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Lat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Lato-bold.fntdata"/><Relationship Id="rId6" Type="http://schemas.openxmlformats.org/officeDocument/2006/relationships/slide" Target="slides/slide2.xml"/><Relationship Id="rId18" Type="http://schemas.openxmlformats.org/officeDocument/2006/relationships/font" Target="fonts/Lat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f33b832e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f33b832e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f33b832ef_0_6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f33b832ef_0_6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ed073a0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ed073a0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4ed073a0a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ed073a0a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4ed073a0a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4ed073a0a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ed073a0a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ed073a0a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ed073a0a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ed073a0a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4f78e7e6e1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4f78e7e6e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261800" y="409425"/>
            <a:ext cx="5609100" cy="286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a:t>Doping in Sports</a:t>
            </a:r>
            <a:endParaRPr/>
          </a:p>
          <a:p>
            <a:pPr indent="0" lvl="0" marL="0" rtl="0" algn="ctr">
              <a:spcBef>
                <a:spcPts val="0"/>
              </a:spcBef>
              <a:spcAft>
                <a:spcPts val="0"/>
              </a:spcAft>
              <a:buNone/>
            </a:pPr>
            <a:r>
              <a:rPr lang="el"/>
              <a:t>&amp;</a:t>
            </a:r>
            <a:endParaRPr/>
          </a:p>
          <a:p>
            <a:pPr indent="0" lvl="0" marL="0" rtl="0" algn="ctr">
              <a:spcBef>
                <a:spcPts val="0"/>
              </a:spcBef>
              <a:spcAft>
                <a:spcPts val="0"/>
              </a:spcAft>
              <a:buNone/>
            </a:pPr>
            <a:r>
              <a:rPr lang="el"/>
              <a:t>Energy Drinks</a:t>
            </a:r>
            <a:endParaRPr/>
          </a:p>
        </p:txBody>
      </p:sp>
      <p:sp>
        <p:nvSpPr>
          <p:cNvPr id="135" name="Google Shape;135;p13"/>
          <p:cNvSpPr txBox="1"/>
          <p:nvPr>
            <p:ph idx="1" type="subTitle"/>
          </p:nvPr>
        </p:nvSpPr>
        <p:spPr>
          <a:xfrm>
            <a:off x="-150" y="3911275"/>
            <a:ext cx="3753300" cy="1232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l" sz="1800"/>
              <a:t>George Papaspyros</a:t>
            </a:r>
            <a:endParaRPr sz="1800"/>
          </a:p>
          <a:p>
            <a:pPr indent="-342900" lvl="0" marL="457200" rtl="0" algn="l">
              <a:spcBef>
                <a:spcPts val="0"/>
              </a:spcBef>
              <a:spcAft>
                <a:spcPts val="0"/>
              </a:spcAft>
              <a:buSzPts val="1800"/>
              <a:buChar char="●"/>
            </a:pPr>
            <a:r>
              <a:rPr lang="el" sz="1800"/>
              <a:t>Athina Tsapakidi</a:t>
            </a:r>
            <a:endParaRPr sz="1800"/>
          </a:p>
          <a:p>
            <a:pPr indent="-342900" lvl="0" marL="457200" rtl="0" algn="l">
              <a:spcBef>
                <a:spcPts val="0"/>
              </a:spcBef>
              <a:spcAft>
                <a:spcPts val="0"/>
              </a:spcAft>
              <a:buSzPts val="1800"/>
              <a:buChar char="●"/>
            </a:pPr>
            <a:r>
              <a:rPr lang="el" sz="1800"/>
              <a:t>Eirini Tsatsou</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2825" y="76150"/>
            <a:ext cx="9144000" cy="1054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l" sz="3000" u="sng"/>
              <a:t>Doping</a:t>
            </a:r>
            <a:endParaRPr b="1" i="1" sz="3000" u="sng"/>
          </a:p>
        </p:txBody>
      </p:sp>
      <p:sp>
        <p:nvSpPr>
          <p:cNvPr id="141" name="Google Shape;141;p14"/>
          <p:cNvSpPr txBox="1"/>
          <p:nvPr>
            <p:ph idx="1" type="body"/>
          </p:nvPr>
        </p:nvSpPr>
        <p:spPr>
          <a:xfrm>
            <a:off x="0" y="1567550"/>
            <a:ext cx="9144000" cy="357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400">
                <a:latin typeface="Arial"/>
                <a:ea typeface="Arial"/>
                <a:cs typeface="Arial"/>
                <a:sym typeface="Arial"/>
              </a:rPr>
              <a:t>Doping is the use of banned athletic performance enhancing drugs by athletic competitors.</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None/>
            </a:pPr>
            <a:r>
              <a:rPr lang="el" sz="2400">
                <a:latin typeface="Arial"/>
                <a:ea typeface="Arial"/>
                <a:cs typeface="Arial"/>
                <a:sym typeface="Arial"/>
              </a:rPr>
              <a:t>However this way to enhance performance is considered unethical.</a:t>
            </a:r>
            <a:endParaRPr sz="2400">
              <a:latin typeface="Arial"/>
              <a:ea typeface="Arial"/>
              <a:cs typeface="Arial"/>
              <a:sym typeface="Arial"/>
            </a:endParaRPr>
          </a:p>
          <a:p>
            <a:pPr indent="0" lvl="0" marL="0" rtl="0" algn="l">
              <a:spcBef>
                <a:spcPts val="0"/>
              </a:spcBef>
              <a:spcAft>
                <a:spcPts val="0"/>
              </a:spcAft>
              <a:buNone/>
            </a:pPr>
            <a:r>
              <a:t/>
            </a:r>
            <a:endParaRPr sz="2400">
              <a:latin typeface="Arial"/>
              <a:ea typeface="Arial"/>
              <a:cs typeface="Arial"/>
              <a:sym typeface="Arial"/>
            </a:endParaRPr>
          </a:p>
          <a:p>
            <a:pPr indent="0" lvl="0" marL="0" rtl="0" algn="l">
              <a:spcBef>
                <a:spcPts val="0"/>
              </a:spcBef>
              <a:spcAft>
                <a:spcPts val="0"/>
              </a:spcAft>
              <a:buClr>
                <a:srgbClr val="000000"/>
              </a:buClr>
              <a:buSzPts val="1100"/>
              <a:buFont typeface="Arial"/>
              <a:buNone/>
            </a:pPr>
            <a:r>
              <a:rPr lang="el" sz="2400">
                <a:latin typeface="Arial"/>
                <a:ea typeface="Arial"/>
                <a:cs typeface="Arial"/>
                <a:sym typeface="Arial"/>
              </a:rPr>
              <a:t>The reasons of ban are mainly the health risks both physically and mentally</a:t>
            </a:r>
            <a:endParaRPr sz="24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0" y="0"/>
            <a:ext cx="9144000" cy="1433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sz="3000" u="sng"/>
              <a:t>By substance</a:t>
            </a:r>
            <a:endParaRPr i="1" sz="3000" u="sng"/>
          </a:p>
        </p:txBody>
      </p:sp>
      <p:sp>
        <p:nvSpPr>
          <p:cNvPr id="147" name="Google Shape;147;p15"/>
          <p:cNvSpPr txBox="1"/>
          <p:nvPr>
            <p:ph idx="1" type="body"/>
          </p:nvPr>
        </p:nvSpPr>
        <p:spPr>
          <a:xfrm>
            <a:off x="0" y="1433100"/>
            <a:ext cx="9144000" cy="35502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l" sz="2400" u="sng"/>
              <a:t>Stimulants</a:t>
            </a:r>
            <a:endParaRPr sz="2400" u="sng"/>
          </a:p>
          <a:p>
            <a:pPr indent="0" lvl="0" marL="457200" rtl="0" algn="l">
              <a:spcBef>
                <a:spcPts val="1600"/>
              </a:spcBef>
              <a:spcAft>
                <a:spcPts val="0"/>
              </a:spcAft>
              <a:buNone/>
            </a:pPr>
            <a:r>
              <a:rPr lang="el" sz="2400"/>
              <a:t>Stimulants are drugs that usually act on the central nervous system to modulate mental function and behavior.Examples of well known stimulants include caffeine,coccaine and modafinil.</a:t>
            </a:r>
            <a:endParaRPr sz="2400"/>
          </a:p>
          <a:p>
            <a:pPr indent="-381000" lvl="0" marL="457200" rtl="0" algn="l">
              <a:spcBef>
                <a:spcPts val="1600"/>
              </a:spcBef>
              <a:spcAft>
                <a:spcPts val="0"/>
              </a:spcAft>
              <a:buSzPts val="2400"/>
              <a:buChar char="●"/>
            </a:pPr>
            <a:r>
              <a:rPr i="1" lang="el" sz="2400" u="sng"/>
              <a:t>Anabolic steroids</a:t>
            </a:r>
            <a:endParaRPr i="1" sz="2400" u="sng"/>
          </a:p>
          <a:p>
            <a:pPr indent="0" lvl="0" marL="914400" rtl="0" algn="l">
              <a:spcBef>
                <a:spcPts val="1600"/>
              </a:spcBef>
              <a:spcAft>
                <a:spcPts val="0"/>
              </a:spcAft>
              <a:buNone/>
            </a:pPr>
            <a:r>
              <a:rPr lang="el" sz="2400"/>
              <a:t>Known side effects include harmful changes in cholesterol levels.</a:t>
            </a:r>
            <a:endParaRPr sz="2400"/>
          </a:p>
          <a:p>
            <a:pPr indent="0" lvl="0" marL="914400" rtl="0" algn="l">
              <a:spcBef>
                <a:spcPts val="1600"/>
              </a:spcBef>
              <a:spcAft>
                <a:spcPts val="0"/>
              </a:spcAft>
              <a:buNone/>
            </a:pPr>
            <a:r>
              <a:t/>
            </a:r>
            <a:endParaRPr sz="2400"/>
          </a:p>
          <a:p>
            <a:pPr indent="0" lvl="0" marL="457200" rtl="0" algn="l">
              <a:spcBef>
                <a:spcPts val="1600"/>
              </a:spcBef>
              <a:spcAft>
                <a:spcPts val="1600"/>
              </a:spcAft>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052100" y="0"/>
            <a:ext cx="8091900" cy="809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u="sng"/>
              <a:t>Side effects in Men and Women</a:t>
            </a:r>
            <a:endParaRPr i="1" u="sng"/>
          </a:p>
        </p:txBody>
      </p:sp>
      <p:sp>
        <p:nvSpPr>
          <p:cNvPr id="153" name="Google Shape;153;p16"/>
          <p:cNvSpPr txBox="1"/>
          <p:nvPr>
            <p:ph idx="1" type="body"/>
          </p:nvPr>
        </p:nvSpPr>
        <p:spPr>
          <a:xfrm>
            <a:off x="430375" y="1261450"/>
            <a:ext cx="3816600" cy="291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l" sz="1800" u="sng"/>
              <a:t>Men</a:t>
            </a:r>
            <a:endParaRPr b="1" sz="1800" u="sng"/>
          </a:p>
          <a:p>
            <a:pPr indent="-342900" lvl="0" marL="457200" rtl="0" algn="l">
              <a:spcBef>
                <a:spcPts val="1600"/>
              </a:spcBef>
              <a:spcAft>
                <a:spcPts val="0"/>
              </a:spcAft>
              <a:buSzPts val="1800"/>
              <a:buChar char="➔"/>
            </a:pPr>
            <a:r>
              <a:rPr lang="el" sz="1800"/>
              <a:t>acne</a:t>
            </a:r>
            <a:endParaRPr sz="1800"/>
          </a:p>
          <a:p>
            <a:pPr indent="-342900" lvl="0" marL="457200" rtl="0" algn="l">
              <a:spcBef>
                <a:spcPts val="0"/>
              </a:spcBef>
              <a:spcAft>
                <a:spcPts val="0"/>
              </a:spcAft>
              <a:buSzPts val="1800"/>
              <a:buChar char="➔"/>
            </a:pPr>
            <a:r>
              <a:rPr lang="el" sz="1800"/>
              <a:t>impaired liver function</a:t>
            </a:r>
            <a:endParaRPr sz="1800"/>
          </a:p>
          <a:p>
            <a:pPr indent="-342900" lvl="0" marL="457200" rtl="0" algn="l">
              <a:spcBef>
                <a:spcPts val="0"/>
              </a:spcBef>
              <a:spcAft>
                <a:spcPts val="0"/>
              </a:spcAft>
              <a:buSzPts val="1800"/>
              <a:buChar char="➔"/>
            </a:pPr>
            <a:r>
              <a:rPr lang="el" sz="1800"/>
              <a:t>breast formation (gynecomastia)</a:t>
            </a:r>
            <a:endParaRPr sz="1800"/>
          </a:p>
          <a:p>
            <a:pPr indent="-342900" lvl="0" marL="457200" rtl="0" algn="l">
              <a:spcBef>
                <a:spcPts val="0"/>
              </a:spcBef>
              <a:spcAft>
                <a:spcPts val="0"/>
              </a:spcAft>
              <a:buSzPts val="1800"/>
              <a:buChar char="➔"/>
            </a:pPr>
            <a:r>
              <a:rPr lang="el" sz="1800"/>
              <a:t>increase in estrogen</a:t>
            </a:r>
            <a:endParaRPr sz="1800"/>
          </a:p>
          <a:p>
            <a:pPr indent="-342900" lvl="0" marL="457200" rtl="0" algn="l">
              <a:spcBef>
                <a:spcPts val="0"/>
              </a:spcBef>
              <a:spcAft>
                <a:spcPts val="0"/>
              </a:spcAft>
              <a:buSzPts val="1800"/>
              <a:buChar char="➔"/>
            </a:pPr>
            <a:r>
              <a:rPr lang="el" sz="1800"/>
              <a:t>increased sex drive</a:t>
            </a:r>
            <a:endParaRPr sz="1800"/>
          </a:p>
          <a:p>
            <a:pPr indent="-342900" lvl="0" marL="457200" rtl="0" algn="l">
              <a:spcBef>
                <a:spcPts val="0"/>
              </a:spcBef>
              <a:spcAft>
                <a:spcPts val="0"/>
              </a:spcAft>
              <a:buSzPts val="1800"/>
              <a:buChar char="➔"/>
            </a:pPr>
            <a:r>
              <a:rPr lang="el" sz="1800"/>
              <a:t>risk of heart failure</a:t>
            </a:r>
            <a:endParaRPr sz="1800"/>
          </a:p>
          <a:p>
            <a:pPr indent="-342900" lvl="0" marL="457200" rtl="0" algn="l">
              <a:spcBef>
                <a:spcPts val="0"/>
              </a:spcBef>
              <a:spcAft>
                <a:spcPts val="0"/>
              </a:spcAft>
              <a:buSzPts val="1800"/>
              <a:buChar char="➔"/>
            </a:pPr>
            <a:r>
              <a:rPr lang="el" sz="1800"/>
              <a:t>muscle dysmorphia</a:t>
            </a:r>
            <a:endParaRPr sz="1800"/>
          </a:p>
        </p:txBody>
      </p:sp>
      <p:sp>
        <p:nvSpPr>
          <p:cNvPr id="154" name="Google Shape;154;p16"/>
          <p:cNvSpPr txBox="1"/>
          <p:nvPr>
            <p:ph idx="2" type="body"/>
          </p:nvPr>
        </p:nvSpPr>
        <p:spPr>
          <a:xfrm>
            <a:off x="4933200" y="1194525"/>
            <a:ext cx="3531600" cy="291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l" sz="1800" u="sng"/>
              <a:t>Women</a:t>
            </a:r>
            <a:endParaRPr b="1" sz="1800" u="sng"/>
          </a:p>
          <a:p>
            <a:pPr indent="-342900" lvl="0" marL="457200" rtl="0" algn="l">
              <a:spcBef>
                <a:spcPts val="1600"/>
              </a:spcBef>
              <a:spcAft>
                <a:spcPts val="0"/>
              </a:spcAft>
              <a:buSzPts val="1800"/>
              <a:buChar char="➔"/>
            </a:pPr>
            <a:r>
              <a:rPr lang="el" sz="1800"/>
              <a:t>hair loss</a:t>
            </a:r>
            <a:endParaRPr sz="1800"/>
          </a:p>
          <a:p>
            <a:pPr indent="-342900" lvl="0" marL="457200" rtl="0" algn="l">
              <a:spcBef>
                <a:spcPts val="0"/>
              </a:spcBef>
              <a:spcAft>
                <a:spcPts val="0"/>
              </a:spcAft>
              <a:buSzPts val="1800"/>
              <a:buChar char="➔"/>
            </a:pPr>
            <a:r>
              <a:rPr lang="el" sz="1800"/>
              <a:t>hypertrophy of the clitoris</a:t>
            </a:r>
            <a:endParaRPr sz="1800"/>
          </a:p>
          <a:p>
            <a:pPr indent="-342900" lvl="0" marL="457200" rtl="0" algn="l">
              <a:spcBef>
                <a:spcPts val="0"/>
              </a:spcBef>
              <a:spcAft>
                <a:spcPts val="0"/>
              </a:spcAft>
              <a:buSzPts val="1800"/>
              <a:buChar char="➔"/>
            </a:pPr>
            <a:r>
              <a:rPr lang="el" sz="1800"/>
              <a:t>increased sex drive</a:t>
            </a:r>
            <a:endParaRPr sz="1800"/>
          </a:p>
          <a:p>
            <a:pPr indent="-342900" lvl="0" marL="457200" rtl="0" algn="l">
              <a:spcBef>
                <a:spcPts val="0"/>
              </a:spcBef>
              <a:spcAft>
                <a:spcPts val="0"/>
              </a:spcAft>
              <a:buSzPts val="1800"/>
              <a:buChar char="➔"/>
            </a:pPr>
            <a:r>
              <a:rPr lang="el" sz="1800"/>
              <a:t>irregularities of the menstrual cycle</a:t>
            </a:r>
            <a:endParaRPr sz="1800"/>
          </a:p>
          <a:p>
            <a:pPr indent="-342900" lvl="0" marL="457200" rtl="0" algn="l">
              <a:spcBef>
                <a:spcPts val="0"/>
              </a:spcBef>
              <a:spcAft>
                <a:spcPts val="0"/>
              </a:spcAft>
              <a:buSzPts val="1800"/>
              <a:buChar char="➔"/>
            </a:pPr>
            <a:r>
              <a:rPr lang="el" sz="1800"/>
              <a:t>development of masculine facial traits</a:t>
            </a:r>
            <a:endParaRPr sz="1800"/>
          </a:p>
          <a:p>
            <a:pPr indent="-342900" lvl="0" marL="457200" rtl="0" algn="l">
              <a:spcBef>
                <a:spcPts val="0"/>
              </a:spcBef>
              <a:spcAft>
                <a:spcPts val="0"/>
              </a:spcAft>
              <a:buSzPts val="1800"/>
              <a:buChar char="➔"/>
            </a:pPr>
            <a:r>
              <a:rPr lang="el" sz="1800"/>
              <a:t>increase coarseness of the skin</a:t>
            </a:r>
            <a:endParaRPr sz="1800"/>
          </a:p>
          <a:p>
            <a:pPr indent="-342900" lvl="0" marL="457200" rtl="0" algn="l">
              <a:spcBef>
                <a:spcPts val="0"/>
              </a:spcBef>
              <a:spcAft>
                <a:spcPts val="0"/>
              </a:spcAft>
              <a:buSzPts val="1800"/>
              <a:buChar char="➔"/>
            </a:pPr>
            <a:r>
              <a:rPr lang="el" sz="1800"/>
              <a:t>deepening of the voice</a:t>
            </a:r>
            <a:endParaRPr sz="1800"/>
          </a:p>
          <a:p>
            <a:pPr indent="0" lvl="0" marL="914400" rtl="0" algn="l">
              <a:spcBef>
                <a:spcPts val="1600"/>
              </a:spcBef>
              <a:spcAft>
                <a:spcPts val="1600"/>
              </a:spcAft>
              <a:buNone/>
            </a:pPr>
            <a:r>
              <a:t/>
            </a:r>
            <a:endParaRPr b="1" sz="1400" u="sng"/>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00" y="0"/>
            <a:ext cx="9144000" cy="130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u="sng"/>
              <a:t>Social Pressures</a:t>
            </a:r>
            <a:endParaRPr i="1" u="sng"/>
          </a:p>
        </p:txBody>
      </p:sp>
      <p:sp>
        <p:nvSpPr>
          <p:cNvPr id="160" name="Google Shape;160;p17"/>
          <p:cNvSpPr txBox="1"/>
          <p:nvPr>
            <p:ph idx="1" type="body"/>
          </p:nvPr>
        </p:nvSpPr>
        <p:spPr>
          <a:xfrm>
            <a:off x="0" y="1396475"/>
            <a:ext cx="9144000" cy="374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400"/>
              <a:t>Social pressure is one of the factors that leads to doping in sport.</a:t>
            </a:r>
            <a:endParaRPr sz="2400"/>
          </a:p>
          <a:p>
            <a:pPr indent="0" lvl="0" marL="0" rtl="0" algn="l">
              <a:spcBef>
                <a:spcPts val="1600"/>
              </a:spcBef>
              <a:spcAft>
                <a:spcPts val="0"/>
              </a:spcAft>
              <a:buNone/>
            </a:pPr>
            <a:r>
              <a:rPr lang="el" sz="2400"/>
              <a:t>Adolescent athletes are influenced by what they see on the media and society’s embracement  of the “winning is everything” spirit.</a:t>
            </a:r>
            <a:endParaRPr sz="2400"/>
          </a:p>
          <a:p>
            <a:pPr indent="0" lvl="0" marL="0" rtl="0" algn="l">
              <a:spcBef>
                <a:spcPts val="1600"/>
              </a:spcBef>
              <a:spcAft>
                <a:spcPts val="1600"/>
              </a:spcAft>
              <a:buNone/>
            </a:pPr>
            <a:r>
              <a:t/>
            </a:r>
            <a:endParaRPr sz="2400"/>
          </a:p>
        </p:txBody>
      </p:sp>
      <p:pic>
        <p:nvPicPr>
          <p:cNvPr id="161" name="Google Shape;161;p17"/>
          <p:cNvPicPr preferRelativeResize="0"/>
          <p:nvPr/>
        </p:nvPicPr>
        <p:blipFill>
          <a:blip r:embed="rId3">
            <a:alphaModFix/>
          </a:blip>
          <a:stretch>
            <a:fillRect/>
          </a:stretch>
        </p:blipFill>
        <p:spPr>
          <a:xfrm>
            <a:off x="2448600" y="2926850"/>
            <a:ext cx="3319026" cy="2216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8"/>
          <p:cNvSpPr txBox="1"/>
          <p:nvPr>
            <p:ph type="title"/>
          </p:nvPr>
        </p:nvSpPr>
        <p:spPr>
          <a:xfrm>
            <a:off x="25" y="0"/>
            <a:ext cx="9144000" cy="130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u="sng"/>
              <a:t>Physical pressures</a:t>
            </a:r>
            <a:endParaRPr i="1" u="sng"/>
          </a:p>
        </p:txBody>
      </p:sp>
      <p:sp>
        <p:nvSpPr>
          <p:cNvPr id="167" name="Google Shape;167;p18"/>
          <p:cNvSpPr txBox="1"/>
          <p:nvPr>
            <p:ph idx="1" type="body"/>
          </p:nvPr>
        </p:nvSpPr>
        <p:spPr>
          <a:xfrm>
            <a:off x="25" y="1396475"/>
            <a:ext cx="9144000" cy="3682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l" sz="2400"/>
              <a:t>Athletes use performance enhancement drugs for healing purposes so that they are an able competitor for economic rewards involved with elite sports.The most popular motive for athletes to take supplements is to prevent any nutrient deficiencies and to strengthen the immune system.These factors all focus on improving the body for performance.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19"/>
          <p:cNvSpPr txBox="1"/>
          <p:nvPr>
            <p:ph type="title"/>
          </p:nvPr>
        </p:nvSpPr>
        <p:spPr>
          <a:xfrm>
            <a:off x="0" y="0"/>
            <a:ext cx="9144000" cy="64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u="sng"/>
              <a:t>Psychological motivations</a:t>
            </a:r>
            <a:endParaRPr i="1" u="sng"/>
          </a:p>
        </p:txBody>
      </p:sp>
      <p:sp>
        <p:nvSpPr>
          <p:cNvPr id="173" name="Google Shape;173;p19"/>
          <p:cNvSpPr txBox="1"/>
          <p:nvPr>
            <p:ph idx="1" type="body"/>
          </p:nvPr>
        </p:nvSpPr>
        <p:spPr>
          <a:xfrm>
            <a:off x="0" y="1124625"/>
            <a:ext cx="4700700" cy="4018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l" sz="2400"/>
              <a:t>Psychological is another factor to take into consideration in doping in sports.It becomes a behavioral issue when the athlete acknowledges the health risks associated with doping.This has to do with the psychological thinking that the drug will make one feel invincible.</a:t>
            </a:r>
            <a:endParaRPr sz="2400"/>
          </a:p>
        </p:txBody>
      </p:sp>
      <p:pic>
        <p:nvPicPr>
          <p:cNvPr id="174" name="Google Shape;174;p19"/>
          <p:cNvPicPr preferRelativeResize="0"/>
          <p:nvPr/>
        </p:nvPicPr>
        <p:blipFill>
          <a:blip r:embed="rId3">
            <a:alphaModFix/>
          </a:blip>
          <a:stretch>
            <a:fillRect/>
          </a:stretch>
        </p:blipFill>
        <p:spPr>
          <a:xfrm>
            <a:off x="6297400" y="814388"/>
            <a:ext cx="2647950" cy="35147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0"/>
          <p:cNvSpPr txBox="1"/>
          <p:nvPr>
            <p:ph type="title"/>
          </p:nvPr>
        </p:nvSpPr>
        <p:spPr>
          <a:xfrm>
            <a:off x="0" y="-38275"/>
            <a:ext cx="9144000" cy="137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l" sz="3000" u="sng"/>
              <a:t>Energy Drinks</a:t>
            </a:r>
            <a:endParaRPr i="1" sz="3000" u="sng"/>
          </a:p>
        </p:txBody>
      </p:sp>
      <p:sp>
        <p:nvSpPr>
          <p:cNvPr id="180" name="Google Shape;180;p20"/>
          <p:cNvSpPr txBox="1"/>
          <p:nvPr>
            <p:ph idx="1" type="body"/>
          </p:nvPr>
        </p:nvSpPr>
        <p:spPr>
          <a:xfrm>
            <a:off x="0" y="1402000"/>
            <a:ext cx="9144000" cy="380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sz="2400"/>
              <a:t>Energy drink is a type of drink containing sugar and stimulant, usually caffeine, which is marketed as providing mental and physical stimulation.</a:t>
            </a:r>
            <a:endParaRPr sz="2400"/>
          </a:p>
          <a:p>
            <a:pPr indent="0" lvl="0" marL="0" rtl="0" algn="l">
              <a:spcBef>
                <a:spcPts val="1600"/>
              </a:spcBef>
              <a:spcAft>
                <a:spcPts val="1600"/>
              </a:spcAft>
              <a:buNone/>
            </a:pPr>
            <a:r>
              <a:rPr lang="el" sz="2400"/>
              <a:t>Energy drinks are supposed to give you an extra burst of energy.</a:t>
            </a:r>
            <a:endParaRPr sz="2400"/>
          </a:p>
        </p:txBody>
      </p:sp>
      <p:pic>
        <p:nvPicPr>
          <p:cNvPr id="181" name="Google Shape;181;p20"/>
          <p:cNvPicPr preferRelativeResize="0"/>
          <p:nvPr/>
        </p:nvPicPr>
        <p:blipFill>
          <a:blip r:embed="rId3">
            <a:alphaModFix/>
          </a:blip>
          <a:stretch>
            <a:fillRect/>
          </a:stretch>
        </p:blipFill>
        <p:spPr>
          <a:xfrm>
            <a:off x="3433775" y="3328600"/>
            <a:ext cx="1568650" cy="1814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1"/>
          <p:cNvSpPr txBox="1"/>
          <p:nvPr>
            <p:ph type="title"/>
          </p:nvPr>
        </p:nvSpPr>
        <p:spPr>
          <a:xfrm>
            <a:off x="0" y="0"/>
            <a:ext cx="9144000" cy="139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l" u="sng"/>
              <a:t>Energy Drinks</a:t>
            </a:r>
            <a:endParaRPr u="sng"/>
          </a:p>
        </p:txBody>
      </p:sp>
      <p:sp>
        <p:nvSpPr>
          <p:cNvPr id="187" name="Google Shape;187;p21"/>
          <p:cNvSpPr txBox="1"/>
          <p:nvPr>
            <p:ph idx="1" type="body"/>
          </p:nvPr>
        </p:nvSpPr>
        <p:spPr>
          <a:xfrm>
            <a:off x="0" y="1567550"/>
            <a:ext cx="9144000" cy="3576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l" sz="2400"/>
              <a:t>Advertising for energy drinks usually features increased muscle strength and endurance, but there is still no scientific consensus to support these claim.Energy drinks have been associated with health risks and excessive or repeated consumption can lead to cardiac or psychiatric conditions.</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