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5" r:id="rId1"/>
  </p:sld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3" r:id="rId10"/>
    <p:sldId id="264" r:id="rId11"/>
    <p:sldId id="265" r:id="rId12"/>
    <p:sldId id="281" r:id="rId13"/>
    <p:sldId id="267" r:id="rId14"/>
    <p:sldId id="266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F5FE"/>
    <a:srgbClr val="FB8005"/>
    <a:srgbClr val="FFC50D"/>
    <a:srgbClr val="FFD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 varScale="1">
        <p:scale>
          <a:sx n="83" d="100"/>
          <a:sy n="83" d="100"/>
        </p:scale>
        <p:origin x="139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4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667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64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6961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8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19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7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7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1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0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4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6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1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0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47F1-972D-4035-8B34-D99CB7A1DF4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649315-0629-422D-8E69-E72748B2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  <p:sldLayoutId id="2147484098" r:id="rId13"/>
    <p:sldLayoutId id="2147484099" r:id="rId14"/>
    <p:sldLayoutId id="2147484100" r:id="rId15"/>
    <p:sldLayoutId id="21474841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lt-LT" sz="5600" dirty="0" smtClean="0"/>
              <a:t/>
            </a:r>
            <a:br>
              <a:rPr lang="lt-LT" sz="5600" dirty="0" smtClean="0"/>
            </a:br>
            <a:r>
              <a:rPr lang="lt-LT" sz="5600" dirty="0"/>
              <a:t/>
            </a:r>
            <a:br>
              <a:rPr lang="lt-LT" sz="5600" dirty="0"/>
            </a:br>
            <a:r>
              <a:rPr lang="lt-LT" sz="5600" dirty="0" smtClean="0"/>
              <a:t/>
            </a:r>
            <a:br>
              <a:rPr lang="lt-LT" sz="5600" dirty="0" smtClean="0"/>
            </a:br>
            <a:r>
              <a:rPr lang="lt-LT" sz="5600" dirty="0"/>
              <a:t/>
            </a:r>
            <a:br>
              <a:rPr lang="lt-LT" sz="5600" dirty="0"/>
            </a:br>
            <a:r>
              <a:rPr lang="en-US" sz="5600" b="1" dirty="0" smtClean="0"/>
              <a:t>Lithuania</a:t>
            </a:r>
            <a:r>
              <a:rPr lang="lt-LT" sz="5600" b="1" dirty="0" smtClean="0"/>
              <a:t>n</a:t>
            </a:r>
            <a:r>
              <a:rPr lang="lt-LT" sz="7300" b="1" dirty="0" smtClean="0"/>
              <a:t/>
            </a:r>
            <a:br>
              <a:rPr lang="lt-LT" sz="7300" b="1" dirty="0" smtClean="0"/>
            </a:br>
            <a:r>
              <a:rPr lang="en-US" b="1" dirty="0" smtClean="0"/>
              <a:t>Education System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lt-LT" sz="2700" b="1" dirty="0"/>
              <a:t>K</a:t>
            </a:r>
            <a:r>
              <a:rPr lang="lt-LT" sz="2700" b="1" dirty="0" smtClean="0"/>
              <a:t>aunas ‘Vyturys‘ </a:t>
            </a:r>
            <a:r>
              <a:rPr lang="lt-LT" sz="2700" b="1" dirty="0" err="1" smtClean="0"/>
              <a:t>gymnasium</a:t>
            </a:r>
            <a:endParaRPr lang="lt-LT" sz="27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5562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i="1" dirty="0" smtClean="0"/>
              <a:t>2021</a:t>
            </a:r>
            <a:r>
              <a:rPr lang="lt-LT" dirty="0" smtClean="0"/>
              <a:t> </a:t>
            </a: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386" y="198759"/>
            <a:ext cx="1325241" cy="1325241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8759"/>
            <a:ext cx="3304844" cy="944241"/>
          </a:xfrm>
          <a:prstGeom prst="rect">
            <a:avLst/>
          </a:prstGeom>
        </p:spPr>
      </p:pic>
      <p:sp>
        <p:nvSpPr>
          <p:cNvPr id="3" name="Stačiakampis 2"/>
          <p:cNvSpPr/>
          <p:nvPr/>
        </p:nvSpPr>
        <p:spPr>
          <a:xfrm>
            <a:off x="838200" y="4203481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err="1"/>
              <a:t>Erasmus</a:t>
            </a:r>
            <a:r>
              <a:rPr lang="lt-LT" dirty="0"/>
              <a:t>+ </a:t>
            </a:r>
            <a:r>
              <a:rPr lang="lt-LT" dirty="0" err="1"/>
              <a:t>project</a:t>
            </a:r>
            <a:r>
              <a:rPr lang="lt-LT" dirty="0"/>
              <a:t> ‘Europa </a:t>
            </a:r>
            <a:r>
              <a:rPr lang="lt-LT" dirty="0" err="1"/>
              <a:t>Trivia</a:t>
            </a:r>
            <a:r>
              <a:rPr lang="lt-LT" dirty="0"/>
              <a:t> </a:t>
            </a:r>
            <a:r>
              <a:rPr lang="lt-LT" dirty="0" err="1"/>
              <a:t>Game</a:t>
            </a:r>
            <a:r>
              <a:rPr lang="lt-LT" dirty="0"/>
              <a:t>‘ </a:t>
            </a:r>
            <a:r>
              <a:rPr lang="lt-LT" dirty="0" err="1"/>
              <a:t>virtual</a:t>
            </a:r>
            <a:r>
              <a:rPr lang="lt-LT" dirty="0"/>
              <a:t> </a:t>
            </a:r>
            <a:r>
              <a:rPr lang="lt-LT" dirty="0" err="1"/>
              <a:t>meeting</a:t>
            </a:r>
            <a:r>
              <a:rPr lang="lt-LT" dirty="0"/>
              <a:t> </a:t>
            </a:r>
            <a:r>
              <a:rPr lang="lt-LT" dirty="0" err="1"/>
              <a:t>in</a:t>
            </a:r>
            <a:r>
              <a:rPr lang="lt-LT" dirty="0"/>
              <a:t> Lithuania</a:t>
            </a:r>
          </a:p>
        </p:txBody>
      </p:sp>
    </p:spTree>
    <p:extLst>
      <p:ext uri="{BB962C8B-B14F-4D97-AF65-F5344CB8AC3E}">
        <p14:creationId xmlns:p14="http://schemas.microsoft.com/office/powerpoint/2010/main" val="26615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for children between 11 – 16 years of age;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learn at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progymnasium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(from the 5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8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form), at a gymnasium (from the 9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10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forms), basic, vocational or other types of schools;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1" y="1797957"/>
            <a:ext cx="3092450" cy="3917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2053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86200" cy="435133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of the curriculum is 6 years (from 5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forms);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17 subjects are taught.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subjects are compulsory;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students have to take two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exams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Lithaunian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lt-LT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education is gained.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724025"/>
            <a:ext cx="2438400" cy="3409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1222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71600" y="594092"/>
            <a:ext cx="6589200" cy="929908"/>
          </a:xfrm>
        </p:spPr>
        <p:txBody>
          <a:bodyPr/>
          <a:lstStyle/>
          <a:p>
            <a:pPr algn="ctr"/>
            <a:r>
              <a:rPr lang="lt-L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Achievements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066800" y="1905000"/>
            <a:ext cx="75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Students’ progress and achievements </a:t>
            </a:r>
            <a:r>
              <a:rPr lang="en-US" sz="2400" dirty="0" smtClean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measured through standardized testing in the 2</a:t>
            </a:r>
            <a:r>
              <a:rPr lang="en-US" sz="2400" baseline="300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en-US" sz="2400" baseline="300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6</a:t>
            </a:r>
            <a:r>
              <a:rPr lang="en-US" sz="2400" baseline="300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8</a:t>
            </a:r>
            <a:r>
              <a:rPr lang="en-US" sz="2400" baseline="300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grades. </a:t>
            </a:r>
            <a:endParaRPr lang="lt-LT" sz="2400" dirty="0" smtClean="0">
              <a:solidFill>
                <a:srgbClr val="5D5D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standardized testing is </a:t>
            </a:r>
            <a:r>
              <a:rPr lang="en-US" sz="2400" b="1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compulsory</a:t>
            </a:r>
            <a:r>
              <a:rPr lang="en-US" sz="24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 can be initiated by schools or municipalities. </a:t>
            </a:r>
            <a:endParaRPr lang="lt-LT" sz="2400" dirty="0" smtClean="0">
              <a:solidFill>
                <a:srgbClr val="5D5D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>
              <a:solidFill>
                <a:srgbClr val="5D5D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lower secondary education achievements in grade 10 (grade II in gymnasium schools) is </a:t>
            </a:r>
            <a:r>
              <a:rPr lang="en-US" sz="2400" b="1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mandatory. </a:t>
            </a:r>
            <a:endParaRPr lang="lt-LT" sz="2400" b="1" dirty="0" smtClean="0">
              <a:solidFill>
                <a:srgbClr val="5D5D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 smtClean="0">
              <a:solidFill>
                <a:srgbClr val="5D5D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Upper </a:t>
            </a:r>
            <a:r>
              <a:rPr lang="en-US" sz="24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education is concluded by </a:t>
            </a:r>
            <a:r>
              <a:rPr lang="en-US" sz="2400" b="1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mandatory</a:t>
            </a:r>
            <a:r>
              <a:rPr lang="en-US" sz="2400" dirty="0">
                <a:solidFill>
                  <a:srgbClr val="5D5D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Matura examinations, which are used both to evaluate pupils’ achievements and to enter higher education institutions.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10 Things You Should Never Do Before Exa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8" name="Paveikslėlis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73258"/>
            <a:ext cx="25241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01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Non-compulsory education</a:t>
            </a:r>
          </a:p>
        </p:txBody>
      </p:sp>
    </p:spTree>
    <p:extLst>
      <p:ext uri="{BB962C8B-B14F-4D97-AF65-F5344CB8AC3E}">
        <p14:creationId xmlns:p14="http://schemas.microsoft.com/office/powerpoint/2010/main" val="180494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for children between 16 – 18/19 years of age;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 consists of compulsory and optional modules of general education;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learn at a gymnasium, secondary, vocational or other types of schools;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37" y="2443956"/>
            <a:ext cx="2476500" cy="3152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15122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4114800" cy="459028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of the curriculum is 2 years (from the 11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12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forms / or from the 3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4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gymnasium classes).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students take A or B level school – leaving (or maturity) examinations (they must choose at least 2 exams, but some choose up to 6) so as to get a certificate.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education is completed.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287" y="2501106"/>
            <a:ext cx="2667000" cy="3038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0005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provided to students who have basic education starting from the age of 14 (the 8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form) or 16 (the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learn at a vocational school;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completion of studies a student gets primary professional qualification and / or completes secondary education.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412" y="2653506"/>
            <a:ext cx="2952750" cy="2733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0802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Higher education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615947" cy="399910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those who are at least 18 years – old and have completed secondary education;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at: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college, where study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based 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University, where university study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prevail;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512" y="2405856"/>
            <a:ext cx="2114550" cy="3228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9457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Higher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32037"/>
            <a:ext cx="43434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Bachelor’s degree students study 3 – 5 years;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Master’s degree they have to study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2 years more.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726249"/>
            <a:ext cx="2619375" cy="295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432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principles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free of charge (except private institutions);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is compulsory  for children from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16 years;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official language at schools is Lithuania.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367" y="1981200"/>
            <a:ext cx="2295525" cy="2714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686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principles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371389"/>
            <a:ext cx="3886200" cy="435133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1st of September is the beginning of a school year;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May – the end of a school year for the 12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formers;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beginning of June – the end of a school year for primary school students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3rd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June – the end of a school year for all the rest of the students;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semesters or three terms per year.</a:t>
            </a:r>
          </a:p>
        </p:txBody>
      </p:sp>
      <p:pic>
        <p:nvPicPr>
          <p:cNvPr id="6" name="Turinio vietos rezervavimo ženklas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156" y="1219200"/>
            <a:ext cx="5257800" cy="5257800"/>
          </a:xfrm>
        </p:spPr>
      </p:pic>
    </p:spTree>
    <p:extLst>
      <p:ext uri="{BB962C8B-B14F-4D97-AF65-F5344CB8AC3E}">
        <p14:creationId xmlns:p14="http://schemas.microsoft.com/office/powerpoint/2010/main" val="18983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17491" y="273955"/>
            <a:ext cx="6589200" cy="128089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principles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197531" cy="3767397"/>
          </a:xfrm>
        </p:spPr>
        <p:txBody>
          <a:bodyPr>
            <a:no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lesson lasts for 45 minutes; but for 30 – 35 minutes for pre-school pupils and the first formers;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have 22 – 31 lessons per week (from Monday – to Friday);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24 – 30 students in a class, as a rule. 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75" y="2524919"/>
            <a:ext cx="3095625" cy="2990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3828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421344"/>
            <a:ext cx="6589200" cy="128089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the educational system in Lithuania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Pre-primary education (1 – 5 years old);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Pre-school (5 – 6 years old);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(7 – 11 years old);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(11 – 16 years old);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(16 – 18/19 years old);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 education and training (14 – 21);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education (18 /19 – 26).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071760"/>
            <a:ext cx="3863462" cy="3707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109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Pre-primary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76400" y="1524000"/>
            <a:ext cx="3197531" cy="376739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considered a part of non-formal education;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caters for children from 1 year to 5/6 years of age;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 is optional.</a:t>
            </a:r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322" y="2514600"/>
            <a:ext cx="3710734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0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Compulsory education</a:t>
            </a:r>
          </a:p>
        </p:txBody>
      </p:sp>
    </p:spTree>
    <p:extLst>
      <p:ext uri="{BB962C8B-B14F-4D97-AF65-F5344CB8AC3E}">
        <p14:creationId xmlns:p14="http://schemas.microsoft.com/office/powerpoint/2010/main" val="342911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Pre-school</a:t>
            </a: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6-7 </a:t>
            </a:r>
            <a:r>
              <a:rPr lang="lt-LT" dirty="0" err="1" smtClean="0"/>
              <a:t>years</a:t>
            </a:r>
            <a:r>
              <a:rPr lang="lt-LT" dirty="0" smtClean="0"/>
              <a:t> </a:t>
            </a:r>
            <a:r>
              <a:rPr lang="lt-LT" dirty="0" err="1" smtClean="0"/>
              <a:t>old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057863"/>
            <a:ext cx="4648200" cy="308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240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48418" y="1371600"/>
            <a:ext cx="3754437" cy="376739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for children between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/7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of age;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is 4 years (from the 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4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forms);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foreign language teaching is offered from the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Subjects taught at a primary school are compulsory;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education is gained.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645" y="1905000"/>
            <a:ext cx="3009900" cy="3324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2479049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514</TotalTime>
  <Words>688</Words>
  <Application>Microsoft Office PowerPoint</Application>
  <PresentationFormat>Demonstracija ekrane (4:3)</PresentationFormat>
  <Paragraphs>75</Paragraphs>
  <Slides>18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Šnabždesys</vt:lpstr>
      <vt:lpstr>    Lithuanian Education System  Kaunas ‘Vyturys‘ gymnasium</vt:lpstr>
      <vt:lpstr>Educational principles</vt:lpstr>
      <vt:lpstr> General principles</vt:lpstr>
      <vt:lpstr> General principles</vt:lpstr>
      <vt:lpstr>Structure of the educational system in Lithuania</vt:lpstr>
      <vt:lpstr>Pre-primary education</vt:lpstr>
      <vt:lpstr>Compulsory education</vt:lpstr>
      <vt:lpstr>Pre-school education </vt:lpstr>
      <vt:lpstr>Primary education</vt:lpstr>
      <vt:lpstr> Basic education</vt:lpstr>
      <vt:lpstr>Basic education</vt:lpstr>
      <vt:lpstr>Achievements</vt:lpstr>
      <vt:lpstr>Non-compulsory education</vt:lpstr>
      <vt:lpstr> Secondary education</vt:lpstr>
      <vt:lpstr> Secondary education</vt:lpstr>
      <vt:lpstr>Vocational education</vt:lpstr>
      <vt:lpstr> Higher education</vt:lpstr>
      <vt:lpstr> Higher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tomasmerkeliunas@gmail.com</dc:creator>
  <cp:lastModifiedBy>Vaida</cp:lastModifiedBy>
  <cp:revision>43</cp:revision>
  <dcterms:created xsi:type="dcterms:W3CDTF">2015-02-18T12:55:15Z</dcterms:created>
  <dcterms:modified xsi:type="dcterms:W3CDTF">2021-05-24T10:18:23Z</dcterms:modified>
</cp:coreProperties>
</file>