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0" r:id="rId5"/>
    <p:sldId id="259" r:id="rId6"/>
    <p:sldId id="261" r:id="rId7"/>
    <p:sldId id="272" r:id="rId8"/>
    <p:sldId id="273" r:id="rId9"/>
    <p:sldId id="274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213E8E54-5D5B-42AA-8E19-60DBA9E1506E}" type="datetimeFigureOut">
              <a:rPr lang="hr-HR" smtClean="0"/>
              <a:t>17.2.19.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19C3D66-E99D-4658-97C9-E854F1FDA9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330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8E54-5D5B-42AA-8E19-60DBA9E1506E}" type="datetimeFigureOut">
              <a:rPr lang="hr-HR" smtClean="0"/>
              <a:t>17.2.19.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C3D66-E99D-4658-97C9-E854F1FDA9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252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13E8E54-5D5B-42AA-8E19-60DBA9E1506E}" type="datetimeFigureOut">
              <a:rPr lang="hr-HR" smtClean="0"/>
              <a:t>17.2.19.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19C3D66-E99D-4658-97C9-E854F1FDA9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533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8E54-5D5B-42AA-8E19-60DBA9E1506E}" type="datetimeFigureOut">
              <a:rPr lang="hr-HR" smtClean="0"/>
              <a:t>17.2.19.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C3D66-E99D-4658-97C9-E854F1FDA9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252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13E8E54-5D5B-42AA-8E19-60DBA9E1506E}" type="datetimeFigureOut">
              <a:rPr lang="hr-HR" smtClean="0"/>
              <a:t>17.2.19.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19C3D66-E99D-4658-97C9-E854F1FDA9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7398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13E8E54-5D5B-42AA-8E19-60DBA9E1506E}" type="datetimeFigureOut">
              <a:rPr lang="hr-HR" smtClean="0"/>
              <a:t>17.2.19.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19C3D66-E99D-4658-97C9-E854F1FDA9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0408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13E8E54-5D5B-42AA-8E19-60DBA9E1506E}" type="datetimeFigureOut">
              <a:rPr lang="hr-HR" smtClean="0"/>
              <a:t>17.2.19.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19C3D66-E99D-4658-97C9-E854F1FDA9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3328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8E54-5D5B-42AA-8E19-60DBA9E1506E}" type="datetimeFigureOut">
              <a:rPr lang="hr-HR" smtClean="0"/>
              <a:t>17.2.19.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C3D66-E99D-4658-97C9-E854F1FDA9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419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13E8E54-5D5B-42AA-8E19-60DBA9E1506E}" type="datetimeFigureOut">
              <a:rPr lang="hr-HR" smtClean="0"/>
              <a:t>17.2.19.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19C3D66-E99D-4658-97C9-E854F1FDA9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3693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8E54-5D5B-42AA-8E19-60DBA9E1506E}" type="datetimeFigureOut">
              <a:rPr lang="hr-HR" smtClean="0"/>
              <a:t>17.2.19.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C3D66-E99D-4658-97C9-E854F1FDA9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9854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13E8E54-5D5B-42AA-8E19-60DBA9E1506E}" type="datetimeFigureOut">
              <a:rPr lang="hr-HR" smtClean="0"/>
              <a:t>17.2.19.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E19C3D66-E99D-4658-97C9-E854F1FDA9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336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E8E54-5D5B-42AA-8E19-60DBA9E1506E}" type="datetimeFigureOut">
              <a:rPr lang="hr-HR" smtClean="0"/>
              <a:t>17.2.19.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C3D66-E99D-4658-97C9-E854F1FDA9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9871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59236" y="2050870"/>
            <a:ext cx="8679915" cy="1773364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Marko </a:t>
            </a:r>
            <a:r>
              <a:rPr lang="en-US" b="1" dirty="0" err="1" smtClean="0">
                <a:solidFill>
                  <a:schemeClr val="tx1"/>
                </a:solidFill>
              </a:rPr>
              <a:t>Marulić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8800" dirty="0" err="1" smtClean="0">
                <a:solidFill>
                  <a:schemeClr val="tx1"/>
                </a:solidFill>
              </a:rPr>
              <a:t>Judita</a:t>
            </a:r>
            <a:endParaRPr lang="hr-HR" sz="8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342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Učenici</a:t>
            </a:r>
            <a:r>
              <a:rPr lang="en-US" b="1" dirty="0" smtClean="0">
                <a:solidFill>
                  <a:schemeClr val="tx1"/>
                </a:solidFill>
              </a:rPr>
              <a:t> 6. B</a:t>
            </a:r>
            <a:endParaRPr lang="hr-HR" b="1" dirty="0">
              <a:solidFill>
                <a:schemeClr val="tx1"/>
              </a:solidFill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8028" y="1410789"/>
            <a:ext cx="7021597" cy="394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064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5974080" y="1647925"/>
            <a:ext cx="6096000" cy="42414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SLAVU BOŽJU POČINJU 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LIBRO PARVO 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Dike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hvaljen'ja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presvetoj Juditi,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smina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nje stvore(n)'ja hoću govoriti;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zato ću moliti, Bože, tvoju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svitlost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hti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(j) mi kratiti u tom punu milost.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 s' on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kripost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svakomu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dilu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nje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nje kipu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lipost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počten'jem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čistinje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 poni sad mene tako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jur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napravi,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jazik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pomene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ča misal pripravi.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Udahni duh pravi u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mni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ljubav tvoja,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 sobo(m) ne travi veće pamet moja,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bludeći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ozoja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 družbo(m) starih poet,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boge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čtova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koja,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kimi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svit biše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spet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r-HR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7" descr="Marulic_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52" y="1166947"/>
            <a:ext cx="3892374" cy="4940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8188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5516880" y="2140233"/>
            <a:ext cx="6096000" cy="364869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 ti s' nadasve svet,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istinni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Bože moj,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 daješ slatko pet,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vernim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si ti pokoj,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ne skup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trikrat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troj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divička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okola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pridavši još u broj s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kitarom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Apola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Uzdvigni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odzdola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glas moj k nebu gori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gdi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tvoga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pristola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čtuju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svetih zbori,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tvem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dvori bude ti uslišan,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dokol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izgovori od Judite pisan.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Grad veli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Egbatan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sazida i sredi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kralj hvale pohvata(n),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Arfaksat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 Medi;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pokol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jur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pogledi, da vlada narodom,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preza svoje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zledi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kih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podbi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pod sobom.</a:t>
            </a:r>
            <a:endParaRPr lang="hr-HR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7" descr="Marulic_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52" y="1166947"/>
            <a:ext cx="3892374" cy="4940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8627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5843452" y="2087981"/>
            <a:ext cx="6096000" cy="364869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Mnjaše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ni robom, ni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moćju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 ljudi,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 plemenitim rodo(m) na svit mu para ni;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 pozna po sebi, jer slava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človika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najveća, ka se di, ne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tarpi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dovika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 kakono rika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barzo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mimohodi,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tako svaka dika s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vrimeno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(m)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odhodi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uzvodi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višu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oholast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teže mu se zgodi kad pade u propast.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 poni toku vlast i silu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imiše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zgubi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svoj glas i čast kada ga razbiše.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ga dobiše, jure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potomtoga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jer se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oholiše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izgubiše mnoga.</a:t>
            </a:r>
            <a:endParaRPr lang="hr-HR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7" descr="Marulic_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52" y="1166947"/>
            <a:ext cx="3892374" cy="4940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1995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5543006" y="1874484"/>
            <a:ext cx="6096000" cy="394505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mnjaše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dilj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toga -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nimaše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bo razbor.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Jer skupiv mnogi zbor i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polag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Eufrata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razvivši svoj šator, pobi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Arfaksata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vesel'jem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vrata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ninivska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ulize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goneći na jata sužnje u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želize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Malo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jih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ubiže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mnogo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jih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zagubi,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napuni sve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hiže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blaga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urubi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Viteze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poljubi, svakoga darova,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 koga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nahoj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bi, hrabro da se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arva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Paka barune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zva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sede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meu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njimi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otvoriv usta sva, govori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prid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svimi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"Ja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vami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hrabrimi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sve sebi podložih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ča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godir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očimi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(j)ima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obazrih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r-HR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7" descr="Marulic_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52" y="1166947"/>
            <a:ext cx="3892374" cy="4940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8875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5294812" y="1175658"/>
            <a:ext cx="6096000" cy="483414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tomu čude se,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pomuča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nikoko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paka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sarde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se, ja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pritit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žestoko.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Govoreći tako: da će svih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zgubiti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htiše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kako on reče, učiniti.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priča vapiti: "Poznati ćeš ča sam -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toj će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harlo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biti - Karmele i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Libam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Cedar, pridavši k vam Damask s Cilici(j)om,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svu riku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Jordari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 svom Galilejom.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Jošće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 Samari(j)om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jerosolimski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stan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s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Etiopi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(j)om dobro će biti znan.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Ča more doma i van oblast i jakost ma,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koli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sam silan s mojom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daržavom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ja."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Zatim nimalo sta, priseže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pristol'jem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sve zlatom sja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dragim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kamen'jem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svakim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zlamen'jem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kraljevske razblude,</a:t>
            </a:r>
            <a:endParaRPr lang="hr-H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 to s </a:t>
            </a:r>
            <a:r>
              <a:rPr lang="hr-HR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ispunjen'jem</a:t>
            </a:r>
            <a:r>
              <a:rPr lang="hr-H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skoro, skoro bude.</a:t>
            </a:r>
            <a:endParaRPr lang="hr-HR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7" descr="Marulic_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52" y="1166947"/>
            <a:ext cx="3892374" cy="4940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8174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altLang="sr-Latn-RS"/>
              <a:t>Lovorka Levak, prof.</a:t>
            </a:r>
          </a:p>
        </p:txBody>
      </p:sp>
      <p:pic>
        <p:nvPicPr>
          <p:cNvPr id="13317" name="Picture 5" descr="Garden (2)"/>
          <p:cNvPicPr>
            <a:picLocks noChangeAspect="1" noChangeArrowheads="1"/>
          </p:cNvPicPr>
          <p:nvPr/>
        </p:nvPicPr>
        <p:blipFill>
          <a:blip r:embed="rId2">
            <a:lum brigh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143000"/>
            <a:ext cx="12083143" cy="800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altLang="sr-Latn-RS" sz="3600" b="1" dirty="0">
                <a:solidFill>
                  <a:schemeClr val="tx1"/>
                </a:solidFill>
              </a:rPr>
              <a:t>PRIMJERAK MARULIĆEVE JUDITE U KNJIŽNICI SVEUČILIŠTA YALE</a:t>
            </a:r>
            <a:r>
              <a:rPr lang="hr-HR" altLang="sr-Latn-RS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 altLang="sr-Latn-RS" dirty="0"/>
          </a:p>
        </p:txBody>
      </p:sp>
      <p:pic>
        <p:nvPicPr>
          <p:cNvPr id="13316" name="Picture 4" descr="yale knjižni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400" y="1485260"/>
            <a:ext cx="7061965" cy="4430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780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268085" y="325417"/>
            <a:ext cx="4429125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hr-H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Marko Marulić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 Split, 1450.-1524.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566" y="2616381"/>
            <a:ext cx="3857625" cy="4071938"/>
          </a:xfrm>
          <a:solidFill>
            <a:schemeClr val="bg2"/>
          </a:solidFill>
          <a:ln>
            <a:solidFill>
              <a:schemeClr val="accent3"/>
            </a:solidFill>
          </a:ln>
        </p:spPr>
        <p:txBody>
          <a:bodyPr>
            <a:normAutofit fontScale="92500" lnSpcReduction="10000"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dirty="0" smtClean="0"/>
              <a:t>Plemić iz splitske obitelji Pečanić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dirty="0" smtClean="0"/>
              <a:t>Studirao pravo u Padovi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dirty="0" smtClean="0"/>
              <a:t>U Splitu obavljao  bilježničke (pravne) poslove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dirty="0" smtClean="0"/>
              <a:t>Djela na hrvatskom j. :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dirty="0" smtClean="0"/>
              <a:t> Judita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dirty="0" smtClean="0"/>
              <a:t> Suzana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dirty="0" smtClean="0"/>
              <a:t> Molitva suprotiva Turkom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dirty="0" smtClean="0"/>
              <a:t>Tuženje  grada Hjeruzolima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dirty="0" smtClean="0"/>
              <a:t>Anka satira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476" y="939916"/>
            <a:ext cx="4720319" cy="5029810"/>
          </a:xfrm>
          <a:solidFill>
            <a:schemeClr val="bg2"/>
          </a:solidFill>
          <a:ln>
            <a:solidFill>
              <a:schemeClr val="accent3"/>
            </a:solidFill>
          </a:ln>
        </p:spPr>
        <p:txBody>
          <a:bodyPr>
            <a:normAutofit fontScale="92500" lnSpcReduction="10000"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hr-HR" sz="3600" b="1" dirty="0" smtClean="0"/>
              <a:t>Judita</a:t>
            </a:r>
            <a:r>
              <a:rPr lang="en-US" sz="3600" dirty="0"/>
              <a:t> </a:t>
            </a:r>
            <a:r>
              <a:rPr lang="en-US" sz="3600" dirty="0" smtClean="0"/>
              <a:t>– </a:t>
            </a:r>
            <a:r>
              <a:rPr lang="en-US" sz="3600" dirty="0" err="1" smtClean="0"/>
              <a:t>napisana</a:t>
            </a:r>
            <a:r>
              <a:rPr lang="en-US" sz="3600" dirty="0" smtClean="0"/>
              <a:t> </a:t>
            </a:r>
            <a:r>
              <a:rPr lang="hr-HR" sz="3600" dirty="0" smtClean="0"/>
              <a:t>15</a:t>
            </a:r>
            <a:r>
              <a:rPr lang="en-US" sz="3600" dirty="0" smtClean="0"/>
              <a:t>0</a:t>
            </a:r>
            <a:r>
              <a:rPr lang="hr-HR" sz="3600" dirty="0" smtClean="0"/>
              <a:t>1</a:t>
            </a:r>
            <a:r>
              <a:rPr lang="hr-HR" sz="3600" dirty="0"/>
              <a:t>. </a:t>
            </a:r>
            <a:endParaRPr lang="hr-HR" sz="2400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dirty="0" smtClean="0"/>
              <a:t>U posveti don Dujmu Balistriliću, Marulić objašnjava:</a:t>
            </a:r>
          </a:p>
          <a:p>
            <a:pPr marL="274320" indent="-27432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hr-HR" u="sng" dirty="0" smtClean="0"/>
              <a:t>razlog</a:t>
            </a:r>
            <a:r>
              <a:rPr lang="hr-HR" dirty="0" smtClean="0"/>
              <a:t> pisanja “Judite”na hrvatskom jeziku: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hr-HR" dirty="0" smtClean="0"/>
              <a:t>	</a:t>
            </a:r>
            <a:r>
              <a:rPr lang="hr-HR" b="1" i="1" dirty="0" smtClean="0">
                <a:latin typeface="Bodoni MT Condensed" pitchFamily="18" charset="0"/>
              </a:rPr>
              <a:t>“Ulize mi u pamet da ju stumačim našim jazikom”, </a:t>
            </a:r>
            <a:r>
              <a:rPr lang="hr-HR" dirty="0" smtClean="0"/>
              <a:t>kako bi je razumjeli i oni </a:t>
            </a:r>
            <a:r>
              <a:rPr lang="hr-HR" b="1" i="1" dirty="0" smtClean="0">
                <a:latin typeface="Bodoni MT Condensed" pitchFamily="18" charset="0"/>
              </a:rPr>
              <a:t>“ki ne znaju knjige latinske aliti dijačke”.</a:t>
            </a:r>
          </a:p>
          <a:p>
            <a:pPr marL="274320" indent="-27432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hr-HR" u="sng" dirty="0" smtClean="0"/>
              <a:t>uzori</a:t>
            </a:r>
            <a:r>
              <a:rPr lang="hr-HR" dirty="0" smtClean="0"/>
              <a:t> su mu hrvatski pisci : </a:t>
            </a:r>
          </a:p>
          <a:p>
            <a:pPr marL="514350" indent="-514350">
              <a:buClr>
                <a:schemeClr val="accent3"/>
              </a:buClr>
              <a:buNone/>
              <a:defRPr/>
            </a:pPr>
            <a:r>
              <a:rPr lang="hr-HR" dirty="0" smtClean="0"/>
              <a:t>	</a:t>
            </a:r>
            <a:r>
              <a:rPr lang="hr-HR" b="1" i="1" dirty="0" smtClean="0">
                <a:latin typeface="Bodoni MT Condensed" pitchFamily="18" charset="0"/>
              </a:rPr>
              <a:t>“po običaju naših začinjavac”    </a:t>
            </a:r>
          </a:p>
          <a:p>
            <a:pPr marL="514350" indent="-514350">
              <a:buClr>
                <a:schemeClr val="accent3"/>
              </a:buClr>
              <a:buNone/>
              <a:defRPr/>
            </a:pPr>
            <a:r>
              <a:rPr lang="hr-HR" dirty="0" smtClean="0"/>
              <a:t>	  i antički pisci:</a:t>
            </a:r>
          </a:p>
          <a:p>
            <a:pPr marL="514350" indent="-514350">
              <a:buClr>
                <a:schemeClr val="accent3"/>
              </a:buClr>
              <a:buNone/>
              <a:defRPr/>
            </a:pPr>
            <a:r>
              <a:rPr lang="hr-HR" dirty="0" smtClean="0"/>
              <a:t>	</a:t>
            </a:r>
            <a:r>
              <a:rPr lang="hr-HR" b="1" i="1" dirty="0" smtClean="0">
                <a:latin typeface="Bodoni MT Condensed" pitchFamily="18" charset="0"/>
              </a:rPr>
              <a:t>“po zakonu ... starih poet”.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hr-HR" dirty="0"/>
          </a:p>
        </p:txBody>
      </p:sp>
      <p:pic>
        <p:nvPicPr>
          <p:cNvPr id="7173" name="Picture 6" descr="http://t2.gstatic.com/images?q=tbn:ANd9GcTW-A7yedG4w2QOv5lJM2XysSz1ZwpVAq5VZTPCB5dei-3bIy2E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29527" y="392364"/>
            <a:ext cx="1468438" cy="19288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174" name="Picture 14" descr="http://t0.gstatic.com/images?q=tbn:ANd9GcSaAiU8-1D6Gqg4C-CSBlpUbl0ZWgK47GhoQJm-1sdB2ez9sOOVD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73074" y="1244533"/>
            <a:ext cx="2698737" cy="38466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0489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953001" y="1"/>
            <a:ext cx="3357563" cy="1928813"/>
          </a:xfrm>
        </p:spPr>
        <p:txBody>
          <a:bodyPr/>
          <a:lstStyle/>
          <a:p>
            <a:pPr algn="ctr" eaLnBrk="1" hangingPunct="1">
              <a:defRPr/>
            </a:pPr>
            <a:r>
              <a:rPr lang="hr-HR" sz="5400" b="1" i="1" dirty="0" smtClean="0">
                <a:solidFill>
                  <a:schemeClr val="tx1"/>
                </a:solidFill>
              </a:rPr>
              <a:t>Judita</a:t>
            </a:r>
            <a:r>
              <a:rPr lang="hr-HR" sz="5400" dirty="0" smtClean="0">
                <a:solidFill>
                  <a:schemeClr val="tx1"/>
                </a:solidFill>
              </a:rPr>
              <a:t> </a:t>
            </a:r>
            <a:r>
              <a:rPr lang="hr-HR" sz="3600" b="1" dirty="0"/>
              <a:t>1521. </a:t>
            </a:r>
            <a:r>
              <a:rPr lang="hr-HR" sz="3200" dirty="0"/>
              <a:t>(napisana 1501.)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18458" y="457199"/>
            <a:ext cx="3892732" cy="6115051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b="1" dirty="0" smtClean="0"/>
              <a:t>Prvo tiskano umjetničko djelo na hrvatskom jeziku </a:t>
            </a:r>
            <a:r>
              <a:rPr lang="hr-HR" dirty="0" smtClean="0"/>
              <a:t>(splitska čakavica)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dirty="0" smtClean="0"/>
              <a:t>“</a:t>
            </a:r>
            <a:r>
              <a:rPr lang="hr-HR" b="1" dirty="0" smtClean="0"/>
              <a:t>Otac hrvatske književnosti</a:t>
            </a:r>
            <a:r>
              <a:rPr lang="hr-HR" dirty="0" smtClean="0"/>
              <a:t>” –       dao je dostojanstvo svom pučkom materinskom jeziku (poput Dantea)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b="1" dirty="0" smtClean="0"/>
              <a:t>Tema</a:t>
            </a:r>
            <a:r>
              <a:rPr lang="hr-HR" dirty="0" smtClean="0"/>
              <a:t> iz Starog zavjeta: udovica Judita ubija asirskoga vojskovođu Holoferna i tako spašava židovski narod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b="1" dirty="0" smtClean="0"/>
              <a:t>Poticaj na pisanje </a:t>
            </a:r>
            <a:r>
              <a:rPr lang="hr-HR" dirty="0" smtClean="0"/>
              <a:t>: stvarna opasnost od Turaka nadomak Splita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453063" y="2786064"/>
            <a:ext cx="5072062" cy="37861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b="1" dirty="0" smtClean="0"/>
              <a:t>Kompozicija</a:t>
            </a:r>
            <a:r>
              <a:rPr lang="hr-HR" dirty="0" smtClean="0"/>
              <a:t>:</a:t>
            </a:r>
          </a:p>
          <a:p>
            <a:pPr marL="274320" indent="-27432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hr-HR" dirty="0" smtClean="0"/>
              <a:t>6 pjevanja</a:t>
            </a:r>
          </a:p>
          <a:p>
            <a:pPr marL="274320" indent="-27432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hr-HR" dirty="0" smtClean="0"/>
              <a:t>Stih: dvostruko rimovani 12-erac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b="1" dirty="0" smtClean="0"/>
              <a:t>Likovi</a:t>
            </a:r>
            <a:r>
              <a:rPr lang="hr-HR" dirty="0" smtClean="0"/>
              <a:t> u suprotnostima :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hr-HR" dirty="0" smtClean="0"/>
              <a:t>Judita = dobra, plemenita, lijepa, uzorna, hrabra; simbol naroda i domovine u opasnosti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hr-HR" dirty="0" smtClean="0"/>
              <a:t>Holoferno= osvajač, pun poroka, oholnik, neprijatelj; simbol opasnosti, nepravde, zla</a:t>
            </a:r>
            <a:endParaRPr lang="hr-HR" dirty="0"/>
          </a:p>
        </p:txBody>
      </p:sp>
      <p:pic>
        <p:nvPicPr>
          <p:cNvPr id="8197" name="Picture 8" descr="http://t3.gstatic.com/images?q=tbn:ANd9GcStOZ2EuHYmV862UKbRtLgdeZGclgt86v2pCnIqB2nyW5c9tWR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67702" y="142876"/>
            <a:ext cx="2327261" cy="28791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935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43</TotalTime>
  <Words>719</Words>
  <Application>Microsoft Office PowerPoint</Application>
  <PresentationFormat>Široki zaslon</PresentationFormat>
  <Paragraphs>101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8" baseType="lpstr">
      <vt:lpstr>Bodoni MT Condensed</vt:lpstr>
      <vt:lpstr>Calibri</vt:lpstr>
      <vt:lpstr>Calibri Light</vt:lpstr>
      <vt:lpstr>Rockwell</vt:lpstr>
      <vt:lpstr>Times New Roman</vt:lpstr>
      <vt:lpstr>Wingdings</vt:lpstr>
      <vt:lpstr>Wingdings 2</vt:lpstr>
      <vt:lpstr>Atlas</vt:lpstr>
      <vt:lpstr>Marko Marulić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PRIMJERAK MARULIĆEVE JUDITE U KNJIŽNICI SVEUČILIŠTA YALE </vt:lpstr>
      <vt:lpstr>Marko Marulić  Split, 1450.-1524.</vt:lpstr>
      <vt:lpstr>Judita 1521. (napisana 1501.)</vt:lpstr>
      <vt:lpstr>Učenici 6. 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Radovi o Pipi</dc:title>
  <dc:creator>Ante Tomić</dc:creator>
  <cp:lastModifiedBy>Ante Tomić</cp:lastModifiedBy>
  <cp:revision>8</cp:revision>
  <dcterms:created xsi:type="dcterms:W3CDTF">2019-02-06T18:23:09Z</dcterms:created>
  <dcterms:modified xsi:type="dcterms:W3CDTF">2019-02-17T18:24:07Z</dcterms:modified>
</cp:coreProperties>
</file>