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0" r:id="rId2"/>
    <p:sldId id="264" r:id="rId3"/>
    <p:sldId id="283" r:id="rId4"/>
    <p:sldId id="282" r:id="rId5"/>
    <p:sldId id="285" r:id="rId6"/>
    <p:sldId id="286" r:id="rId7"/>
    <p:sldId id="268" r:id="rId8"/>
    <p:sldId id="287" r:id="rId9"/>
    <p:sldId id="288" r:id="rId10"/>
    <p:sldId id="271" r:id="rId11"/>
    <p:sldId id="272" r:id="rId12"/>
    <p:sldId id="263" r:id="rId13"/>
    <p:sldId id="274" r:id="rId14"/>
    <p:sldId id="273" r:id="rId15"/>
    <p:sldId id="290" r:id="rId16"/>
    <p:sldId id="276" r:id="rId17"/>
    <p:sldId id="275" r:id="rId18"/>
    <p:sldId id="291" r:id="rId19"/>
    <p:sldId id="279" r:id="rId20"/>
    <p:sldId id="292" r:id="rId21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85" autoAdjust="0"/>
    <p:restoredTop sz="94660"/>
  </p:normalViewPr>
  <p:slideViewPr>
    <p:cSldViewPr>
      <p:cViewPr varScale="1">
        <p:scale>
          <a:sx n="68" d="100"/>
          <a:sy n="68" d="100"/>
        </p:scale>
        <p:origin x="150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8B8239-59AE-4093-A406-D5294A69B899}" type="datetimeFigureOut">
              <a:rPr lang="pt-PT" smtClean="0"/>
              <a:t>09/06/2017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7A0C8-5EA3-4DC9-BFB7-003A2CE595F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90703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7A0C8-5EA3-4DC9-BFB7-003A2CE595F3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21080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7A0C8-5EA3-4DC9-BFB7-003A2CE595F3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95922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A402-02E3-4236-9274-F8AA7B1D3BFC}" type="datetimeFigureOut">
              <a:rPr lang="pt-PT" smtClean="0"/>
              <a:t>09/06/2017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C24E3-A686-4C55-9E24-FFBC93C6A11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34351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A402-02E3-4236-9274-F8AA7B1D3BFC}" type="datetimeFigureOut">
              <a:rPr lang="pt-PT" smtClean="0"/>
              <a:t>09/06/2017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C24E3-A686-4C55-9E24-FFBC93C6A11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7476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A402-02E3-4236-9274-F8AA7B1D3BFC}" type="datetimeFigureOut">
              <a:rPr lang="pt-PT" smtClean="0"/>
              <a:t>09/06/2017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C24E3-A686-4C55-9E24-FFBC93C6A11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49978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A402-02E3-4236-9274-F8AA7B1D3BFC}" type="datetimeFigureOut">
              <a:rPr lang="pt-PT" smtClean="0"/>
              <a:t>09/06/2017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C24E3-A686-4C55-9E24-FFBC93C6A11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3661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A402-02E3-4236-9274-F8AA7B1D3BFC}" type="datetimeFigureOut">
              <a:rPr lang="pt-PT" smtClean="0"/>
              <a:t>09/06/2017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C24E3-A686-4C55-9E24-FFBC93C6A11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20329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A402-02E3-4236-9274-F8AA7B1D3BFC}" type="datetimeFigureOut">
              <a:rPr lang="pt-PT" smtClean="0"/>
              <a:t>09/06/2017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C24E3-A686-4C55-9E24-FFBC93C6A11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21751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A402-02E3-4236-9274-F8AA7B1D3BFC}" type="datetimeFigureOut">
              <a:rPr lang="pt-PT" smtClean="0"/>
              <a:t>09/06/2017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C24E3-A686-4C55-9E24-FFBC93C6A11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68488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A402-02E3-4236-9274-F8AA7B1D3BFC}" type="datetimeFigureOut">
              <a:rPr lang="pt-PT" smtClean="0"/>
              <a:t>09/06/2017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C24E3-A686-4C55-9E24-FFBC93C6A11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25138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A402-02E3-4236-9274-F8AA7B1D3BFC}" type="datetimeFigureOut">
              <a:rPr lang="pt-PT" smtClean="0"/>
              <a:t>09/06/2017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C24E3-A686-4C55-9E24-FFBC93C6A11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11496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A402-02E3-4236-9274-F8AA7B1D3BFC}" type="datetimeFigureOut">
              <a:rPr lang="pt-PT" smtClean="0"/>
              <a:t>09/06/2017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C24E3-A686-4C55-9E24-FFBC93C6A11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19428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A402-02E3-4236-9274-F8AA7B1D3BFC}" type="datetimeFigureOut">
              <a:rPr lang="pt-PT" smtClean="0"/>
              <a:t>09/06/2017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C24E3-A686-4C55-9E24-FFBC93C6A11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80126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EA402-02E3-4236-9274-F8AA7B1D3BFC}" type="datetimeFigureOut">
              <a:rPr lang="pt-PT" smtClean="0"/>
              <a:t>09/06/2017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C24E3-A686-4C55-9E24-FFBC93C6A11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85061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899592" y="2924944"/>
            <a:ext cx="7344816" cy="19389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40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UNE HISTOIRE À QUATRE VOIX</a:t>
            </a:r>
          </a:p>
          <a:p>
            <a:pPr algn="ctr"/>
            <a:endParaRPr lang="pt-PT" sz="4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libri" panose="020F0502020204030204" pitchFamily="34" charset="0"/>
              <a:ea typeface="MS Gothic" panose="020B0609070205080204" pitchFamily="49" charset="-128"/>
              <a:cs typeface="Calibri" panose="020F0502020204030204" pitchFamily="34" charset="0"/>
            </a:endParaRPr>
          </a:p>
          <a:p>
            <a:pPr algn="ctr"/>
            <a:r>
              <a:rPr lang="pt-PT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On</a:t>
            </a:r>
            <a:r>
              <a:rPr lang="pt-PT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 </a:t>
            </a:r>
            <a:r>
              <a:rPr lang="pt-PT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décode</a:t>
            </a:r>
            <a:r>
              <a:rPr lang="pt-PT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 </a:t>
            </a:r>
            <a:r>
              <a:rPr lang="pt-PT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les</a:t>
            </a:r>
            <a:r>
              <a:rPr lang="pt-PT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 </a:t>
            </a:r>
            <a:r>
              <a:rPr lang="pt-PT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signes</a:t>
            </a:r>
            <a:r>
              <a:rPr lang="pt-PT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 </a:t>
            </a:r>
            <a:r>
              <a:rPr lang="pt-PT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visuels</a:t>
            </a:r>
            <a:r>
              <a:rPr lang="pt-PT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… </a:t>
            </a:r>
            <a:endParaRPr lang="pt-PT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7250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esultado de imagem para king ko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47737"/>
            <a:ext cx="3038475" cy="496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334" y="1556792"/>
            <a:ext cx="4619815" cy="37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758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26129"/>
            <a:ext cx="3096344" cy="412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00881"/>
            <a:ext cx="4464496" cy="578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9779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1500"/>
              </a:lnSpc>
              <a:spcAft>
                <a:spcPts val="1500"/>
              </a:spcAft>
            </a:pPr>
            <a:r>
              <a:rPr lang="fr-FR" sz="1400" b="1" dirty="0">
                <a:solidFill>
                  <a:srgbClr val="666666"/>
                </a:solidFill>
                <a:ea typeface="Times New Roman"/>
                <a:cs typeface="Arial"/>
              </a:rPr>
              <a:t>Pintura Surrealista </a:t>
            </a:r>
            <a:r>
              <a:rPr lang="fr-FR" sz="1400" dirty="0">
                <a:solidFill>
                  <a:srgbClr val="666666"/>
                </a:solidFill>
                <a:ea typeface="Times New Roman"/>
                <a:cs typeface="Arial"/>
              </a:rPr>
              <a:t>de </a:t>
            </a:r>
            <a:r>
              <a:rPr lang="fr-FR" sz="1400" b="0" dirty="0">
                <a:solidFill>
                  <a:srgbClr val="666666"/>
                </a:solidFill>
                <a:effectLst/>
                <a:ea typeface="Segoe UI Black" panose="020B0A02040204020203" pitchFamily="34" charset="0"/>
                <a:cs typeface="Segoe UI Black" panose="020B0A02040204020203" pitchFamily="34" charset="0"/>
              </a:rPr>
              <a:t>Ren</a:t>
            </a:r>
            <a:r>
              <a:rPr lang="fr-FR" sz="1400" b="0" dirty="0">
                <a:solidFill>
                  <a:srgbClr val="666666"/>
                </a:solidFill>
                <a:effectLst/>
                <a:ea typeface="Times New Roman"/>
                <a:cs typeface="Arial"/>
              </a:rPr>
              <a:t>é François Ghislain </a:t>
            </a:r>
            <a:r>
              <a:rPr lang="fr-FR" sz="1400" b="1" dirty="0">
                <a:solidFill>
                  <a:srgbClr val="666666"/>
                </a:solidFill>
                <a:effectLst/>
                <a:ea typeface="Times New Roman"/>
                <a:cs typeface="Arial"/>
              </a:rPr>
              <a:t>Magritte</a:t>
            </a:r>
            <a:r>
              <a:rPr lang="fr-FR" sz="1400" b="0" dirty="0">
                <a:solidFill>
                  <a:srgbClr val="666666"/>
                </a:solidFill>
                <a:effectLst/>
                <a:ea typeface="Times New Roman"/>
                <a:cs typeface="Arial"/>
              </a:rPr>
              <a:t>:</a:t>
            </a:r>
            <a:br>
              <a:rPr lang="pt-PT" sz="4000" dirty="0">
                <a:effectLst/>
                <a:latin typeface="Times New Roman"/>
                <a:ea typeface="Times New Roman"/>
              </a:rPr>
            </a:br>
            <a:r>
              <a:rPr lang="pt-PT" dirty="0"/>
              <a:t>                                                     </a:t>
            </a:r>
          </a:p>
        </p:txBody>
      </p:sp>
      <p:pic>
        <p:nvPicPr>
          <p:cNvPr id="3" name="Imagem 2" descr="Resultado de imagem para magritte obras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69" y="2313364"/>
            <a:ext cx="1875765" cy="1218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 descr="Resultado de imagem para magritt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517" y="1268760"/>
            <a:ext cx="1656184" cy="2332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 descr="Resultado de imagem para magritt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77072"/>
            <a:ext cx="3061431" cy="241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 descr="Resultado de imagem para magritte paintings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56" y="4509120"/>
            <a:ext cx="2286710" cy="1925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Resultado de imagem para magritt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81493"/>
            <a:ext cx="1863658" cy="237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 descr="Resultado de imagem para magritte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077072"/>
            <a:ext cx="2772308" cy="2357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2" name="Picture 4" descr="Resultado de imagem para magritt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95035"/>
            <a:ext cx="1960623" cy="234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558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C:\Users\Toshiba\Pictures\IMG_538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76" y="2636912"/>
            <a:ext cx="4896544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 descr="Resultado de imagem para estátuas greco romana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772816"/>
            <a:ext cx="1512168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 descr="Resultado de imagem para estátuas greco romanas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74" y="2610871"/>
            <a:ext cx="1512168" cy="35084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948807"/>
            <a:ext cx="5822304" cy="1143000"/>
          </a:xfrm>
        </p:spPr>
        <p:txBody>
          <a:bodyPr>
            <a:normAutofit/>
          </a:bodyPr>
          <a:lstStyle/>
          <a:p>
            <a:r>
              <a:rPr lang="pt-PT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Statues</a:t>
            </a:r>
            <a:r>
              <a:rPr lang="pt-PT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gréco-romaines</a:t>
            </a:r>
            <a:endParaRPr lang="pt-PT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3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5448" y="5434544"/>
            <a:ext cx="5486400" cy="566738"/>
          </a:xfrm>
        </p:spPr>
        <p:txBody>
          <a:bodyPr/>
          <a:lstStyle/>
          <a:p>
            <a:r>
              <a:rPr lang="pt-PT" dirty="0"/>
              <a:t> 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half" idx="2"/>
          </p:nvPr>
        </p:nvSpPr>
        <p:spPr>
          <a:xfrm>
            <a:off x="995942" y="5373216"/>
            <a:ext cx="3936098" cy="804862"/>
          </a:xfrm>
        </p:spPr>
        <p:txBody>
          <a:bodyPr>
            <a:normAutofit/>
          </a:bodyPr>
          <a:lstStyle/>
          <a:p>
            <a:r>
              <a:rPr lang="fr-FR" sz="2800" dirty="0"/>
              <a:t>            </a:t>
            </a:r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Illusions d'optique</a:t>
            </a:r>
            <a:endParaRPr lang="pt-PT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Imagem 3" descr="C:\Users\Toshiba\Pictures\IMG_540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08" y="620688"/>
            <a:ext cx="5400040" cy="404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 descr="Resultado de imagem para ilusões de ótica,figura-fundo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9" b="3633"/>
          <a:stretch/>
        </p:blipFill>
        <p:spPr bwMode="auto">
          <a:xfrm>
            <a:off x="6677501" y="980727"/>
            <a:ext cx="1710923" cy="2376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 descr="C:\Users\Toshiba\Desktop\transferi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342" y="4437112"/>
            <a:ext cx="2167255" cy="16027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5126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C:\Users\Toshiba\Pictures\IMG_538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39" y="350208"/>
            <a:ext cx="4391928" cy="331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 descr="Imagem relacionad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784869"/>
            <a:ext cx="2880320" cy="27805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09345" y="1439654"/>
            <a:ext cx="1851494" cy="566738"/>
          </a:xfrm>
        </p:spPr>
        <p:txBody>
          <a:bodyPr>
            <a:noAutofit/>
          </a:bodyPr>
          <a:lstStyle/>
          <a:p>
            <a:br>
              <a:rPr lang="pt-PT" sz="4000" dirty="0"/>
            </a:br>
            <a:br>
              <a:rPr lang="pt-PT" sz="4000" dirty="0"/>
            </a:br>
            <a:br>
              <a:rPr lang="pt-PT" sz="4000" dirty="0"/>
            </a:br>
            <a:br>
              <a:rPr lang="pt-PT" sz="4000" dirty="0"/>
            </a:br>
            <a:br>
              <a:rPr lang="pt-PT" sz="4000" dirty="0"/>
            </a:br>
            <a:br>
              <a:rPr lang="pt-PT" sz="4000" dirty="0"/>
            </a:br>
            <a:br>
              <a:rPr lang="pt-PT" sz="4000" dirty="0"/>
            </a:br>
            <a:r>
              <a:rPr lang="pt-PT" sz="2800" dirty="0" err="1"/>
              <a:t>Cupidon</a:t>
            </a:r>
            <a:endParaRPr lang="pt-PT" sz="2800" dirty="0"/>
          </a:p>
        </p:txBody>
      </p:sp>
      <p:sp>
        <p:nvSpPr>
          <p:cNvPr id="7" name="Rectângulo 6"/>
          <p:cNvSpPr/>
          <p:nvPr/>
        </p:nvSpPr>
        <p:spPr>
          <a:xfrm>
            <a:off x="331312" y="4365104"/>
            <a:ext cx="40894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/>
              <a:t>Dieu de la mythologie romaine.</a:t>
            </a:r>
            <a:br>
              <a:rPr lang="fr-FR" dirty="0"/>
            </a:br>
            <a:r>
              <a:rPr lang="fr-FR" dirty="0"/>
              <a:t>Les blessures dues  aux flèches suscitaient l'amour ou la passion dans leurs victimes.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614476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C:\Users\Toshiba\Pictures\IMG_539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82" y="3798095"/>
            <a:ext cx="3496453" cy="2655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 descr="C:\Users\Toshiba\Pictures\IMG_539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89040"/>
            <a:ext cx="3852376" cy="2851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 descr="C:\Users\Toshiba\Pictures\IMG_54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0648"/>
            <a:ext cx="5040560" cy="3312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0414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25423"/>
            <a:ext cx="3744416" cy="3823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988840"/>
            <a:ext cx="3965535" cy="4107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5085184"/>
            <a:ext cx="3744416" cy="566738"/>
          </a:xfrm>
        </p:spPr>
        <p:txBody>
          <a:bodyPr>
            <a:normAutofit fontScale="90000"/>
          </a:bodyPr>
          <a:lstStyle/>
          <a:p>
            <a:pPr algn="ctr"/>
            <a:br>
              <a:rPr lang="pt-PT" sz="3600" dirty="0"/>
            </a:br>
            <a:br>
              <a:rPr lang="pt-PT" dirty="0"/>
            </a:br>
            <a:r>
              <a:rPr lang="fr-FR" sz="2700" dirty="0"/>
              <a:t>Fontaine de Neptune </a:t>
            </a:r>
            <a:br>
              <a:rPr lang="fr-FR" dirty="0"/>
            </a:br>
            <a:r>
              <a:rPr lang="fr-FR" dirty="0"/>
              <a:t>       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Bartolomeo 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Ammannati</a:t>
            </a:r>
            <a:endParaRPr lang="pt-PT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511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:\Users\Toshiba\Pictures\IMG_541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80365" y="1160748"/>
            <a:ext cx="6192686" cy="48245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9052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:\Users\Toshiba\Pictures\IMG_539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33721" y="1315313"/>
            <a:ext cx="5796364" cy="46163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0999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1500"/>
              </a:lnSpc>
              <a:spcAft>
                <a:spcPts val="1500"/>
              </a:spcAft>
            </a:pPr>
            <a:r>
              <a:rPr lang="fr-FR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Chaque voix correspond à une saison</a:t>
            </a:r>
            <a:endParaRPr lang="pt-PT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732" y="1373126"/>
            <a:ext cx="1710464" cy="217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365629"/>
            <a:ext cx="2788391" cy="2091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 descr="C:\Users\Toshiba\Pictures\IMG_540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4606"/>
            <a:ext cx="2699792" cy="2351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m 10" descr="C:\Users\Toshiba\Pictures\IMG_542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034606"/>
            <a:ext cx="2664296" cy="2360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 descr="C:\Users\Toshiba\Pictures\IMG_541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73124"/>
            <a:ext cx="2520280" cy="227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m 12" descr="C:\Users\Toshiba\Pictures\IMG_539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00939"/>
            <a:ext cx="3059132" cy="2418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6594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:\Users\Toshiba\Pictures\IMG_541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44842" y="1011542"/>
            <a:ext cx="6264694" cy="49069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2342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esultado de imagem para edward hopper, a cas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060848"/>
            <a:ext cx="3507373" cy="23762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ângulo 4"/>
          <p:cNvSpPr/>
          <p:nvPr/>
        </p:nvSpPr>
        <p:spPr>
          <a:xfrm>
            <a:off x="5436096" y="4799474"/>
            <a:ext cx="3419872" cy="867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spcAft>
                <a:spcPts val="1500"/>
              </a:spcAft>
            </a:pPr>
            <a:r>
              <a:rPr lang="pt-PT" sz="2400" dirty="0">
                <a:solidFill>
                  <a:schemeClr val="tx1">
                    <a:lumMod val="50000"/>
                    <a:lumOff val="50000"/>
                  </a:schemeClr>
                </a:solidFill>
                <a:ea typeface="Times New Roman"/>
              </a:rPr>
              <a:t>La </a:t>
            </a:r>
            <a:r>
              <a:rPr lang="pt-PT" sz="2400" dirty="0" err="1">
                <a:solidFill>
                  <a:schemeClr val="tx1">
                    <a:lumMod val="50000"/>
                    <a:lumOff val="50000"/>
                  </a:schemeClr>
                </a:solidFill>
                <a:ea typeface="Times New Roman"/>
              </a:rPr>
              <a:t>maison</a:t>
            </a:r>
            <a:endParaRPr lang="pt-PT" sz="2400" dirty="0">
              <a:solidFill>
                <a:schemeClr val="tx1">
                  <a:lumMod val="50000"/>
                  <a:lumOff val="50000"/>
                </a:schemeClr>
              </a:solidFill>
              <a:ea typeface="Times New Roman"/>
            </a:endParaRPr>
          </a:p>
          <a:p>
            <a:pPr>
              <a:lnSpc>
                <a:spcPts val="1500"/>
              </a:lnSpc>
              <a:spcAft>
                <a:spcPts val="1500"/>
              </a:spcAft>
            </a:pPr>
            <a:r>
              <a:rPr lang="fr-FR" dirty="0">
                <a:solidFill>
                  <a:srgbClr val="666666"/>
                </a:solidFill>
                <a:ea typeface="Times New Roman"/>
              </a:rPr>
              <a:t>Style réaliste d'imagination de la peinture d'Edward Hopper</a:t>
            </a:r>
            <a:endParaRPr lang="pt-PT" dirty="0">
              <a:solidFill>
                <a:prstClr val="black"/>
              </a:solidFill>
              <a:ea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70300"/>
            <a:ext cx="3960440" cy="297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2476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esultado de imagem para grit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0868"/>
            <a:ext cx="3510136" cy="430427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ângulo 3"/>
          <p:cNvSpPr/>
          <p:nvPr/>
        </p:nvSpPr>
        <p:spPr>
          <a:xfrm>
            <a:off x="827584" y="5767518"/>
            <a:ext cx="7398568" cy="680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500"/>
              </a:lnSpc>
              <a:spcAft>
                <a:spcPts val="1500"/>
              </a:spcAft>
            </a:pP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Il est considéré comme l'une des œuvres les plus importantes du mouvement expressionniste et a gagné un statut d'icône culturelle, ainsi que la Joconde de Léonard de Vinci.</a:t>
            </a:r>
            <a:endParaRPr lang="pt-PT" sz="1600" dirty="0">
              <a:solidFill>
                <a:schemeClr val="tx1">
                  <a:lumMod val="50000"/>
                  <a:lumOff val="50000"/>
                </a:schemeClr>
              </a:solidFill>
              <a:latin typeface="Times New Roman"/>
              <a:ea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0868"/>
            <a:ext cx="3473950" cy="260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ângulo 5"/>
          <p:cNvSpPr/>
          <p:nvPr/>
        </p:nvSpPr>
        <p:spPr>
          <a:xfrm>
            <a:off x="4716016" y="4847582"/>
            <a:ext cx="39604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a typeface="Calibri"/>
              </a:rPr>
              <a:t>Le</a:t>
            </a:r>
            <a:r>
              <a:rPr lang="pt-PT" sz="2400" b="1" dirty="0">
                <a:solidFill>
                  <a:schemeClr val="tx1">
                    <a:lumMod val="50000"/>
                    <a:lumOff val="50000"/>
                  </a:schemeClr>
                </a:solidFill>
                <a:ea typeface="Calibri"/>
              </a:rPr>
              <a:t> cri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Peintre expressionniste 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ea typeface="Calibri"/>
              </a:rPr>
              <a:t>Edvard </a:t>
            </a:r>
            <a:r>
              <a:rPr lang="pt-PT" dirty="0" err="1">
                <a:solidFill>
                  <a:schemeClr val="tx1">
                    <a:lumMod val="50000"/>
                    <a:lumOff val="50000"/>
                  </a:schemeClr>
                </a:solidFill>
                <a:ea typeface="Calibri"/>
              </a:rPr>
              <a:t>Munch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ea typeface="Calibri"/>
              </a:rPr>
              <a:t> </a:t>
            </a:r>
            <a:r>
              <a:rPr lang="pt-PT" sz="1600" dirty="0">
                <a:ea typeface="Calibri"/>
              </a:rPr>
              <a:t> </a:t>
            </a:r>
            <a:endParaRPr lang="pt-PT" sz="1600" dirty="0"/>
          </a:p>
        </p:txBody>
      </p:sp>
      <p:pic>
        <p:nvPicPr>
          <p:cNvPr id="7" name="Imagem 6" descr="C:\Users\Toshiba\AppData\Local\Microsoft\Windows\INetCache\Content.Word\IMG_539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514" y="3140968"/>
            <a:ext cx="2267972" cy="1736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428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8640"/>
            <a:ext cx="4497064" cy="337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 descr="Imagem relacionad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8640"/>
            <a:ext cx="2430016" cy="3372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 descr="Resultado de imagem para Frans Hals (“ Le chevalier souriant ”)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49" y="3693770"/>
            <a:ext cx="2359423" cy="290358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ângulo 2"/>
          <p:cNvSpPr/>
          <p:nvPr/>
        </p:nvSpPr>
        <p:spPr>
          <a:xfrm>
            <a:off x="4119206" y="5772778"/>
            <a:ext cx="4790542" cy="3178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  <a:spcAft>
                <a:spcPts val="1500"/>
              </a:spcAft>
            </a:pPr>
            <a:r>
              <a:rPr lang="fr-F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/>
              </a:rPr>
              <a:t>Frans Hals (“ Le chevalier souriant ”)</a:t>
            </a:r>
            <a:endParaRPr lang="pt-PT" sz="24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Times New Roman"/>
            </a:endParaRPr>
          </a:p>
        </p:txBody>
      </p:sp>
      <p:sp>
        <p:nvSpPr>
          <p:cNvPr id="6" name="Rectângulo 5"/>
          <p:cNvSpPr/>
          <p:nvPr/>
        </p:nvSpPr>
        <p:spPr>
          <a:xfrm>
            <a:off x="3696012" y="6057471"/>
            <a:ext cx="48181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solidFill>
                  <a:srgbClr val="545454"/>
                </a:solidFill>
                <a:latin typeface="Arial"/>
                <a:ea typeface="Calibri"/>
              </a:rPr>
              <a:t>       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/>
              </a:rPr>
              <a:t>1624 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/>
              </a:rPr>
              <a:t> P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einture du Baroque Hollandais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/>
              </a:rPr>
              <a:t> </a:t>
            </a:r>
            <a:endParaRPr lang="pt-PT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8" name="Rectângulo 7"/>
          <p:cNvSpPr/>
          <p:nvPr/>
        </p:nvSpPr>
        <p:spPr>
          <a:xfrm>
            <a:off x="1043608" y="5803900"/>
            <a:ext cx="2812430" cy="290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spcAft>
                <a:spcPts val="1500"/>
              </a:spcAft>
            </a:pPr>
            <a:r>
              <a:rPr lang="pt-PT" dirty="0">
                <a:solidFill>
                  <a:srgbClr val="666666"/>
                </a:solidFill>
                <a:latin typeface="Arial"/>
                <a:ea typeface="Times New Roman"/>
              </a:rPr>
              <a:t> </a:t>
            </a:r>
            <a:endParaRPr lang="pt-PT" sz="16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7" name="Rectângulo 6"/>
          <p:cNvSpPr/>
          <p:nvPr/>
        </p:nvSpPr>
        <p:spPr>
          <a:xfrm>
            <a:off x="4119206" y="3861048"/>
            <a:ext cx="4845282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pt-PT" sz="2400" b="1" dirty="0">
                <a:solidFill>
                  <a:schemeClr val="tx1">
                    <a:lumMod val="50000"/>
                    <a:lumOff val="50000"/>
                  </a:schemeClr>
                </a:solidFill>
                <a:ea typeface="Times New Roman"/>
              </a:rPr>
              <a:t>Leonardo da Vinci  (“ La </a:t>
            </a:r>
            <a:r>
              <a:rPr lang="pt-PT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a typeface="Times New Roman"/>
              </a:rPr>
              <a:t>Joconde</a:t>
            </a:r>
            <a:r>
              <a:rPr lang="pt-PT" sz="2400" b="1" dirty="0">
                <a:solidFill>
                  <a:schemeClr val="tx1">
                    <a:lumMod val="50000"/>
                    <a:lumOff val="50000"/>
                  </a:schemeClr>
                </a:solidFill>
                <a:ea typeface="Times New Roman"/>
              </a:rPr>
              <a:t> ”)</a:t>
            </a:r>
          </a:p>
          <a:p>
            <a:pPr>
              <a:lnSpc>
                <a:spcPts val="1500"/>
              </a:lnSpc>
            </a:pPr>
            <a:r>
              <a:rPr lang="pt-PT" sz="1600" dirty="0">
                <a:latin typeface="+mj-lt"/>
                <a:ea typeface="Times New Roman"/>
              </a:rPr>
              <a:t> </a:t>
            </a:r>
          </a:p>
          <a:p>
            <a:pPr>
              <a:lnSpc>
                <a:spcPts val="1500"/>
              </a:lnSpc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Aussi connu sous le nom «Mona Lisa»</a:t>
            </a:r>
            <a:b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b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1503  Peinture de la Renaissance italienne</a:t>
            </a:r>
            <a:endParaRPr lang="pt-PT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53348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C:\Users\Toshiba\Pictures\IMG_541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93906" y="1402398"/>
            <a:ext cx="5400040" cy="4053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062" y="1916832"/>
            <a:ext cx="4639329" cy="3479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90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556792"/>
            <a:ext cx="3816424" cy="2862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 descr="Imagem relacionada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573016"/>
            <a:ext cx="1969765" cy="27662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4" descr="Resultado de imagem para meri popi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5" name="AutoShape 6" descr="Resultado de imagem para meri popin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2056" name="Picture 8" descr="Resultado de imagem para meri popi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693" y="620688"/>
            <a:ext cx="1503317" cy="213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863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:\Users\Toshiba\Pictures\IMG_541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64704"/>
            <a:ext cx="6624736" cy="54726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1165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3606153" cy="480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760763"/>
            <a:ext cx="2952328" cy="393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933" y="548680"/>
            <a:ext cx="1554311" cy="207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4995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941</TotalTime>
  <Words>103</Words>
  <Application>Microsoft Office PowerPoint</Application>
  <PresentationFormat>Apresentação no Ecrã (4:3)</PresentationFormat>
  <Paragraphs>25</Paragraphs>
  <Slides>20</Slides>
  <Notes>2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20</vt:i4>
      </vt:variant>
    </vt:vector>
  </HeadingPairs>
  <TitlesOfParts>
    <vt:vector size="26" baseType="lpstr">
      <vt:lpstr>MS Gothic</vt:lpstr>
      <vt:lpstr>Arial</vt:lpstr>
      <vt:lpstr>Calibri</vt:lpstr>
      <vt:lpstr>Segoe UI Black</vt:lpstr>
      <vt:lpstr>Times New Roman</vt:lpstr>
      <vt:lpstr>Tema do Office</vt:lpstr>
      <vt:lpstr>Apresentação do PowerPoint</vt:lpstr>
      <vt:lpstr>Chaque voix correspond à une saison</vt:lpstr>
      <vt:lpstr>Apresentação do PowerPoint</vt:lpstr>
      <vt:lpstr>Apresentação do PowerPoint</vt:lpstr>
      <vt:lpstr>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Pintura Surrealista de René François Ghislain Magritte:                                                      </vt:lpstr>
      <vt:lpstr>Statues gréco-romaines</vt:lpstr>
      <vt:lpstr> </vt:lpstr>
      <vt:lpstr>       Cupidon</vt:lpstr>
      <vt:lpstr>Apresentação do PowerPoint</vt:lpstr>
      <vt:lpstr>  Fontaine de Neptune         Bartolomeo Ammannati</vt:lpstr>
      <vt:lpstr>Apresentação do PowerPoint</vt:lpstr>
      <vt:lpstr>Apresentação do PowerPoint</vt:lpstr>
      <vt:lpstr>Apresentação do PowerPoint</vt:lpstr>
    </vt:vector>
  </TitlesOfParts>
  <Company>M. E. - GEPE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 signos visuais</dc:title>
  <dc:creator>António José Resende de Bastos</dc:creator>
  <cp:lastModifiedBy>Dell</cp:lastModifiedBy>
  <cp:revision>75</cp:revision>
  <dcterms:created xsi:type="dcterms:W3CDTF">2016-11-18T08:54:42Z</dcterms:created>
  <dcterms:modified xsi:type="dcterms:W3CDTF">2017-06-09T14:11:40Z</dcterms:modified>
</cp:coreProperties>
</file>