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294" autoAdjust="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3E4D-D3FB-42FA-9B7D-BF0FDE100E4A}" type="datetimeFigureOut">
              <a:rPr lang="pl-PL" smtClean="0"/>
              <a:pPr/>
              <a:t>2016-10-18</a:t>
            </a:fld>
            <a:endParaRPr lang="pl-P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BD49-2B39-4074-9C16-51C5686E8A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3E4D-D3FB-42FA-9B7D-BF0FDE100E4A}" type="datetimeFigureOut">
              <a:rPr lang="pl-PL" smtClean="0"/>
              <a:pPr/>
              <a:t>2016-10-18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BD49-2B39-4074-9C16-51C5686E8A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3E4D-D3FB-42FA-9B7D-BF0FDE100E4A}" type="datetimeFigureOut">
              <a:rPr lang="pl-PL" smtClean="0"/>
              <a:pPr/>
              <a:t>2016-10-18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BD49-2B39-4074-9C16-51C5686E8A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3E4D-D3FB-42FA-9B7D-BF0FDE100E4A}" type="datetimeFigureOut">
              <a:rPr lang="pl-PL" smtClean="0"/>
              <a:pPr/>
              <a:t>2016-10-18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BD49-2B39-4074-9C16-51C5686E8A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3E4D-D3FB-42FA-9B7D-BF0FDE100E4A}" type="datetimeFigureOut">
              <a:rPr lang="pl-PL" smtClean="0"/>
              <a:pPr/>
              <a:t>2016-10-18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BD49-2B39-4074-9C16-51C5686E8A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3E4D-D3FB-42FA-9B7D-BF0FDE100E4A}" type="datetimeFigureOut">
              <a:rPr lang="pl-PL" smtClean="0"/>
              <a:pPr/>
              <a:t>2016-10-18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BD49-2B39-4074-9C16-51C5686E8A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3E4D-D3FB-42FA-9B7D-BF0FDE100E4A}" type="datetimeFigureOut">
              <a:rPr lang="pl-PL" smtClean="0"/>
              <a:pPr/>
              <a:t>2016-10-18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BD49-2B39-4074-9C16-51C5686E8A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3E4D-D3FB-42FA-9B7D-BF0FDE100E4A}" type="datetimeFigureOut">
              <a:rPr lang="pl-PL" smtClean="0"/>
              <a:pPr/>
              <a:t>2016-10-18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BD49-2B39-4074-9C16-51C5686E8A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3E4D-D3FB-42FA-9B7D-BF0FDE100E4A}" type="datetimeFigureOut">
              <a:rPr lang="pl-PL" smtClean="0"/>
              <a:pPr/>
              <a:t>2016-10-18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BD49-2B39-4074-9C16-51C5686E8A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3E4D-D3FB-42FA-9B7D-BF0FDE100E4A}" type="datetimeFigureOut">
              <a:rPr lang="pl-PL" smtClean="0"/>
              <a:pPr/>
              <a:t>2016-10-18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BD49-2B39-4074-9C16-51C5686E8A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3E4D-D3FB-42FA-9B7D-BF0FDE100E4A}" type="datetimeFigureOut">
              <a:rPr lang="pl-PL" smtClean="0"/>
              <a:pPr/>
              <a:t>2016-10-18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338BD49-2B39-4074-9C16-51C5686E8A6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17D3E4D-D3FB-42FA-9B7D-BF0FDE100E4A}" type="datetimeFigureOut">
              <a:rPr lang="pl-PL" smtClean="0"/>
              <a:pPr/>
              <a:t>2016-10-18</a:t>
            </a:fld>
            <a:endParaRPr lang="pl-P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338BD49-2B39-4074-9C16-51C5686E8A64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pl/url?sa=i&amp;rct=j&amp;q=&amp;esrc=s&amp;source=images&amp;cd=&amp;ved=0ahUKEwjWza7t-pvPAhVBhSwKHaIfCTkQjRwIBw&amp;url=http://buckinghampalace.co.uk/&amp;psig=AFQjCNFyC4lJ5aJFYpxO1-8jHzB5at8kWw&amp;ust=1474392660869563&amp;cad=rjt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uckingham_Palace" TargetMode="External"/><Relationship Id="rId2" Type="http://schemas.openxmlformats.org/officeDocument/2006/relationships/hyperlink" Target="https://www.poniedzialek.pl/pl/p/Piktogram-Strzalka-kierunkowa/437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hyperlink" Target="https://sklep.anro.net.pl/content/strza%C5%82ka-kierunkowa-5-0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nordenergi.org/org-buckingham-palace-tours-cheap-ticket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s://www.youtube.com/watch?v=t2lY9cq78r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cotedetexasdesign.blogspot.com/2011/01/luxury-architecture-buckingham-palace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forum.alexanderpalace.org/index.php?topic=6957.15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://www.jorgeballesta.com/2011_08_01_archive.html" TargetMode="External"/><Relationship Id="rId7" Type="http://schemas.openxmlformats.org/officeDocument/2006/relationships/hyperlink" Target="http://whatson.millenniumhotels.co.uk/london/buckingham-palace-summer-opening/" TargetMode="External"/><Relationship Id="rId2" Type="http://schemas.openxmlformats.org/officeDocument/2006/relationships/hyperlink" Target="http://alinefromlinda.blogspot.com/2013/06/june-5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://www.biznes.banzaj.pl/galeria/ogrod_palac_buckingham_3-galdok-41352-438910-jpg.html" TargetMode="Externa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2.jpeg"/><Relationship Id="rId7" Type="http://schemas.openxmlformats.org/officeDocument/2006/relationships/image" Target="../media/image14.png"/><Relationship Id="rId2" Type="http://schemas.openxmlformats.org/officeDocument/2006/relationships/hyperlink" Target="http://www.homesandproperty.co.uk/luxury/property/the-royal-property-portfolio-with-775-rooms-buckingham-palace-is-estimated-to-be-worth-2-billion-a100846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uckinghampalace.co.uk/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://www.visitlondon.com/things-to-do/event/27250576-buckingham-palace-tour-summer-opening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interest.com/pin/390546598910482754/" TargetMode="External"/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hyperlink" Target="http://www.dailymail.co.uk/news/article-1389576/Inside-royal-suite-Obamas-stay-visit-Buckingham-Palac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interest.com/georgepagdangan/buckingham-palace/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://nordenergi.org/org-buckingham-palace-visitors-entrance" TargetMode="External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-171400"/>
            <a:ext cx="6984776" cy="2276872"/>
          </a:xfrm>
        </p:spPr>
        <p:txBody>
          <a:bodyPr/>
          <a:lstStyle/>
          <a:p>
            <a:r>
              <a:rPr lang="pl-PL" sz="6000" b="1" dirty="0" smtClean="0">
                <a:solidFill>
                  <a:schemeClr val="accent2">
                    <a:lumMod val="75000"/>
                  </a:schemeClr>
                </a:solidFill>
              </a:rPr>
              <a:t>Buckingham Palace</a:t>
            </a:r>
            <a:r>
              <a:rPr lang="pl-PL" b="1" dirty="0" smtClean="0"/>
              <a:t/>
            </a:r>
            <a:br>
              <a:rPr lang="pl-PL" b="1" dirty="0" smtClean="0"/>
            </a:br>
            <a:endParaRPr lang="pl-P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2532" name="Picture 4" descr="Znalezione obrazy dla zapytania buckingham palac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556792"/>
            <a:ext cx="7704306" cy="514056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915816" y="1484784"/>
            <a:ext cx="47880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The world's largest </a:t>
            </a:r>
            <a:r>
              <a:rPr lang="pl-PL" sz="2400" dirty="0" smtClean="0"/>
              <a:t>R</a:t>
            </a:r>
            <a:r>
              <a:rPr lang="en-US" sz="2400" dirty="0" err="1" smtClean="0"/>
              <a:t>oyal</a:t>
            </a:r>
            <a:r>
              <a:rPr lang="en-US" sz="2400" dirty="0" smtClean="0"/>
              <a:t> </a:t>
            </a:r>
            <a:r>
              <a:rPr lang="pl-PL" sz="2400" dirty="0" smtClean="0"/>
              <a:t>P</a:t>
            </a:r>
            <a:r>
              <a:rPr lang="en-US" sz="2400" dirty="0" err="1" smtClean="0"/>
              <a:t>alace</a:t>
            </a:r>
            <a:r>
              <a:rPr lang="pl-PL" sz="2400" dirty="0" smtClean="0"/>
              <a:t>.</a:t>
            </a:r>
            <a:r>
              <a:rPr lang="en-US" sz="2400" dirty="0" smtClean="0"/>
              <a:t> </a:t>
            </a:r>
            <a:r>
              <a:rPr lang="pl-PL" sz="2400" dirty="0" smtClean="0"/>
              <a:t>S</a:t>
            </a:r>
            <a:r>
              <a:rPr lang="en-US" sz="2400" dirty="0" smtClean="0"/>
              <a:t>inc</a:t>
            </a:r>
            <a:r>
              <a:rPr lang="pl-PL" sz="2400" dirty="0" smtClean="0"/>
              <a:t>e</a:t>
            </a:r>
            <a:r>
              <a:rPr lang="en-US" sz="2400" dirty="0" smtClean="0"/>
              <a:t> 1837</a:t>
            </a:r>
            <a:r>
              <a:rPr lang="pl-PL" sz="2400" dirty="0" smtClean="0"/>
              <a:t> has </a:t>
            </a:r>
            <a:r>
              <a:rPr lang="en-US" sz="2400" dirty="0" smtClean="0"/>
              <a:t> </a:t>
            </a:r>
            <a:r>
              <a:rPr lang="pl-PL" sz="2400" dirty="0" smtClean="0"/>
              <a:t>applied</a:t>
            </a:r>
            <a:r>
              <a:rPr lang="en-US" sz="2400" dirty="0" smtClean="0"/>
              <a:t> </a:t>
            </a:r>
            <a:r>
              <a:rPr lang="pl-PL" sz="2400" dirty="0" smtClean="0"/>
              <a:t>to</a:t>
            </a:r>
            <a:r>
              <a:rPr lang="en-US" sz="2400" dirty="0" smtClean="0"/>
              <a:t> the official seat of the monarch. One of the architectural gems of the late Baroque.</a:t>
            </a:r>
            <a:endParaRPr lang="pl-PL" sz="24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4283968" cy="1844824"/>
          </a:xfrm>
        </p:spPr>
        <p:txBody>
          <a:bodyPr>
            <a:noAutofit/>
          </a:bodyPr>
          <a:lstStyle/>
          <a:p>
            <a:r>
              <a:rPr lang="pl-PL" sz="4400" dirty="0" smtClean="0">
                <a:solidFill>
                  <a:schemeClr val="accent4">
                    <a:lumMod val="75000"/>
                  </a:schemeClr>
                </a:solidFill>
              </a:rPr>
              <a:t>A </a:t>
            </a:r>
            <a:r>
              <a:rPr lang="pl-PL" sz="4400" dirty="0" err="1" smtClean="0">
                <a:solidFill>
                  <a:schemeClr val="accent4">
                    <a:lumMod val="75000"/>
                  </a:schemeClr>
                </a:solidFill>
              </a:rPr>
              <a:t>historical</a:t>
            </a:r>
            <a:r>
              <a:rPr lang="pl-PL" sz="4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pl-PL" sz="4400" dirty="0" err="1" smtClean="0">
                <a:solidFill>
                  <a:schemeClr val="accent4">
                    <a:lumMod val="75000"/>
                  </a:schemeClr>
                </a:solidFill>
              </a:rPr>
              <a:t>background</a:t>
            </a:r>
            <a:r>
              <a:rPr lang="pl-PL" sz="4400" dirty="0" smtClean="0">
                <a:solidFill>
                  <a:schemeClr val="accent4">
                    <a:lumMod val="75000"/>
                  </a:schemeClr>
                </a:solidFill>
              </a:rPr>
              <a:t>…</a:t>
            </a:r>
            <a:endParaRPr lang="pl-PL" sz="4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268" name="AutoShape 4" descr="Znalezione obrazy dla zapytania strzałka">
            <a:hlinkClick r:id="rId2"/>
          </p:cNvPr>
          <p:cNvSpPr>
            <a:spLocks noGrp="1" noChangeAspect="1" noChangeArrowheads="1"/>
          </p:cNvSpPr>
          <p:nvPr>
            <p:ph type="body" idx="2"/>
          </p:nvPr>
        </p:nvSpPr>
        <p:spPr bwMode="auto">
          <a:xfrm>
            <a:off x="6407571" y="4941168"/>
            <a:ext cx="2736429" cy="115212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pl-PL" sz="2400" dirty="0" smtClean="0">
                <a:solidFill>
                  <a:srgbClr val="FF0000"/>
                </a:solidFill>
              </a:rPr>
              <a:t>Buckingham </a:t>
            </a:r>
            <a:r>
              <a:rPr lang="pl-PL" sz="2400" dirty="0" err="1">
                <a:solidFill>
                  <a:srgbClr val="FF0000"/>
                </a:solidFill>
              </a:rPr>
              <a:t>P</a:t>
            </a:r>
            <a:r>
              <a:rPr lang="pl-PL" sz="2400" dirty="0" err="1" smtClean="0">
                <a:solidFill>
                  <a:srgbClr val="FF0000"/>
                </a:solidFill>
              </a:rPr>
              <a:t>alace</a:t>
            </a:r>
            <a:r>
              <a:rPr lang="pl-PL" sz="2400" dirty="0" smtClean="0">
                <a:solidFill>
                  <a:srgbClr val="FF0000"/>
                </a:solidFill>
              </a:rPr>
              <a:t> in 1703 </a:t>
            </a:r>
            <a:endParaRPr lang="pl-PL" sz="2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2250" y="0"/>
            <a:ext cx="5111750" cy="5853113"/>
          </a:xfrm>
        </p:spPr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pl-PL" dirty="0" smtClean="0"/>
              <a:t> Buckingham</a:t>
            </a:r>
            <a:r>
              <a:rPr lang="en-US" dirty="0" smtClean="0"/>
              <a:t> </a:t>
            </a:r>
            <a:r>
              <a:rPr lang="pl-PL" dirty="0" smtClean="0"/>
              <a:t>P</a:t>
            </a:r>
            <a:r>
              <a:rPr lang="en-US" dirty="0" err="1" smtClean="0"/>
              <a:t>alace</a:t>
            </a:r>
            <a:r>
              <a:rPr lang="en-US" dirty="0" smtClean="0"/>
              <a:t> was built in 1703 as a townhouse for the </a:t>
            </a:r>
            <a:r>
              <a:rPr lang="pl-PL" dirty="0" smtClean="0"/>
              <a:t>duke</a:t>
            </a:r>
            <a:r>
              <a:rPr lang="en-US" dirty="0" smtClean="0"/>
              <a:t> of Buckingham</a:t>
            </a:r>
            <a:r>
              <a:rPr lang="pl-PL" dirty="0" smtClean="0"/>
              <a:t>-</a:t>
            </a:r>
            <a:r>
              <a:rPr lang="en-US" dirty="0" smtClean="0"/>
              <a:t> John Sheffield. In 1761, King George </a:t>
            </a:r>
            <a:r>
              <a:rPr lang="pl-PL" dirty="0" smtClean="0"/>
              <a:t>the </a:t>
            </a:r>
            <a:r>
              <a:rPr lang="en-US" dirty="0" smtClean="0"/>
              <a:t>III</a:t>
            </a:r>
            <a:r>
              <a:rPr lang="pl-PL" dirty="0" smtClean="0"/>
              <a:t>-rd</a:t>
            </a:r>
            <a:r>
              <a:rPr lang="en-US" dirty="0" smtClean="0"/>
              <a:t> of Great Britain took possession</a:t>
            </a:r>
            <a:r>
              <a:rPr lang="pl-PL" dirty="0" smtClean="0"/>
              <a:t> of the palace and </a:t>
            </a:r>
            <a:r>
              <a:rPr lang="en-US" dirty="0" smtClean="0"/>
              <a:t>converted into his private residence.</a:t>
            </a:r>
            <a:r>
              <a:rPr lang="pl-PL" dirty="0" smtClean="0"/>
              <a:t> During </a:t>
            </a:r>
            <a:r>
              <a:rPr lang="en-US" dirty="0" smtClean="0"/>
              <a:t>next 75 years </a:t>
            </a:r>
            <a:r>
              <a:rPr lang="pl-PL" dirty="0" smtClean="0"/>
              <a:t>he </a:t>
            </a:r>
            <a:r>
              <a:rPr lang="pl-PL" dirty="0" err="1" smtClean="0"/>
              <a:t>rebuilt</a:t>
            </a:r>
            <a:r>
              <a:rPr lang="pl-PL" dirty="0" smtClean="0"/>
              <a:t> the palace </a:t>
            </a:r>
            <a:r>
              <a:rPr lang="en-US" dirty="0" smtClean="0"/>
              <a:t>several t</a:t>
            </a:r>
            <a:r>
              <a:rPr lang="pl-PL" dirty="0" err="1" smtClean="0"/>
              <a:t>imes</a:t>
            </a:r>
            <a:r>
              <a:rPr lang="pl-PL" dirty="0"/>
              <a:t>.</a:t>
            </a:r>
          </a:p>
        </p:txBody>
      </p:sp>
      <p:pic>
        <p:nvPicPr>
          <p:cNvPr id="11266" name="Picture 2" descr="Znalezione obrazy dla zapytania buckingham palace 170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1008"/>
            <a:ext cx="4283968" cy="3212976"/>
          </a:xfrm>
          <a:prstGeom prst="rect">
            <a:avLst/>
          </a:prstGeom>
          <a:noFill/>
        </p:spPr>
      </p:pic>
      <p:pic>
        <p:nvPicPr>
          <p:cNvPr id="11272" name="Picture 8" descr="Znalezione obrazy dla zapytania strzałka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4797152"/>
            <a:ext cx="1440161" cy="158417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143000"/>
          </a:xfrm>
        </p:spPr>
        <p:txBody>
          <a:bodyPr/>
          <a:lstStyle/>
          <a:p>
            <a:r>
              <a:rPr lang="pl-PL" dirty="0" smtClean="0">
                <a:solidFill>
                  <a:srgbClr val="00B050"/>
                </a:solidFill>
              </a:rPr>
              <a:t>Rooms </a:t>
            </a:r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	</a:t>
            </a:r>
          </a:p>
          <a:p>
            <a:pPr>
              <a:buNone/>
            </a:pPr>
            <a:r>
              <a:rPr lang="en-US" dirty="0" smtClean="0"/>
              <a:t>Buckingham Palace has a total of </a:t>
            </a:r>
            <a:r>
              <a:rPr lang="en-US" sz="3200" b="1" dirty="0" smtClean="0"/>
              <a:t>775</a:t>
            </a:r>
            <a:r>
              <a:rPr lang="en-US" dirty="0" smtClean="0"/>
              <a:t> </a:t>
            </a:r>
            <a:r>
              <a:rPr lang="en-US" b="1" dirty="0" smtClean="0"/>
              <a:t>rooms</a:t>
            </a:r>
            <a:r>
              <a:rPr lang="pl-PL" dirty="0" smtClean="0"/>
              <a:t> .</a:t>
            </a:r>
            <a:r>
              <a:rPr lang="en-US" dirty="0" smtClean="0"/>
              <a:t> </a:t>
            </a:r>
            <a:r>
              <a:rPr lang="pl-PL" dirty="0" smtClean="0"/>
              <a:t>There are </a:t>
            </a:r>
            <a:r>
              <a:rPr lang="en-US" dirty="0" smtClean="0"/>
              <a:t> </a:t>
            </a:r>
            <a:r>
              <a:rPr lang="en-US" b="1" dirty="0" smtClean="0"/>
              <a:t>19</a:t>
            </a:r>
            <a:r>
              <a:rPr lang="en-US" dirty="0" smtClean="0"/>
              <a:t> </a:t>
            </a:r>
            <a:r>
              <a:rPr lang="pl-PL" b="1" dirty="0" smtClean="0"/>
              <a:t>s</a:t>
            </a:r>
            <a:r>
              <a:rPr lang="en-US" b="1" dirty="0" err="1" smtClean="0"/>
              <a:t>tate</a:t>
            </a:r>
            <a:r>
              <a:rPr lang="en-US" b="1" dirty="0" smtClean="0"/>
              <a:t> rooms</a:t>
            </a:r>
            <a:r>
              <a:rPr lang="en-US" dirty="0" smtClean="0"/>
              <a:t>, </a:t>
            </a:r>
            <a:r>
              <a:rPr lang="en-US" b="1" dirty="0" smtClean="0"/>
              <a:t>52</a:t>
            </a:r>
            <a:r>
              <a:rPr lang="en-US" dirty="0" smtClean="0"/>
              <a:t> </a:t>
            </a:r>
            <a:r>
              <a:rPr lang="pl-PL" b="1" dirty="0" smtClean="0"/>
              <a:t>r</a:t>
            </a:r>
            <a:r>
              <a:rPr lang="en-US" b="1" dirty="0" err="1" smtClean="0"/>
              <a:t>oyal</a:t>
            </a:r>
            <a:r>
              <a:rPr lang="en-US" b="1" dirty="0" smtClean="0"/>
              <a:t> and guest bedrooms</a:t>
            </a:r>
            <a:r>
              <a:rPr lang="en-US" dirty="0" smtClean="0"/>
              <a:t>, </a:t>
            </a:r>
            <a:r>
              <a:rPr lang="en-US" b="1" dirty="0" smtClean="0"/>
              <a:t>188 staff bedrooms</a:t>
            </a:r>
            <a:r>
              <a:rPr lang="en-US" dirty="0" smtClean="0"/>
              <a:t>, </a:t>
            </a:r>
            <a:r>
              <a:rPr lang="en-US" b="1" dirty="0" smtClean="0"/>
              <a:t>92</a:t>
            </a:r>
            <a:r>
              <a:rPr lang="en-US" dirty="0" smtClean="0"/>
              <a:t> </a:t>
            </a:r>
            <a:r>
              <a:rPr lang="en-US" b="1" dirty="0" smtClean="0"/>
              <a:t>offices</a:t>
            </a:r>
            <a:r>
              <a:rPr lang="pl-PL" dirty="0" smtClean="0"/>
              <a:t>,</a:t>
            </a:r>
            <a:r>
              <a:rPr lang="en-US" dirty="0" smtClean="0"/>
              <a:t> and </a:t>
            </a:r>
            <a:r>
              <a:rPr lang="en-US" b="1" dirty="0" smtClean="0"/>
              <a:t>78 bathrooms</a:t>
            </a:r>
            <a:r>
              <a:rPr lang="pl-PL" dirty="0" smtClean="0"/>
              <a:t>.</a:t>
            </a:r>
            <a:r>
              <a:rPr lang="en-US" dirty="0" smtClean="0"/>
              <a:t> </a:t>
            </a:r>
            <a:r>
              <a:rPr lang="pl-PL" dirty="0" smtClean="0"/>
              <a:t>The palace is </a:t>
            </a:r>
            <a:r>
              <a:rPr lang="en-US" dirty="0" smtClean="0"/>
              <a:t>108 meters long across the front, 120 meters deep</a:t>
            </a:r>
            <a:r>
              <a:rPr lang="pl-PL" dirty="0" smtClean="0"/>
              <a:t>,</a:t>
            </a:r>
            <a:r>
              <a:rPr lang="en-US" dirty="0" smtClean="0"/>
              <a:t> and 24 meters high. </a:t>
            </a:r>
            <a:endParaRPr lang="pl-PL" dirty="0"/>
          </a:p>
        </p:txBody>
      </p:sp>
      <p:pic>
        <p:nvPicPr>
          <p:cNvPr id="10242" name="Picture 2" descr="Znalezione obrazy dla zapytania buckingham palace room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573016"/>
            <a:ext cx="5256584" cy="2880320"/>
          </a:xfrm>
          <a:prstGeom prst="rect">
            <a:avLst/>
          </a:prstGeom>
          <a:noFill/>
        </p:spPr>
      </p:pic>
      <p:pic>
        <p:nvPicPr>
          <p:cNvPr id="8194" name="Picture 2" descr="Znalezione obrazy dla zapytania buckingham palace insid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077072"/>
            <a:ext cx="3168352" cy="235826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Buckingham Palace today</a:t>
            </a:r>
            <a:br>
              <a:rPr lang="en-US" sz="5400" b="1" dirty="0" smtClean="0"/>
            </a:br>
            <a:endParaRPr lang="pl-PL" sz="5400" b="1" dirty="0"/>
          </a:p>
        </p:txBody>
      </p:sp>
      <p:sp>
        <p:nvSpPr>
          <p:cNvPr id="4" name="Rectangle 3"/>
          <p:cNvSpPr/>
          <p:nvPr/>
        </p:nvSpPr>
        <p:spPr>
          <a:xfrm>
            <a:off x="179512" y="1124744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Today</a:t>
            </a:r>
            <a:r>
              <a:rPr lang="pl-PL" sz="2400" dirty="0" smtClean="0"/>
              <a:t>’s B</a:t>
            </a:r>
            <a:r>
              <a:rPr lang="en-US" sz="2400" dirty="0" err="1" smtClean="0"/>
              <a:t>uckingham</a:t>
            </a:r>
            <a:r>
              <a:rPr lang="en-US" sz="2400" dirty="0" smtClean="0"/>
              <a:t> Palace is very much </a:t>
            </a:r>
            <a:r>
              <a:rPr lang="en-US" sz="2400" b="1" dirty="0" smtClean="0"/>
              <a:t>a building</a:t>
            </a:r>
            <a:r>
              <a:rPr lang="pl-PL" sz="2400" b="1" dirty="0" smtClean="0"/>
              <a:t> „at work”</a:t>
            </a:r>
            <a:r>
              <a:rPr lang="en-US" sz="2400" b="1" dirty="0" smtClean="0"/>
              <a:t> </a:t>
            </a:r>
            <a:r>
              <a:rPr lang="en-US" sz="2400" dirty="0" smtClean="0"/>
              <a:t>and the cent</a:t>
            </a:r>
            <a:r>
              <a:rPr lang="pl-PL" sz="2400" dirty="0" smtClean="0"/>
              <a:t>er</a:t>
            </a:r>
            <a:r>
              <a:rPr lang="en-US" sz="2400" dirty="0" smtClean="0"/>
              <a:t>piece of the UK’s constitutional monarchy</a:t>
            </a:r>
            <a:r>
              <a:rPr lang="pl-PL" sz="2400" dirty="0" smtClean="0"/>
              <a:t>. It </a:t>
            </a:r>
            <a:r>
              <a:rPr lang="en-US" sz="2400" dirty="0" err="1" smtClean="0"/>
              <a:t>serv</a:t>
            </a:r>
            <a:r>
              <a:rPr lang="pl-PL" sz="2400" dirty="0" smtClean="0"/>
              <a:t>es</a:t>
            </a:r>
            <a:r>
              <a:rPr lang="en-US" sz="2400" dirty="0" smtClean="0"/>
              <a:t> as </a:t>
            </a:r>
            <a:r>
              <a:rPr lang="pl-PL" sz="2400" b="1" dirty="0" smtClean="0"/>
              <a:t>a</a:t>
            </a:r>
            <a:r>
              <a:rPr lang="en-US" sz="2400" b="1" dirty="0" smtClean="0"/>
              <a:t> venue for many royal events and ceremonies </a:t>
            </a:r>
            <a:r>
              <a:rPr lang="en-US" sz="2400" dirty="0" smtClean="0"/>
              <a:t>from entertaining foreign </a:t>
            </a:r>
            <a:r>
              <a:rPr lang="pl-PL" sz="2400" dirty="0" smtClean="0"/>
              <a:t>h</a:t>
            </a:r>
            <a:r>
              <a:rPr lang="en-US" sz="2400" dirty="0" err="1" smtClean="0"/>
              <a:t>ead</a:t>
            </a:r>
            <a:r>
              <a:rPr lang="pl-PL" sz="2400" dirty="0" smtClean="0"/>
              <a:t>s</a:t>
            </a:r>
            <a:r>
              <a:rPr lang="en-US" sz="2400" dirty="0" smtClean="0"/>
              <a:t> of</a:t>
            </a:r>
            <a:r>
              <a:rPr lang="pl-PL" sz="2400" dirty="0" smtClean="0"/>
              <a:t> s</a:t>
            </a:r>
            <a:r>
              <a:rPr lang="en-US" sz="2400" dirty="0" err="1" smtClean="0"/>
              <a:t>tate</a:t>
            </a:r>
            <a:r>
              <a:rPr lang="en-US" sz="2400" dirty="0" smtClean="0"/>
              <a:t> to celebrating</a:t>
            </a:r>
            <a:r>
              <a:rPr lang="pl-PL" sz="2400" dirty="0" smtClean="0"/>
              <a:t> significant national events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9218" name="Picture 2" descr="Znalezione obrazy dla zapytania buckingham palac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1552" y="3701282"/>
            <a:ext cx="4032448" cy="268157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7" name="Rectangle 6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8" name="Rectangle 7"/>
          <p:cNvSpPr/>
          <p:nvPr/>
        </p:nvSpPr>
        <p:spPr>
          <a:xfrm>
            <a:off x="6858000" y="220486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11" name="Picture 2" descr="Znalezione obrazy dla zapytania buckingham palac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9395" y="3433068"/>
            <a:ext cx="4874616" cy="3218009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accent4">
                    <a:lumMod val="75000"/>
                  </a:schemeClr>
                </a:solidFill>
              </a:rPr>
              <a:t>Garden at </a:t>
            </a:r>
            <a:br>
              <a:rPr lang="pl-PL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pl-PL" dirty="0" smtClean="0">
                <a:solidFill>
                  <a:schemeClr val="accent4">
                    <a:lumMod val="75000"/>
                  </a:schemeClr>
                </a:solidFill>
              </a:rPr>
              <a:t>Buckingham Palace</a:t>
            </a:r>
            <a:endParaRPr lang="pl-PL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1844824"/>
            <a:ext cx="547260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The</a:t>
            </a:r>
            <a:r>
              <a:rPr lang="pl-PL" sz="2400" dirty="0" smtClean="0"/>
              <a:t> palace</a:t>
            </a:r>
            <a:r>
              <a:rPr lang="en-US" sz="2400" dirty="0" smtClean="0"/>
              <a:t> garden occupies </a:t>
            </a:r>
            <a:r>
              <a:rPr lang="en-US" sz="2800" b="1" dirty="0" smtClean="0"/>
              <a:t>42 acres </a:t>
            </a:r>
            <a:endParaRPr lang="pl-PL" sz="2800" b="1" dirty="0" smtClean="0"/>
          </a:p>
          <a:p>
            <a:r>
              <a:rPr lang="en-US" sz="2400" b="1" dirty="0" smtClean="0"/>
              <a:t>(</a:t>
            </a:r>
            <a:r>
              <a:rPr lang="pl-PL" sz="2400" b="1" dirty="0" smtClean="0"/>
              <a:t> </a:t>
            </a:r>
            <a:r>
              <a:rPr lang="en-US" sz="2400" b="1" dirty="0" smtClean="0"/>
              <a:t>17 h</a:t>
            </a:r>
            <a:r>
              <a:rPr lang="pl-PL" sz="2400" b="1" dirty="0" smtClean="0"/>
              <a:t>ectars</a:t>
            </a:r>
            <a:r>
              <a:rPr lang="en-US" sz="2400" b="1" dirty="0" smtClean="0"/>
              <a:t>) </a:t>
            </a:r>
            <a:r>
              <a:rPr lang="en-US" sz="2400" dirty="0" smtClean="0"/>
              <a:t>in the City of Westminster</a:t>
            </a:r>
            <a:r>
              <a:rPr lang="pl-PL" sz="2400" dirty="0" smtClean="0"/>
              <a:t> outside of</a:t>
            </a:r>
            <a:r>
              <a:rPr lang="en-US" sz="2400" dirty="0" smtClean="0"/>
              <a:t> London</a:t>
            </a:r>
            <a:r>
              <a:rPr lang="pl-PL" sz="2400" dirty="0" smtClean="0"/>
              <a:t>. It </a:t>
            </a:r>
            <a:r>
              <a:rPr lang="en-US" sz="2400" dirty="0" smtClean="0"/>
              <a:t>has two-and-</a:t>
            </a:r>
            <a:r>
              <a:rPr lang="pl-PL" sz="2400" dirty="0" smtClean="0"/>
              <a:t>one </a:t>
            </a:r>
            <a:r>
              <a:rPr lang="en-US" sz="2400" dirty="0" smtClean="0"/>
              <a:t>half miles of gravel paths. </a:t>
            </a:r>
            <a:r>
              <a:rPr lang="pl-PL" sz="2400" dirty="0" smtClean="0"/>
              <a:t>The garden</a:t>
            </a:r>
            <a:r>
              <a:rPr lang="en-US" sz="2400" dirty="0" smtClean="0"/>
              <a:t> is bound by Constitution Hill to </a:t>
            </a:r>
            <a:r>
              <a:rPr lang="pl-PL" sz="2400" dirty="0" smtClean="0"/>
              <a:t>its</a:t>
            </a:r>
            <a:r>
              <a:rPr lang="en-US" sz="2400" dirty="0" smtClean="0"/>
              <a:t> north, </a:t>
            </a:r>
            <a:r>
              <a:rPr lang="pl-PL" sz="2400" dirty="0" smtClean="0"/>
              <a:t>the </a:t>
            </a:r>
            <a:r>
              <a:rPr lang="en-US" sz="2400" dirty="0" smtClean="0"/>
              <a:t>Hyde Park Corner to </a:t>
            </a:r>
            <a:r>
              <a:rPr lang="pl-PL" sz="2400" dirty="0" smtClean="0"/>
              <a:t>its</a:t>
            </a:r>
            <a:r>
              <a:rPr lang="en-US" sz="2400" dirty="0" smtClean="0"/>
              <a:t> west, </a:t>
            </a:r>
            <a:r>
              <a:rPr lang="pl-PL" sz="2400" dirty="0" smtClean="0"/>
              <a:t>the </a:t>
            </a:r>
            <a:r>
              <a:rPr lang="en-US" sz="2400" dirty="0" smtClean="0"/>
              <a:t>Grosvenor Place to </a:t>
            </a:r>
            <a:r>
              <a:rPr lang="pl-PL" sz="2400" dirty="0" smtClean="0"/>
              <a:t>its</a:t>
            </a:r>
            <a:r>
              <a:rPr lang="en-US" sz="2400" dirty="0" smtClean="0"/>
              <a:t> south-west</a:t>
            </a:r>
            <a:r>
              <a:rPr lang="pl-PL" sz="2400" dirty="0" smtClean="0"/>
              <a:t>,</a:t>
            </a:r>
            <a:r>
              <a:rPr lang="en-US" sz="2400" dirty="0" smtClean="0"/>
              <a:t> and the Royal Mews, Queen's Gallery</a:t>
            </a:r>
            <a:r>
              <a:rPr lang="pl-PL" sz="2400" dirty="0" smtClean="0"/>
              <a:t> a</a:t>
            </a:r>
            <a:r>
              <a:rPr lang="en-US" sz="2400" dirty="0" smtClean="0"/>
              <a:t>n</a:t>
            </a:r>
            <a:r>
              <a:rPr lang="pl-PL" sz="2400" dirty="0" smtClean="0"/>
              <a:t>d the </a:t>
            </a:r>
            <a:r>
              <a:rPr lang="en-US" sz="2400" dirty="0" smtClean="0"/>
              <a:t>Buckingham Palace to </a:t>
            </a:r>
            <a:r>
              <a:rPr lang="pl-PL" sz="2400" dirty="0" smtClean="0"/>
              <a:t>its</a:t>
            </a:r>
            <a:r>
              <a:rPr lang="en-US" sz="2400" dirty="0" smtClean="0"/>
              <a:t> south and east. </a:t>
            </a:r>
            <a:r>
              <a:rPr lang="en-US" sz="2400" b="1" dirty="0" smtClean="0"/>
              <a:t>The </a:t>
            </a:r>
            <a:r>
              <a:rPr lang="pl-PL" sz="2400" b="1" dirty="0" smtClean="0"/>
              <a:t>garden’s flora </a:t>
            </a:r>
            <a:r>
              <a:rPr lang="en-US" sz="2400" b="1" dirty="0" smtClean="0"/>
              <a:t>is varied and exotic</a:t>
            </a:r>
            <a:r>
              <a:rPr lang="en-US" sz="2400" dirty="0" smtClean="0"/>
              <a:t>, with a mulberry tree dating back to the time of James </a:t>
            </a:r>
            <a:r>
              <a:rPr lang="pl-PL" sz="2400" dirty="0" smtClean="0"/>
              <a:t>the </a:t>
            </a:r>
            <a:r>
              <a:rPr lang="en-US" sz="2400" dirty="0" smtClean="0"/>
              <a:t>I</a:t>
            </a:r>
            <a:r>
              <a:rPr lang="pl-PL" sz="2400" dirty="0" smtClean="0"/>
              <a:t>-st</a:t>
            </a:r>
            <a:r>
              <a:rPr lang="en-US" sz="2400" dirty="0" smtClean="0"/>
              <a:t> of England.</a:t>
            </a:r>
            <a:endParaRPr lang="pl-PL" sz="2400" dirty="0"/>
          </a:p>
        </p:txBody>
      </p:sp>
      <p:sp>
        <p:nvSpPr>
          <p:cNvPr id="6146" name="AutoShape 2" descr="Znalezione obrazy dla zapytania pałac buckingham gardens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0" y="-2187624"/>
            <a:ext cx="66579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6148" name="Picture 4" descr="Znalezione obrazy dla zapytania pałac buckingham garden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5656">
            <a:off x="5588616" y="2508514"/>
            <a:ext cx="3494508" cy="2473133"/>
          </a:xfrm>
          <a:prstGeom prst="rect">
            <a:avLst/>
          </a:prstGeom>
          <a:noFill/>
        </p:spPr>
      </p:pic>
      <p:pic>
        <p:nvPicPr>
          <p:cNvPr id="6150" name="Picture 6" descr="Znalezione obrazy dla zapytania pałac buckingham gardens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1163350" flipV="1">
            <a:off x="5758696" y="147255"/>
            <a:ext cx="2906662" cy="2174183"/>
          </a:xfrm>
          <a:prstGeom prst="rect">
            <a:avLst/>
          </a:prstGeom>
          <a:noFill/>
        </p:spPr>
      </p:pic>
      <p:pic>
        <p:nvPicPr>
          <p:cNvPr id="6156" name="Picture 12" descr="Znalezione obrazy dla zapytania pałac buckingham gardens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471992">
            <a:off x="5605204" y="5170587"/>
            <a:ext cx="2646328" cy="152706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Rectangle 3"/>
          <p:cNvSpPr/>
          <p:nvPr/>
        </p:nvSpPr>
        <p:spPr>
          <a:xfrm>
            <a:off x="2987824" y="476672"/>
            <a:ext cx="39604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800" dirty="0" smtClean="0">
                <a:solidFill>
                  <a:srgbClr val="7030A0"/>
                </a:solidFill>
              </a:rPr>
              <a:t>PHOTOS</a:t>
            </a:r>
          </a:p>
          <a:p>
            <a:endParaRPr lang="pl-PL" sz="4800" dirty="0">
              <a:solidFill>
                <a:srgbClr val="7030A0"/>
              </a:solidFill>
            </a:endParaRPr>
          </a:p>
        </p:txBody>
      </p:sp>
      <p:pic>
        <p:nvPicPr>
          <p:cNvPr id="5122" name="Picture 2" descr="Znalezione obrazy dla zapytania zdjęcia buckingham palac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450">
            <a:off x="251520" y="1484784"/>
            <a:ext cx="3960440" cy="2120508"/>
          </a:xfrm>
          <a:prstGeom prst="rect">
            <a:avLst/>
          </a:prstGeom>
          <a:noFill/>
        </p:spPr>
      </p:pic>
      <p:pic>
        <p:nvPicPr>
          <p:cNvPr id="5124" name="Picture 4" descr="Znalezione obrazy dla zapytania buckingham palac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5058">
            <a:off x="4202831" y="4120907"/>
            <a:ext cx="4151784" cy="2335379"/>
          </a:xfrm>
          <a:prstGeom prst="rect">
            <a:avLst/>
          </a:prstGeom>
          <a:noFill/>
        </p:spPr>
      </p:pic>
      <p:pic>
        <p:nvPicPr>
          <p:cNvPr id="5126" name="Picture 6" descr="Znalezione obrazy dla zapytania buckingham palac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307389">
            <a:off x="323528" y="4509120"/>
            <a:ext cx="3286844" cy="1972107"/>
          </a:xfrm>
          <a:prstGeom prst="rect">
            <a:avLst/>
          </a:prstGeom>
          <a:noFill/>
        </p:spPr>
      </p:pic>
      <p:pic>
        <p:nvPicPr>
          <p:cNvPr id="5128" name="Picture 8" descr="Znalezione obrazy dla zapytania buckingham palace">
            <a:hlinkClick r:id="rId6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357883">
            <a:off x="4644008" y="1268760"/>
            <a:ext cx="3816424" cy="25335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S</a:t>
            </a:r>
            <a:r>
              <a:rPr lang="en-US" b="1" dirty="0" err="1" smtClean="0"/>
              <a:t>ome</a:t>
            </a:r>
            <a:r>
              <a:rPr lang="en-US" b="1" dirty="0" smtClean="0"/>
              <a:t> </a:t>
            </a:r>
            <a:r>
              <a:rPr lang="pl-PL" b="1" dirty="0" smtClean="0"/>
              <a:t>photos</a:t>
            </a:r>
            <a:r>
              <a:rPr lang="en-US" b="1" dirty="0" smtClean="0"/>
              <a:t> of rooms at Buckingham Palace</a:t>
            </a:r>
            <a:endParaRPr lang="pl-P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098" name="Picture 2" descr="Znalezione obrazy dla zapytania buckingham palace room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47726">
            <a:off x="771126" y="4147989"/>
            <a:ext cx="3901883" cy="2572886"/>
          </a:xfrm>
          <a:prstGeom prst="rect">
            <a:avLst/>
          </a:prstGeom>
          <a:noFill/>
        </p:spPr>
      </p:pic>
      <p:pic>
        <p:nvPicPr>
          <p:cNvPr id="4100" name="Picture 4" descr="Znalezione obrazy dla zapytania buckingham palace room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50110">
            <a:off x="5119573" y="1564398"/>
            <a:ext cx="3693046" cy="2074489"/>
          </a:xfrm>
          <a:prstGeom prst="rect">
            <a:avLst/>
          </a:prstGeom>
          <a:noFill/>
        </p:spPr>
      </p:pic>
      <p:pic>
        <p:nvPicPr>
          <p:cNvPr id="4102" name="Picture 6" descr="Znalezione obrazy dla zapytania buckingham palace rooms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268343">
            <a:off x="5700684" y="4065361"/>
            <a:ext cx="3062814" cy="2651290"/>
          </a:xfrm>
          <a:prstGeom prst="rect">
            <a:avLst/>
          </a:prstGeom>
          <a:noFill/>
        </p:spPr>
      </p:pic>
      <p:pic>
        <p:nvPicPr>
          <p:cNvPr id="4104" name="Picture 8" descr="Znalezione obrazy dla zapytania buckingham palace rooms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3256">
            <a:off x="524448" y="1926387"/>
            <a:ext cx="2820058" cy="2009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4729</TotalTime>
  <Words>217</Words>
  <Application>Microsoft Office PowerPoint</Application>
  <PresentationFormat>Pokaz na ekranie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Flow</vt:lpstr>
      <vt:lpstr>Buckingham Palace </vt:lpstr>
      <vt:lpstr>A historical background…</vt:lpstr>
      <vt:lpstr>Rooms </vt:lpstr>
      <vt:lpstr>Buckingham Palace today </vt:lpstr>
      <vt:lpstr>Garden at  Buckingham Palace</vt:lpstr>
      <vt:lpstr>Prezentacja programu PowerPoint</vt:lpstr>
      <vt:lpstr>Some photos of rooms at Buckingham Palace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Buckingham Palace</dc:title>
  <dc:creator>EWA KAROS</dc:creator>
  <cp:lastModifiedBy>Krutki</cp:lastModifiedBy>
  <cp:revision>404</cp:revision>
  <dcterms:created xsi:type="dcterms:W3CDTF">2016-09-19T17:19:38Z</dcterms:created>
  <dcterms:modified xsi:type="dcterms:W3CDTF">2016-10-18T04:14:06Z</dcterms:modified>
</cp:coreProperties>
</file>