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C9576-3CE8-41D7-A742-7CE2189376F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6531326C-1C5C-43CD-A2FC-5489175FA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058E9CA7-8AA8-46EC-A2F7-FA4FD09099BA}"/>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5" name="Marcador de Posição do Rodapé 4">
            <a:extLst>
              <a:ext uri="{FF2B5EF4-FFF2-40B4-BE49-F238E27FC236}">
                <a16:creationId xmlns:a16="http://schemas.microsoft.com/office/drawing/2014/main" id="{ACADE838-90C8-4B7B-BC2B-BFA975C62A2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E42E76-2396-4199-91CE-F6CF3545AE26}"/>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341795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E858F-B12F-4B56-B00C-2461B8BE0AB7}"/>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634C7C8-1E8A-450A-86A5-CA9BAF352C48}"/>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E7E71B6-B0DE-48E9-9222-853CC6D7CFE4}"/>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5" name="Marcador de Posição do Rodapé 4">
            <a:extLst>
              <a:ext uri="{FF2B5EF4-FFF2-40B4-BE49-F238E27FC236}">
                <a16:creationId xmlns:a16="http://schemas.microsoft.com/office/drawing/2014/main" id="{43D4242B-F65B-49F9-98C2-6F57571360B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17FD204-1C8D-49E5-BE51-CB6029D27B8D}"/>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219618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1918B2-52E4-4A17-B126-4C2CA80C60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2C1E226A-E9BB-4D72-83D9-D9DA9D35667C}"/>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B12E2B4-195E-4468-A27C-6B583521E2B9}"/>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5" name="Marcador de Posição do Rodapé 4">
            <a:extLst>
              <a:ext uri="{FF2B5EF4-FFF2-40B4-BE49-F238E27FC236}">
                <a16:creationId xmlns:a16="http://schemas.microsoft.com/office/drawing/2014/main" id="{F74A47DA-714C-4BC8-BFBC-619B6737DB9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CB40214-5404-4766-BE4D-A05D5F174A65}"/>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56709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37F13C-4D1B-40C9-8F5B-BDE141340B7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9BBADEA-4D1F-48CF-9809-430BA2CEEA6C}"/>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5C887B8-5402-40E5-9F2F-CDA18618480F}"/>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5" name="Marcador de Posição do Rodapé 4">
            <a:extLst>
              <a:ext uri="{FF2B5EF4-FFF2-40B4-BE49-F238E27FC236}">
                <a16:creationId xmlns:a16="http://schemas.microsoft.com/office/drawing/2014/main" id="{5428FED3-86AB-464A-BF1E-486BCB037A7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2398454-69A1-4B3B-8AF3-C2E6A25A20B5}"/>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375492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E4C70-8E0D-4E84-9008-38180E602DC6}"/>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7164EFB-03EB-4F9D-B046-DC72C1ED4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46131E5C-A9D8-4325-BB12-E1CE0E9701C2}"/>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5" name="Marcador de Posição do Rodapé 4">
            <a:extLst>
              <a:ext uri="{FF2B5EF4-FFF2-40B4-BE49-F238E27FC236}">
                <a16:creationId xmlns:a16="http://schemas.microsoft.com/office/drawing/2014/main" id="{FAEEC195-9554-47BD-9E68-6292B47D7C4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C7DE330-ADF2-45CD-AA9F-641C2F56F624}"/>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277480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D6842-CAE2-4824-A539-74677EC652FF}"/>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B3D5893-DB2B-4F62-8D63-23FC93D3AD3C}"/>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78A8556B-A8C0-4E2D-99AE-F745D0A85E79}"/>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DA339BC4-7C11-4A56-945A-C06A426E6ECA}"/>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6" name="Marcador de Posição do Rodapé 5">
            <a:extLst>
              <a:ext uri="{FF2B5EF4-FFF2-40B4-BE49-F238E27FC236}">
                <a16:creationId xmlns:a16="http://schemas.microsoft.com/office/drawing/2014/main" id="{16BC3A83-5ACA-422D-8333-0C457569908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922928B-08BD-4628-BF26-499D063BE610}"/>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87043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B8B22-D01A-4899-B612-658EBF6608B1}"/>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45D6312-3288-45AC-94D5-F84D71ED4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C893F3E3-2974-4EB1-B531-3CEE4BFE30BB}"/>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95716097-27A5-4E8D-8A43-45B851021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047F1EF3-C5BF-4EFD-92D2-0B55AEBFC567}"/>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46D0FDC-12F3-43EB-A6A6-9C4D8F12E76A}"/>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8" name="Marcador de Posição do Rodapé 7">
            <a:extLst>
              <a:ext uri="{FF2B5EF4-FFF2-40B4-BE49-F238E27FC236}">
                <a16:creationId xmlns:a16="http://schemas.microsoft.com/office/drawing/2014/main" id="{4F944D5F-5292-416A-A5F4-D180E4A524A4}"/>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BEDA2D5F-A91C-4132-B4A6-230530A38461}"/>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129686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33F6A-8F41-4DD1-8D90-EEE465C4F76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01BAA35F-8965-4809-9F59-5AFB5E652FFC}"/>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4" name="Marcador de Posição do Rodapé 3">
            <a:extLst>
              <a:ext uri="{FF2B5EF4-FFF2-40B4-BE49-F238E27FC236}">
                <a16:creationId xmlns:a16="http://schemas.microsoft.com/office/drawing/2014/main" id="{44DA6215-FE7E-41ED-AFF1-4B9062530833}"/>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1174FACD-524C-4B39-9F60-109DA6ED5E59}"/>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424543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8D0194C8-52CF-4E7F-8ACC-5B9C082EB0AF}"/>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3" name="Marcador de Posição do Rodapé 2">
            <a:extLst>
              <a:ext uri="{FF2B5EF4-FFF2-40B4-BE49-F238E27FC236}">
                <a16:creationId xmlns:a16="http://schemas.microsoft.com/office/drawing/2014/main" id="{F57ACA0C-7EE4-45A5-B296-9DE70D62ED77}"/>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D535807A-5D4D-4D77-9C0F-03CAC3F41CDA}"/>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4493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01102-2428-410E-A3CF-BDF6E06CC75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93254D5-08C0-4564-B8C6-A5BCC6025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87F01CCE-BB67-45CF-9742-A8661AB5C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2DE4E5B-521D-404D-AE42-D3B2BB2D58FD}"/>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6" name="Marcador de Posição do Rodapé 5">
            <a:extLst>
              <a:ext uri="{FF2B5EF4-FFF2-40B4-BE49-F238E27FC236}">
                <a16:creationId xmlns:a16="http://schemas.microsoft.com/office/drawing/2014/main" id="{13669169-1100-41D0-84A4-C5AD5EF9C53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0AD4D9C1-7506-44CD-B4A8-EB91C1E0B330}"/>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8543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7F183-A87B-4D1E-8A8B-77DA829DA76D}"/>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40743D63-E6CC-47E8-9A43-BC3F488CB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587F8AF8-AF59-42ED-8997-DE09233AD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9D0A674-60B0-441A-A884-72BCE46A5CF0}"/>
              </a:ext>
            </a:extLst>
          </p:cNvPr>
          <p:cNvSpPr>
            <a:spLocks noGrp="1"/>
          </p:cNvSpPr>
          <p:nvPr>
            <p:ph type="dt" sz="half" idx="10"/>
          </p:nvPr>
        </p:nvSpPr>
        <p:spPr/>
        <p:txBody>
          <a:bodyPr/>
          <a:lstStyle/>
          <a:p>
            <a:fld id="{88A6131F-6079-4C95-9184-615260A99FCA}" type="datetimeFigureOut">
              <a:rPr lang="pt-PT" smtClean="0"/>
              <a:t>12/12/2021</a:t>
            </a:fld>
            <a:endParaRPr lang="pt-PT"/>
          </a:p>
        </p:txBody>
      </p:sp>
      <p:sp>
        <p:nvSpPr>
          <p:cNvPr id="6" name="Marcador de Posição do Rodapé 5">
            <a:extLst>
              <a:ext uri="{FF2B5EF4-FFF2-40B4-BE49-F238E27FC236}">
                <a16:creationId xmlns:a16="http://schemas.microsoft.com/office/drawing/2014/main" id="{91E351CD-CD0F-4E0D-AE6D-A11D6DABE58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C6C1577-8456-4320-A8F8-AEC3A1C5F157}"/>
              </a:ext>
            </a:extLst>
          </p:cNvPr>
          <p:cNvSpPr>
            <a:spLocks noGrp="1"/>
          </p:cNvSpPr>
          <p:nvPr>
            <p:ph type="sldNum" sz="quarter" idx="12"/>
          </p:nvPr>
        </p:nvSpPr>
        <p:spPr/>
        <p:txBody>
          <a:bodyPr/>
          <a:lstStyle/>
          <a:p>
            <a:fld id="{0C784972-B0E4-4190-890C-ED666775DF41}" type="slidenum">
              <a:rPr lang="pt-PT" smtClean="0"/>
              <a:t>‹nº›</a:t>
            </a:fld>
            <a:endParaRPr lang="pt-PT"/>
          </a:p>
        </p:txBody>
      </p:sp>
    </p:spTree>
    <p:extLst>
      <p:ext uri="{BB962C8B-B14F-4D97-AF65-F5344CB8AC3E}">
        <p14:creationId xmlns:p14="http://schemas.microsoft.com/office/powerpoint/2010/main" val="345968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16F3A0DC-07DA-451C-A802-C517F0CD66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6D0622C5-DC1C-4DA2-B839-C214E0788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B1FFC32-8939-4E31-B7BC-964C898A5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6131F-6079-4C95-9184-615260A99FCA}" type="datetimeFigureOut">
              <a:rPr lang="pt-PT" smtClean="0"/>
              <a:t>12/12/2021</a:t>
            </a:fld>
            <a:endParaRPr lang="pt-PT"/>
          </a:p>
        </p:txBody>
      </p:sp>
      <p:sp>
        <p:nvSpPr>
          <p:cNvPr id="5" name="Marcador de Posição do Rodapé 4">
            <a:extLst>
              <a:ext uri="{FF2B5EF4-FFF2-40B4-BE49-F238E27FC236}">
                <a16:creationId xmlns:a16="http://schemas.microsoft.com/office/drawing/2014/main" id="{CFEFAC27-D5F8-4248-9E82-13F2873C1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6BEE76D9-21AB-4981-A746-9F108EA35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84972-B0E4-4190-890C-ED666775DF41}" type="slidenum">
              <a:rPr lang="pt-PT" smtClean="0"/>
              <a:t>‹nº›</a:t>
            </a:fld>
            <a:endParaRPr lang="pt-PT"/>
          </a:p>
        </p:txBody>
      </p:sp>
    </p:spTree>
    <p:extLst>
      <p:ext uri="{BB962C8B-B14F-4D97-AF65-F5344CB8AC3E}">
        <p14:creationId xmlns:p14="http://schemas.microsoft.com/office/powerpoint/2010/main" val="383727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t.wikipedia.org/wiki/Nelson_%C3%89vora" TargetMode="External"/><Relationship Id="rId2" Type="http://schemas.openxmlformats.org/officeDocument/2006/relationships/hyperlink" Target="https://www.jpn.up.pt/2016/07/15/portugal-nos-jogos-olimpico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C735A5D6-AE2B-4616-8955-4D11BE260EDD}"/>
              </a:ext>
            </a:extLst>
          </p:cNvPr>
          <p:cNvSpPr>
            <a:spLocks noGrp="1"/>
          </p:cNvSpPr>
          <p:nvPr>
            <p:ph type="ctrTitle"/>
          </p:nvPr>
        </p:nvSpPr>
        <p:spPr>
          <a:xfrm>
            <a:off x="8842248" y="1481328"/>
            <a:ext cx="2926080" cy="2468880"/>
          </a:xfrm>
        </p:spPr>
        <p:txBody>
          <a:bodyPr>
            <a:normAutofit/>
          </a:bodyPr>
          <a:lstStyle/>
          <a:p>
            <a:pPr algn="l"/>
            <a:r>
              <a:rPr lang="pt-PT" sz="4000" b="0" i="0">
                <a:effectLst/>
                <a:latin typeface="Arial" panose="020B0604020202020204" pitchFamily="34" charset="0"/>
              </a:rPr>
              <a:t> Nelson Évora</a:t>
            </a:r>
            <a:endParaRPr lang="pt-PT" sz="4000"/>
          </a:p>
        </p:txBody>
      </p:sp>
      <p:sp>
        <p:nvSpPr>
          <p:cNvPr id="3" name="Subtítulo 2">
            <a:extLst>
              <a:ext uri="{FF2B5EF4-FFF2-40B4-BE49-F238E27FC236}">
                <a16:creationId xmlns:a16="http://schemas.microsoft.com/office/drawing/2014/main" id="{341B167D-293D-470C-89A7-9568035BC3E1}"/>
              </a:ext>
            </a:extLst>
          </p:cNvPr>
          <p:cNvSpPr>
            <a:spLocks noGrp="1"/>
          </p:cNvSpPr>
          <p:nvPr>
            <p:ph type="subTitle" idx="1"/>
          </p:nvPr>
        </p:nvSpPr>
        <p:spPr>
          <a:xfrm>
            <a:off x="8842248" y="4078224"/>
            <a:ext cx="2926080" cy="1307592"/>
          </a:xfrm>
        </p:spPr>
        <p:txBody>
          <a:bodyPr>
            <a:normAutofit/>
          </a:bodyPr>
          <a:lstStyle/>
          <a:p>
            <a:pPr algn="l"/>
            <a:r>
              <a:rPr lang="pt-PT" sz="2000" dirty="0" err="1"/>
              <a:t>Travail</a:t>
            </a:r>
            <a:r>
              <a:rPr lang="pt-PT" sz="2000" dirty="0"/>
              <a:t> </a:t>
            </a:r>
            <a:r>
              <a:rPr lang="pt-PT" sz="2000" dirty="0" err="1"/>
              <a:t>effectué</a:t>
            </a:r>
            <a:r>
              <a:rPr lang="pt-PT" sz="2000" dirty="0"/>
              <a:t> par: Ester 8ºF nº10</a:t>
            </a:r>
          </a:p>
        </p:txBody>
      </p:sp>
      <p:sp>
        <p:nvSpPr>
          <p:cNvPr id="15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Shape 16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Nelson Évora falha final do triplo salto dos Jogos Olímpicos">
            <a:extLst>
              <a:ext uri="{FF2B5EF4-FFF2-40B4-BE49-F238E27FC236}">
                <a16:creationId xmlns:a16="http://schemas.microsoft.com/office/drawing/2014/main" id="{3CAEC878-D0A3-4ED3-A364-CF24F7B5A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026"/>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CBEDB6-C321-41CB-8383-FB44C5F22877}"/>
              </a:ext>
            </a:extLst>
          </p:cNvPr>
          <p:cNvSpPr>
            <a:spLocks noGrp="1"/>
          </p:cNvSpPr>
          <p:nvPr>
            <p:ph type="title"/>
          </p:nvPr>
        </p:nvSpPr>
        <p:spPr>
          <a:xfrm>
            <a:off x="640080" y="325369"/>
            <a:ext cx="4368602" cy="1956841"/>
          </a:xfrm>
        </p:spPr>
        <p:txBody>
          <a:bodyPr anchor="b">
            <a:normAutofit/>
          </a:bodyPr>
          <a:lstStyle/>
          <a:p>
            <a:r>
              <a:rPr lang="pt-PT" sz="5400" dirty="0" err="1"/>
              <a:t>Son</a:t>
            </a:r>
            <a:r>
              <a:rPr lang="pt-PT" sz="5400" dirty="0"/>
              <a:t> </a:t>
            </a:r>
            <a:r>
              <a:rPr lang="pt-PT" sz="5400" dirty="0" err="1"/>
              <a:t>identification</a:t>
            </a:r>
            <a:endParaRPr lang="pt-PT" sz="5400" dirty="0"/>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Posição de Conteúdo 2">
            <a:extLst>
              <a:ext uri="{FF2B5EF4-FFF2-40B4-BE49-F238E27FC236}">
                <a16:creationId xmlns:a16="http://schemas.microsoft.com/office/drawing/2014/main" id="{6CE972B0-E114-4FE8-81E0-0A20A1FC15A8}"/>
              </a:ext>
            </a:extLst>
          </p:cNvPr>
          <p:cNvSpPr>
            <a:spLocks noGrp="1"/>
          </p:cNvSpPr>
          <p:nvPr>
            <p:ph idx="1"/>
          </p:nvPr>
        </p:nvSpPr>
        <p:spPr>
          <a:xfrm>
            <a:off x="640080" y="2872899"/>
            <a:ext cx="4243589" cy="3320668"/>
          </a:xfrm>
        </p:spPr>
        <p:txBody>
          <a:bodyPr>
            <a:normAutofit/>
          </a:bodyPr>
          <a:lstStyle/>
          <a:p>
            <a:r>
              <a:rPr lang="fr-FR" sz="2200" dirty="0"/>
              <a:t>Nelson est né le 20 avril. Il a une sœur, nommée </a:t>
            </a:r>
            <a:r>
              <a:rPr lang="fr-FR" sz="2200" dirty="0" err="1"/>
              <a:t>Dorothé</a:t>
            </a:r>
            <a:r>
              <a:rPr lang="fr-FR" sz="2200" dirty="0"/>
              <a:t> Évora, qui le soutient beaucoup, ainsi que ses parents Paulo Évora et Élida Évora</a:t>
            </a:r>
            <a:endParaRPr lang="pt-PT" sz="2200" dirty="0"/>
          </a:p>
        </p:txBody>
      </p:sp>
      <p:pic>
        <p:nvPicPr>
          <p:cNvPr id="1026" name="Picture 2" descr="Credit: Sportsfile via Getty Images/Stephen McCarthy">
            <a:extLst>
              <a:ext uri="{FF2B5EF4-FFF2-40B4-BE49-F238E27FC236}">
                <a16:creationId xmlns:a16="http://schemas.microsoft.com/office/drawing/2014/main" id="{42C82C08-852F-41E4-A555-7CD8DFD256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7" r="2" b="2635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9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7566B00-3212-4F23-9F24-F510D0745BE5}"/>
              </a:ext>
            </a:extLst>
          </p:cNvPr>
          <p:cNvSpPr>
            <a:spLocks noGrp="1"/>
          </p:cNvSpPr>
          <p:nvPr>
            <p:ph type="title"/>
          </p:nvPr>
        </p:nvSpPr>
        <p:spPr>
          <a:xfrm>
            <a:off x="838200" y="365125"/>
            <a:ext cx="5393361" cy="1325563"/>
          </a:xfrm>
        </p:spPr>
        <p:txBody>
          <a:bodyPr>
            <a:normAutofit/>
          </a:bodyPr>
          <a:lstStyle/>
          <a:p>
            <a:r>
              <a:rPr lang="fr-FR" dirty="0"/>
              <a:t>En quoi est-il un spécialiste ?</a:t>
            </a:r>
            <a:endParaRPr lang="pt-PT" dirty="0"/>
          </a:p>
        </p:txBody>
      </p:sp>
      <p:sp>
        <p:nvSpPr>
          <p:cNvPr id="3" name="Marcador de Posição de Conteúdo 2">
            <a:extLst>
              <a:ext uri="{FF2B5EF4-FFF2-40B4-BE49-F238E27FC236}">
                <a16:creationId xmlns:a16="http://schemas.microsoft.com/office/drawing/2014/main" id="{39574B29-8FD8-46BF-B3AA-4C1C0DA12BDB}"/>
              </a:ext>
            </a:extLst>
          </p:cNvPr>
          <p:cNvSpPr>
            <a:spLocks noGrp="1"/>
          </p:cNvSpPr>
          <p:nvPr>
            <p:ph idx="1"/>
          </p:nvPr>
        </p:nvSpPr>
        <p:spPr>
          <a:xfrm>
            <a:off x="838200" y="1825625"/>
            <a:ext cx="5393361" cy="4351338"/>
          </a:xfrm>
        </p:spPr>
        <p:txBody>
          <a:bodyPr>
            <a:normAutofit/>
          </a:bodyPr>
          <a:lstStyle/>
          <a:p>
            <a:r>
              <a:rPr lang="fr-FR" sz="2000" dirty="0"/>
              <a:t>Nelson Évora est un athlète portugais d'origine capverdienne. Il s’ est spécialisé dans les triples sauts, bien qu'il pratique également les sauts en longueur.</a:t>
            </a:r>
            <a:endParaRPr lang="pt-PT" sz="2000" dirty="0"/>
          </a:p>
        </p:txBody>
      </p:sp>
      <p:pic>
        <p:nvPicPr>
          <p:cNvPr id="2052" name="Picture 4">
            <a:extLst>
              <a:ext uri="{FF2B5EF4-FFF2-40B4-BE49-F238E27FC236}">
                <a16:creationId xmlns:a16="http://schemas.microsoft.com/office/drawing/2014/main" id="{61A443A4-772C-4659-B52E-5F86EAF8F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5" r="30126"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6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Imagem 9">
            <a:extLst>
              <a:ext uri="{FF2B5EF4-FFF2-40B4-BE49-F238E27FC236}">
                <a16:creationId xmlns:a16="http://schemas.microsoft.com/office/drawing/2014/main" id="{338EB2B7-EAE4-4D36-BCCA-289FCFED6018}"/>
              </a:ext>
            </a:extLst>
          </p:cNvPr>
          <p:cNvPicPr>
            <a:picLocks noChangeAspect="1"/>
          </p:cNvPicPr>
          <p:nvPr/>
        </p:nvPicPr>
        <p:blipFill>
          <a:blip r:embed="rId3"/>
          <a:stretch>
            <a:fillRect/>
          </a:stretch>
        </p:blipFill>
        <p:spPr>
          <a:xfrm>
            <a:off x="748311" y="3067050"/>
            <a:ext cx="4664480" cy="3498360"/>
          </a:xfrm>
          <a:prstGeom prst="rect">
            <a:avLst/>
          </a:prstGeom>
        </p:spPr>
      </p:pic>
    </p:spTree>
    <p:extLst>
      <p:ext uri="{BB962C8B-B14F-4D97-AF65-F5344CB8AC3E}">
        <p14:creationId xmlns:p14="http://schemas.microsoft.com/office/powerpoint/2010/main" val="412693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259E7F-C5DF-49F2-9ACC-876CB66C8ED0}"/>
              </a:ext>
            </a:extLst>
          </p:cNvPr>
          <p:cNvSpPr>
            <a:spLocks noGrp="1"/>
          </p:cNvSpPr>
          <p:nvPr>
            <p:ph type="title"/>
          </p:nvPr>
        </p:nvSpPr>
        <p:spPr>
          <a:xfrm>
            <a:off x="6513788" y="365125"/>
            <a:ext cx="4840010" cy="1807305"/>
          </a:xfrm>
        </p:spPr>
        <p:txBody>
          <a:bodyPr>
            <a:normAutofit/>
          </a:bodyPr>
          <a:lstStyle/>
          <a:p>
            <a:r>
              <a:rPr lang="pt-PT" dirty="0" err="1"/>
              <a:t>Ses</a:t>
            </a:r>
            <a:r>
              <a:rPr lang="pt-PT" dirty="0"/>
              <a:t> </a:t>
            </a:r>
            <a:r>
              <a:rPr lang="pt-PT" dirty="0" err="1"/>
              <a:t>médailles</a:t>
            </a:r>
            <a:endParaRPr lang="pt-PT" dirty="0"/>
          </a:p>
        </p:txBody>
      </p:sp>
      <p:pic>
        <p:nvPicPr>
          <p:cNvPr id="3074" name="Picture 2" descr="Tóquio2020: Nelson Évora falha final do triplo salto na despedida">
            <a:extLst>
              <a:ext uri="{FF2B5EF4-FFF2-40B4-BE49-F238E27FC236}">
                <a16:creationId xmlns:a16="http://schemas.microsoft.com/office/drawing/2014/main" id="{516C2E4E-5617-4221-BCBB-CF28057507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6" r="4051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Posição de Conteúdo 2">
            <a:extLst>
              <a:ext uri="{FF2B5EF4-FFF2-40B4-BE49-F238E27FC236}">
                <a16:creationId xmlns:a16="http://schemas.microsoft.com/office/drawing/2014/main" id="{5DBF23A7-C818-4985-8395-489B6F4E39E9}"/>
              </a:ext>
            </a:extLst>
          </p:cNvPr>
          <p:cNvSpPr>
            <a:spLocks noGrp="1"/>
          </p:cNvSpPr>
          <p:nvPr>
            <p:ph idx="1"/>
          </p:nvPr>
        </p:nvSpPr>
        <p:spPr>
          <a:xfrm>
            <a:off x="6096000" y="2333297"/>
            <a:ext cx="5257798" cy="3843666"/>
          </a:xfrm>
        </p:spPr>
        <p:txBody>
          <a:bodyPr>
            <a:normAutofit/>
          </a:bodyPr>
          <a:lstStyle/>
          <a:p>
            <a:pPr algn="just"/>
            <a:r>
              <a:rPr lang="fr-FR" sz="2000" dirty="0"/>
              <a:t>C'est un athlète international de haut niveau qui représente actuellement le FC Barcelone et qui a représenté le Portugal dans plusieurs compétitions internationales, ayant été champion du monde du triple saut en 2007 et médaille d'or aux Jeux olympiques d'été de 2008 à Pékin. En 2007, il a reçu la médaille olympique </a:t>
            </a:r>
            <a:r>
              <a:rPr lang="fr-FR" sz="2000" dirty="0" err="1"/>
              <a:t>Nobre</a:t>
            </a:r>
            <a:r>
              <a:rPr lang="fr-FR" sz="2000" dirty="0"/>
              <a:t> </a:t>
            </a:r>
            <a:r>
              <a:rPr lang="fr-FR" sz="2000" dirty="0" err="1"/>
              <a:t>Guedes</a:t>
            </a:r>
            <a:r>
              <a:rPr lang="fr-FR" sz="2000" dirty="0"/>
              <a:t>.</a:t>
            </a:r>
            <a:endParaRPr lang="pt-PT" sz="2000" dirty="0"/>
          </a:p>
        </p:txBody>
      </p:sp>
    </p:spTree>
    <p:extLst>
      <p:ext uri="{BB962C8B-B14F-4D97-AF65-F5344CB8AC3E}">
        <p14:creationId xmlns:p14="http://schemas.microsoft.com/office/powerpoint/2010/main" val="37454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3483303-AD3F-4C8D-A646-90CCEFAD5E51}"/>
              </a:ext>
            </a:extLst>
          </p:cNvPr>
          <p:cNvSpPr>
            <a:spLocks noGrp="1"/>
          </p:cNvSpPr>
          <p:nvPr>
            <p:ph type="title"/>
          </p:nvPr>
        </p:nvSpPr>
        <p:spPr>
          <a:xfrm>
            <a:off x="1137038" y="609597"/>
            <a:ext cx="8903433" cy="1330841"/>
          </a:xfrm>
        </p:spPr>
        <p:txBody>
          <a:bodyPr>
            <a:normAutofit/>
          </a:bodyPr>
          <a:lstStyle/>
          <a:p>
            <a:r>
              <a:rPr lang="fr-FR" b="0" i="0" dirty="0">
                <a:effectLst/>
                <a:latin typeface="Linux Libertine"/>
              </a:rPr>
              <a:t>Les grandes étapes de la carrière</a:t>
            </a:r>
            <a:br>
              <a:rPr lang="fr-FR" b="0" i="0" dirty="0">
                <a:effectLst/>
                <a:latin typeface="Linux Libertine"/>
              </a:rPr>
            </a:br>
            <a:endParaRPr lang="pt-PT" dirty="0"/>
          </a:p>
        </p:txBody>
      </p:sp>
      <p:sp>
        <p:nvSpPr>
          <p:cNvPr id="3" name="Marcador de Posição de Conteúdo 2">
            <a:extLst>
              <a:ext uri="{FF2B5EF4-FFF2-40B4-BE49-F238E27FC236}">
                <a16:creationId xmlns:a16="http://schemas.microsoft.com/office/drawing/2014/main" id="{394E2DB1-9156-465F-BBEC-13A6F7C562E8}"/>
              </a:ext>
            </a:extLst>
          </p:cNvPr>
          <p:cNvSpPr>
            <a:spLocks noGrp="1"/>
          </p:cNvSpPr>
          <p:nvPr>
            <p:ph idx="1"/>
          </p:nvPr>
        </p:nvSpPr>
        <p:spPr>
          <a:xfrm>
            <a:off x="1137038" y="2194100"/>
            <a:ext cx="5126303" cy="3908588"/>
          </a:xfrm>
        </p:spPr>
        <p:txBody>
          <a:bodyPr>
            <a:normAutofit/>
          </a:bodyPr>
          <a:lstStyle/>
          <a:p>
            <a:r>
              <a:rPr lang="fr-FR" sz="2000" dirty="0"/>
              <a:t>La première fois qu'il a représenté le Portugal, il a remporté une médaille en saut en longueur FOJE (Festival olympique de la jeunesse européenne), qui a eu lieu à Murcie , en Espagne .</a:t>
            </a:r>
          </a:p>
          <a:p>
            <a:r>
              <a:rPr lang="fr-FR" sz="2000" dirty="0"/>
              <a:t>Il a remporté la médaille de bronze au triple saut, lors du Championnat d'Europe des moins de 23 ans de l'UEFA, organisés à Erfurt en Allemagne .</a:t>
            </a:r>
          </a:p>
          <a:p>
            <a:r>
              <a:rPr lang="fr-FR" sz="2000" dirty="0"/>
              <a:t>Il a participé aux Jeux olympiques d'été de 2004 à Athènes au triple saut, n'ayant pas réussi à se qualifier pour la finale.</a:t>
            </a:r>
            <a:endParaRPr lang="pt-PT" sz="20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Imagem 3">
            <a:extLst>
              <a:ext uri="{FF2B5EF4-FFF2-40B4-BE49-F238E27FC236}">
                <a16:creationId xmlns:a16="http://schemas.microsoft.com/office/drawing/2014/main" id="{7ACBCA88-C533-4C0E-BBD9-236894188656}"/>
              </a:ext>
            </a:extLst>
          </p:cNvPr>
          <p:cNvPicPr>
            <a:picLocks noChangeAspect="1"/>
          </p:cNvPicPr>
          <p:nvPr/>
        </p:nvPicPr>
        <p:blipFill rotWithShape="1">
          <a:blip r:embed="rId2"/>
          <a:srcRect l="18098" r="16088" b="1"/>
          <a:stretch/>
        </p:blipFill>
        <p:spPr>
          <a:xfrm>
            <a:off x="7016376" y="2183362"/>
            <a:ext cx="4357896" cy="3732941"/>
          </a:xfrm>
          <a:prstGeom prst="rect">
            <a:avLst/>
          </a:prstGeom>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2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EACD06A-29F5-4783-AD73-6A6DC5A1317F}"/>
              </a:ext>
            </a:extLst>
          </p:cNvPr>
          <p:cNvSpPr>
            <a:spLocks noGrp="1"/>
          </p:cNvSpPr>
          <p:nvPr>
            <p:ph type="title"/>
          </p:nvPr>
        </p:nvSpPr>
        <p:spPr>
          <a:xfrm>
            <a:off x="643467" y="321734"/>
            <a:ext cx="10905066" cy="1135737"/>
          </a:xfrm>
        </p:spPr>
        <p:txBody>
          <a:bodyPr>
            <a:normAutofit/>
          </a:bodyPr>
          <a:lstStyle/>
          <a:p>
            <a:r>
              <a:rPr lang="pt-PT" dirty="0"/>
              <a:t>Records</a:t>
            </a:r>
          </a:p>
        </p:txBody>
      </p:sp>
      <p:sp>
        <p:nvSpPr>
          <p:cNvPr id="3" name="Marcador de Posição de Conteúdo 2">
            <a:extLst>
              <a:ext uri="{FF2B5EF4-FFF2-40B4-BE49-F238E27FC236}">
                <a16:creationId xmlns:a16="http://schemas.microsoft.com/office/drawing/2014/main" id="{1B26222D-EF97-41AB-9C23-58ADCB0EF276}"/>
              </a:ext>
            </a:extLst>
          </p:cNvPr>
          <p:cNvSpPr>
            <a:spLocks noGrp="1"/>
          </p:cNvSpPr>
          <p:nvPr>
            <p:ph idx="1"/>
          </p:nvPr>
        </p:nvSpPr>
        <p:spPr>
          <a:xfrm>
            <a:off x="643468" y="1457471"/>
            <a:ext cx="5641797" cy="5161606"/>
          </a:xfrm>
        </p:spPr>
        <p:txBody>
          <a:bodyPr>
            <a:normAutofit lnSpcReduction="10000"/>
          </a:bodyPr>
          <a:lstStyle/>
          <a:p>
            <a:pPr algn="just"/>
            <a:r>
              <a:rPr lang="fr-FR" sz="1400" b="0" i="0" dirty="0">
                <a:solidFill>
                  <a:srgbClr val="202124"/>
                </a:solidFill>
                <a:effectLst/>
                <a:latin typeface="Roboto" panose="02000000000000000000" pitchFamily="2" charset="0"/>
              </a:rPr>
              <a:t> </a:t>
            </a:r>
            <a:r>
              <a:rPr lang="fr-FR" sz="2200" b="0" i="0" dirty="0">
                <a:solidFill>
                  <a:srgbClr val="202124"/>
                </a:solidFill>
                <a:effectLst/>
                <a:latin typeface="Roboto" panose="02000000000000000000" pitchFamily="2" charset="0"/>
              </a:rPr>
              <a:t>Il d</a:t>
            </a:r>
            <a:r>
              <a:rPr lang="fr-FR" sz="2200" dirty="0"/>
              <a:t>étient le record absolu du Portugal pour le triple saut en salle.</a:t>
            </a:r>
          </a:p>
          <a:p>
            <a:pPr algn="just"/>
            <a:r>
              <a:rPr lang="fr-FR" sz="2200" dirty="0"/>
              <a:t> A 17 ans et encore avec la nationalité capverdienne, il a sauté 16,15 m le 10 juin 2001 à Braga, ce qui constitue toujours le record continental d'Afrique du triple saut dans la catégorie Jeunes. </a:t>
            </a:r>
          </a:p>
          <a:p>
            <a:pPr algn="just"/>
            <a:r>
              <a:rPr lang="fr-FR" sz="2200" dirty="0"/>
              <a:t>Il détient un record personnel au saut en longueur de 8,10 m réalisé le 23 juin 2007 à Milan.</a:t>
            </a:r>
          </a:p>
          <a:p>
            <a:pPr algn="just"/>
            <a:r>
              <a:rPr lang="fr-FR" sz="2200" dirty="0"/>
              <a:t> Il est toujours le détenteur du record national des moins de 23 ans et du triple saut junior en plein air et en piste intérieure. En saut en longueur, il est également le détenteur du record national pour les moins de 23 ans en piste intérieure et le détenteur du record national pour les juniors en piste extérieure.</a:t>
            </a:r>
          </a:p>
          <a:p>
            <a:endParaRPr lang="pt-PT" sz="20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m 3">
            <a:extLst>
              <a:ext uri="{FF2B5EF4-FFF2-40B4-BE49-F238E27FC236}">
                <a16:creationId xmlns:a16="http://schemas.microsoft.com/office/drawing/2014/main" id="{6D59DD88-B4FD-4855-A063-83EBF1F51C1B}"/>
              </a:ext>
            </a:extLst>
          </p:cNvPr>
          <p:cNvPicPr>
            <a:picLocks noChangeAspect="1"/>
          </p:cNvPicPr>
          <p:nvPr/>
        </p:nvPicPr>
        <p:blipFill>
          <a:blip r:embed="rId2"/>
          <a:stretch>
            <a:fillRect/>
          </a:stretch>
        </p:blipFill>
        <p:spPr>
          <a:xfrm>
            <a:off x="6560598" y="2064080"/>
            <a:ext cx="4987934" cy="303086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09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9FEE0F-5316-47FF-A77A-59FD7714AAFD}"/>
              </a:ext>
            </a:extLst>
          </p:cNvPr>
          <p:cNvSpPr>
            <a:spLocks noGrp="1"/>
          </p:cNvSpPr>
          <p:nvPr>
            <p:ph type="title"/>
          </p:nvPr>
        </p:nvSpPr>
        <p:spPr>
          <a:xfrm>
            <a:off x="640080" y="325369"/>
            <a:ext cx="4368602" cy="1956841"/>
          </a:xfrm>
        </p:spPr>
        <p:txBody>
          <a:bodyPr anchor="b">
            <a:normAutofit/>
          </a:bodyPr>
          <a:lstStyle/>
          <a:p>
            <a:r>
              <a:rPr lang="pt-PT" sz="5400"/>
              <a:t>Bibliographie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4" descr="Nelson Évora: &amp;quot;O Pichardo há-de aprender com a vida&amp;quot; - Jogos Olímpicos -  SAPO Desporto">
            <a:extLst>
              <a:ext uri="{FF2B5EF4-FFF2-40B4-BE49-F238E27FC236}">
                <a16:creationId xmlns:a16="http://schemas.microsoft.com/office/drawing/2014/main" id="{CD0216A5-35B5-431A-83A1-6914BA529CDF}"/>
              </a:ext>
            </a:extLst>
          </p:cNvPr>
          <p:cNvSpPr>
            <a:spLocks noGrp="1" noChangeAspect="1" noChangeArrowheads="1"/>
          </p:cNvSpPr>
          <p:nvPr>
            <p:ph idx="1"/>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pt-PT" sz="2200">
                <a:hlinkClick r:id="rId2"/>
              </a:rPr>
              <a:t>https://www.jpn.up.pt/2016/07/15/portugal-nos-jogos-olimpicos/</a:t>
            </a:r>
            <a:endParaRPr lang="pt-PT" sz="2200"/>
          </a:p>
          <a:p>
            <a:r>
              <a:rPr lang="pt-PT" sz="2200">
                <a:hlinkClick r:id="rId3"/>
              </a:rPr>
              <a:t>https://pt.wikipedia.org/wiki/Nelson_%C3%89vora</a:t>
            </a:r>
            <a:endParaRPr lang="pt-PT" sz="2200"/>
          </a:p>
          <a:p>
            <a:endParaRPr lang="pt-PT" sz="2200"/>
          </a:p>
        </p:txBody>
      </p:sp>
      <p:pic>
        <p:nvPicPr>
          <p:cNvPr id="7" name="Imagem 6">
            <a:extLst>
              <a:ext uri="{FF2B5EF4-FFF2-40B4-BE49-F238E27FC236}">
                <a16:creationId xmlns:a16="http://schemas.microsoft.com/office/drawing/2014/main" id="{A2430E67-C62B-4A73-9891-2E8F9A6DF9DC}"/>
              </a:ext>
            </a:extLst>
          </p:cNvPr>
          <p:cNvPicPr>
            <a:picLocks noChangeAspect="1"/>
          </p:cNvPicPr>
          <p:nvPr/>
        </p:nvPicPr>
        <p:blipFill rotWithShape="1">
          <a:blip r:embed="rId4"/>
          <a:srcRect l="26350" r="66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909878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399</Words>
  <Application>Microsoft Office PowerPoint</Application>
  <PresentationFormat>Ecrã Panorâmico</PresentationFormat>
  <Paragraphs>20</Paragraphs>
  <Slides>7</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7</vt:i4>
      </vt:variant>
    </vt:vector>
  </HeadingPairs>
  <TitlesOfParts>
    <vt:vector size="14" baseType="lpstr">
      <vt:lpstr>Arial</vt:lpstr>
      <vt:lpstr>Calibri</vt:lpstr>
      <vt:lpstr>Calibri Light</vt:lpstr>
      <vt:lpstr>Linux Libertine</vt:lpstr>
      <vt:lpstr>Roboto</vt:lpstr>
      <vt:lpstr>Rockwell</vt:lpstr>
      <vt:lpstr>Tema do Office</vt:lpstr>
      <vt:lpstr> Nelson Évora</vt:lpstr>
      <vt:lpstr>Son identification</vt:lpstr>
      <vt:lpstr>En quoi est-il un spécialiste ?</vt:lpstr>
      <vt:lpstr>Ses médailles</vt:lpstr>
      <vt:lpstr>Les grandes étapes de la carrière </vt:lpstr>
      <vt:lpstr>Records</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Évora</dc:title>
  <dc:creator>Guilherme Teixeira</dc:creator>
  <cp:lastModifiedBy>Maria Agostinha</cp:lastModifiedBy>
  <cp:revision>4</cp:revision>
  <dcterms:created xsi:type="dcterms:W3CDTF">2021-12-09T21:38:38Z</dcterms:created>
  <dcterms:modified xsi:type="dcterms:W3CDTF">2021-12-12T20:20:53Z</dcterms:modified>
</cp:coreProperties>
</file>