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8"/>
    <a:srgbClr val="87DFFF"/>
    <a:srgbClr val="A85EE0"/>
    <a:srgbClr val="76397D"/>
    <a:srgbClr val="FFE600"/>
    <a:srgbClr val="966B33"/>
    <a:srgbClr val="996D32"/>
    <a:srgbClr val="916831"/>
    <a:srgbClr val="A17337"/>
    <a:srgbClr val="A37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124EE-FFB6-4F7A-8353-12857E19A79F}" v="24" dt="2021-12-08T19:44:15.579"/>
    <p1510:client id="{4D614D29-DF04-4B71-B5A4-06000FA8C06C}" v="105" dt="2021-12-08T19:34:59.713"/>
    <p1510:client id="{B187344D-60F9-4003-B75A-60DC4A5CA3E3}" v="47" dt="2021-12-07T23:12:51.071"/>
    <p1510:client id="{CC4023BC-273A-488D-B926-B130CBB62D63}" v="683" dt="2021-12-05T20:14:04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3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5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0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0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1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IUDpi-Iw2k4" TargetMode="Externa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ernanda_Ribeiro" TargetMode="External"/><Relationship Id="rId2" Type="http://schemas.openxmlformats.org/officeDocument/2006/relationships/hyperlink" Target="https://pt.wikipedia.org/wiki/Fernanda_Ribei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ores pastel na estrutura de superfície de gradação">
            <a:extLst>
              <a:ext uri="{FF2B5EF4-FFF2-40B4-BE49-F238E27FC236}">
                <a16:creationId xmlns:a16="http://schemas.microsoft.com/office/drawing/2014/main" id="{E48655FB-8DC0-4B47-B0F7-281B32F0A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0" b="860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PT" sz="3600">
                <a:solidFill>
                  <a:schemeClr val="bg1"/>
                </a:solidFill>
              </a:rPr>
              <a:t>Fernanda Ribeiro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1800" dirty="0">
                <a:ea typeface="+mn-lt"/>
                <a:cs typeface="+mn-lt"/>
              </a:rPr>
              <a:t>Participation portugaise aux Jeux Olympiques</a:t>
            </a:r>
            <a:endParaRPr lang="fr-FR" dirty="0"/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1F15C93-C167-49D0-BDF7-9844BC63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578" y="324632"/>
            <a:ext cx="906050" cy="906050"/>
          </a:xfrm>
          <a:prstGeom prst="rect">
            <a:avLst/>
          </a:prstGeom>
        </p:spPr>
      </p:pic>
      <p:pic>
        <p:nvPicPr>
          <p:cNvPr id="16" name="Imagem 17">
            <a:extLst>
              <a:ext uri="{FF2B5EF4-FFF2-40B4-BE49-F238E27FC236}">
                <a16:creationId xmlns:a16="http://schemas.microsoft.com/office/drawing/2014/main" id="{7D1278DD-B876-4299-A0B4-59F02D29F8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5" t="18644" r="6329" b="24576"/>
          <a:stretch/>
        </p:blipFill>
        <p:spPr>
          <a:xfrm>
            <a:off x="10173221" y="480230"/>
            <a:ext cx="1863256" cy="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C696A5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rgbClr val="C696A5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F58ED8-9A43-49E3-8A88-D18DEB63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669" y="119328"/>
            <a:ext cx="6458650" cy="8061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dirty="0">
                <a:ea typeface="+mj-lt"/>
                <a:cs typeface="+mj-lt"/>
              </a:rPr>
              <a:t>Qui est Fernanda Ribeiro ?</a:t>
            </a:r>
            <a:endParaRPr lang="fr-FR" dirty="0"/>
          </a:p>
        </p:txBody>
      </p:sp>
      <p:pic>
        <p:nvPicPr>
          <p:cNvPr id="4" name="Imagem 4" descr="Uma imagem com pessoa&#10;&#10;Descrição gerada automaticamente">
            <a:extLst>
              <a:ext uri="{FF2B5EF4-FFF2-40B4-BE49-F238E27FC236}">
                <a16:creationId xmlns:a16="http://schemas.microsoft.com/office/drawing/2014/main" id="{E1FFE42A-92B4-4E73-9EF1-07BCC3AD5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12" y="936260"/>
            <a:ext cx="3484323" cy="1958357"/>
          </a:xfrm>
          <a:prstGeom prst="rect">
            <a:avLst/>
          </a:prstGeom>
        </p:spPr>
      </p:pic>
      <p:pic>
        <p:nvPicPr>
          <p:cNvPr id="5" name="Imagem 5" descr="Uma imagem com pessoa, atletismo, exterior, desporto&#10;&#10;Descrição gerada automaticamente">
            <a:extLst>
              <a:ext uri="{FF2B5EF4-FFF2-40B4-BE49-F238E27FC236}">
                <a16:creationId xmlns:a16="http://schemas.microsoft.com/office/drawing/2014/main" id="{607D3BDE-78AC-44AF-9A17-B09A6670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729" y="1493112"/>
            <a:ext cx="5404980" cy="4017911"/>
          </a:xfrm>
          <a:prstGeom prst="rect">
            <a:avLst/>
          </a:prstGeom>
        </p:spPr>
      </p:pic>
      <p:pic>
        <p:nvPicPr>
          <p:cNvPr id="6" name="Imagem 6" descr="Uma imagem com atletismo, pessoa, desporto, saltar&#10;&#10;Descrição gerada automaticamente">
            <a:extLst>
              <a:ext uri="{FF2B5EF4-FFF2-40B4-BE49-F238E27FC236}">
                <a16:creationId xmlns:a16="http://schemas.microsoft.com/office/drawing/2014/main" id="{CE07A1AC-30FF-4F98-B731-2EDEEE865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797" y="4043996"/>
            <a:ext cx="4517719" cy="2517377"/>
          </a:xfrm>
          <a:prstGeom prst="rect">
            <a:avLst/>
          </a:prstGeom>
        </p:spPr>
      </p:pic>
      <p:pic>
        <p:nvPicPr>
          <p:cNvPr id="7" name="Imagem 8" descr="Uma imagem com atletismo, desporto, faixa, pessoa&#10;&#10;Descrição gerada automaticamente">
            <a:extLst>
              <a:ext uri="{FF2B5EF4-FFF2-40B4-BE49-F238E27FC236}">
                <a16:creationId xmlns:a16="http://schemas.microsoft.com/office/drawing/2014/main" id="{B2B04C6B-99C5-4DE3-8362-06ADFA70E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060" y="477423"/>
            <a:ext cx="2063142" cy="3356193"/>
          </a:xfrm>
          <a:prstGeom prst="rect">
            <a:avLst/>
          </a:prstGeom>
        </p:spPr>
      </p:pic>
      <p:pic>
        <p:nvPicPr>
          <p:cNvPr id="9" name="Imagem 10" descr="Uma imagem com pessoa, ténis, jogador, exterior&#10;&#10;Descrição gerada automaticamente">
            <a:extLst>
              <a:ext uri="{FF2B5EF4-FFF2-40B4-BE49-F238E27FC236}">
                <a16:creationId xmlns:a16="http://schemas.microsoft.com/office/drawing/2014/main" id="{2784832B-4AD3-41B7-AEE8-4E41B746C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60" y="3362130"/>
            <a:ext cx="25050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687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C6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692B68-D67B-4349-8B26-7A097A12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200" y="1065749"/>
            <a:ext cx="4724463" cy="4726502"/>
          </a:xfrm>
        </p:spPr>
        <p:txBody>
          <a:bodyPr>
            <a:normAutofit/>
          </a:bodyPr>
          <a:lstStyle/>
          <a:p>
            <a:pPr algn="ctr"/>
            <a:r>
              <a:rPr lang="pt-PT" sz="3600" dirty="0">
                <a:latin typeface="Book Antiqua"/>
                <a:ea typeface="+mj-lt"/>
                <a:cs typeface="+mj-lt"/>
              </a:rPr>
              <a:t>Maria Fernanda Moreira Ribeiro </a:t>
            </a:r>
            <a:r>
              <a:rPr lang="pt-PT" sz="3600" dirty="0" err="1">
                <a:latin typeface="Book Antiqua"/>
                <a:ea typeface="+mj-lt"/>
                <a:cs typeface="+mj-lt"/>
              </a:rPr>
              <a:t>est</a:t>
            </a:r>
            <a:r>
              <a:rPr lang="pt-PT" sz="3600" dirty="0">
                <a:latin typeface="Book Antiqua"/>
                <a:ea typeface="+mj-lt"/>
                <a:cs typeface="+mj-lt"/>
              </a:rPr>
              <a:t> </a:t>
            </a:r>
            <a:r>
              <a:rPr lang="pt-PT" sz="3600" dirty="0" err="1">
                <a:latin typeface="Book Antiqua"/>
                <a:ea typeface="+mj-lt"/>
                <a:cs typeface="+mj-lt"/>
              </a:rPr>
              <a:t>née</a:t>
            </a:r>
            <a:r>
              <a:rPr lang="pt-PT" sz="3600" dirty="0">
                <a:latin typeface="Book Antiqua"/>
                <a:ea typeface="+mj-lt"/>
                <a:cs typeface="+mj-lt"/>
              </a:rPr>
              <a:t> à </a:t>
            </a:r>
            <a:r>
              <a:rPr lang="pt-PT" sz="3600" b="1" dirty="0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Penafiel</a:t>
            </a:r>
            <a:r>
              <a:rPr lang="pt-PT" sz="3600" dirty="0">
                <a:latin typeface="Book Antiqua"/>
                <a:ea typeface="+mj-lt"/>
                <a:cs typeface="+mj-lt"/>
              </a:rPr>
              <a:t> </a:t>
            </a:r>
            <a:r>
              <a:rPr lang="pt-PT" sz="3600" dirty="0" err="1">
                <a:latin typeface="Book Antiqua"/>
                <a:ea typeface="+mj-lt"/>
                <a:cs typeface="+mj-lt"/>
              </a:rPr>
              <a:t>le</a:t>
            </a:r>
            <a:r>
              <a:rPr lang="pt-PT" sz="3600" dirty="0">
                <a:latin typeface="Book Antiqua"/>
                <a:ea typeface="+mj-lt"/>
                <a:cs typeface="+mj-lt"/>
              </a:rPr>
              <a:t> </a:t>
            </a:r>
            <a:r>
              <a:rPr lang="pt-PT" sz="3600" b="1" dirty="0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23 </a:t>
            </a:r>
            <a:r>
              <a:rPr lang="pt-PT" sz="3600" b="1" dirty="0" err="1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juin</a:t>
            </a:r>
            <a:r>
              <a:rPr lang="pt-PT" sz="3600" b="1" dirty="0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 1969</a:t>
            </a:r>
            <a:r>
              <a:rPr lang="pt-PT" sz="3600" dirty="0">
                <a:latin typeface="Book Antiqua"/>
                <a:ea typeface="+mj-lt"/>
                <a:cs typeface="+mj-lt"/>
              </a:rPr>
              <a:t>. </a:t>
            </a:r>
            <a:r>
              <a:rPr lang="pt-PT" sz="3600" dirty="0" err="1">
                <a:latin typeface="Book Antiqua"/>
                <a:ea typeface="+mj-lt"/>
                <a:cs typeface="+mj-lt"/>
              </a:rPr>
              <a:t>C'est</a:t>
            </a:r>
            <a:r>
              <a:rPr lang="pt-PT" sz="3600" dirty="0">
                <a:latin typeface="Book Antiqua"/>
                <a:ea typeface="+mj-lt"/>
                <a:cs typeface="+mj-lt"/>
              </a:rPr>
              <a:t> une </a:t>
            </a:r>
            <a:r>
              <a:rPr lang="pt-PT" sz="3600" dirty="0" err="1">
                <a:latin typeface="Book Antiqua"/>
                <a:ea typeface="+mj-lt"/>
                <a:cs typeface="+mj-lt"/>
              </a:rPr>
              <a:t>athlète</a:t>
            </a:r>
            <a:r>
              <a:rPr lang="pt-PT" sz="3600" dirty="0">
                <a:latin typeface="Book Antiqua"/>
                <a:ea typeface="+mj-lt"/>
                <a:cs typeface="+mj-lt"/>
              </a:rPr>
              <a:t> </a:t>
            </a:r>
            <a:r>
              <a:rPr lang="pt-PT" sz="3600" dirty="0" err="1">
                <a:latin typeface="Book Antiqua"/>
                <a:ea typeface="+mj-lt"/>
                <a:cs typeface="+mj-lt"/>
              </a:rPr>
              <a:t>portugaise</a:t>
            </a:r>
            <a:r>
              <a:rPr lang="pt-PT" sz="3600" dirty="0">
                <a:latin typeface="Book Antiqua"/>
                <a:ea typeface="+mj-lt"/>
                <a:cs typeface="+mj-lt"/>
              </a:rPr>
              <a:t>, </a:t>
            </a:r>
            <a:r>
              <a:rPr lang="pt-PT" sz="3600" dirty="0" err="1">
                <a:latin typeface="Book Antiqua"/>
                <a:ea typeface="+mj-lt"/>
                <a:cs typeface="+mj-lt"/>
              </a:rPr>
              <a:t>spécialiste</a:t>
            </a:r>
            <a:r>
              <a:rPr lang="pt-PT" sz="3600" dirty="0">
                <a:latin typeface="Book Antiqua"/>
                <a:ea typeface="+mj-lt"/>
                <a:cs typeface="+mj-lt"/>
              </a:rPr>
              <a:t> de la </a:t>
            </a:r>
            <a:r>
              <a:rPr lang="pt-PT" sz="3600" b="1" dirty="0" err="1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course</a:t>
            </a:r>
            <a:r>
              <a:rPr lang="pt-PT" sz="3600" b="1" dirty="0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 de </a:t>
            </a:r>
            <a:r>
              <a:rPr lang="pt-PT" sz="3600" b="1" dirty="0" err="1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fond</a:t>
            </a:r>
            <a:r>
              <a:rPr lang="pt-PT" sz="3600" dirty="0">
                <a:latin typeface="Book Antiqua"/>
                <a:ea typeface="+mj-lt"/>
                <a:cs typeface="+mj-lt"/>
              </a:rPr>
              <a:t> </a:t>
            </a:r>
            <a:r>
              <a:rPr lang="pt-PT" sz="3600" dirty="0" err="1">
                <a:latin typeface="Book Antiqua"/>
                <a:ea typeface="+mj-lt"/>
                <a:cs typeface="+mj-lt"/>
              </a:rPr>
              <a:t>et</a:t>
            </a:r>
            <a:r>
              <a:rPr lang="pt-PT" sz="3600" dirty="0">
                <a:latin typeface="Book Antiqua"/>
                <a:ea typeface="+mj-lt"/>
                <a:cs typeface="+mj-lt"/>
              </a:rPr>
              <a:t> de </a:t>
            </a:r>
            <a:r>
              <a:rPr lang="pt-PT" sz="3600" b="1" dirty="0" err="1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moyenne</a:t>
            </a:r>
            <a:r>
              <a:rPr lang="pt-PT" sz="3600" b="1" dirty="0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 </a:t>
            </a:r>
            <a:r>
              <a:rPr lang="pt-PT" sz="3600" b="1" dirty="0" err="1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distance</a:t>
            </a:r>
            <a:r>
              <a:rPr lang="pt-PT" sz="3600" b="1" dirty="0">
                <a:solidFill>
                  <a:srgbClr val="580B6E"/>
                </a:solidFill>
                <a:latin typeface="Book Antiqua"/>
                <a:ea typeface="+mj-lt"/>
                <a:cs typeface="+mj-lt"/>
              </a:rPr>
              <a:t>.</a:t>
            </a:r>
            <a:endParaRPr lang="pt-PT" sz="3600" b="1">
              <a:solidFill>
                <a:srgbClr val="580B6E"/>
              </a:solidFill>
              <a:latin typeface="Book Antiqua"/>
            </a:endParaRPr>
          </a:p>
        </p:txBody>
      </p:sp>
      <p:pic>
        <p:nvPicPr>
          <p:cNvPr id="4" name="Imagem 6" descr="Uma imagem com texto, pessoa, atletismo, desporto&#10;&#10;Descrição gerada automaticamente">
            <a:extLst>
              <a:ext uri="{FF2B5EF4-FFF2-40B4-BE49-F238E27FC236}">
                <a16:creationId xmlns:a16="http://schemas.microsoft.com/office/drawing/2014/main" id="{1DF29593-5C72-497F-9C5D-B045082D5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73" y="562814"/>
            <a:ext cx="3638326" cy="5001689"/>
          </a:xfrm>
        </p:spPr>
      </p:pic>
      <p:pic>
        <p:nvPicPr>
          <p:cNvPr id="7" name="Imagem 8" descr="Uma imagem com mapa&#10;&#10;Descrição gerada automaticamente">
            <a:extLst>
              <a:ext uri="{FF2B5EF4-FFF2-40B4-BE49-F238E27FC236}">
                <a16:creationId xmlns:a16="http://schemas.microsoft.com/office/drawing/2014/main" id="{39B31660-E3DB-4377-9607-F2060F88C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4092968"/>
            <a:ext cx="1636735" cy="2388119"/>
          </a:xfrm>
          <a:prstGeom prst="rect">
            <a:avLst/>
          </a:prstGeom>
        </p:spPr>
      </p:pic>
      <p:pic>
        <p:nvPicPr>
          <p:cNvPr id="9" name="Gráfico 10" descr="Corrida com preenchimento sólido">
            <a:extLst>
              <a:ext uri="{FF2B5EF4-FFF2-40B4-BE49-F238E27FC236}">
                <a16:creationId xmlns:a16="http://schemas.microsoft.com/office/drawing/2014/main" id="{7B421486-5AD1-458A-A0C7-D850B0724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3627" y="45246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39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C696A5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1D1169-F325-4E5A-9647-372BDE19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72" y="700407"/>
            <a:ext cx="4364673" cy="50709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fr-FR" sz="2000" dirty="0">
                <a:latin typeface="Arial"/>
                <a:ea typeface="+mj-lt"/>
                <a:cs typeface="+mj-lt"/>
              </a:rPr>
              <a:t>Elle est l'athlète portugaise la plus médaillée de tous les temps. L'une des plus grandes références portugaises dans le sport, en 1996, elle a été championne olympique du 10 000 mètres à Atlanta, devenant ainsi la troisième athlète nationale à remporter l'or olympique.</a:t>
            </a:r>
            <a:endParaRPr lang="fr-FR" sz="2000" dirty="0">
              <a:latin typeface="Arial"/>
              <a:cs typeface="Arial"/>
            </a:endParaRPr>
          </a:p>
        </p:txBody>
      </p:sp>
      <p:pic>
        <p:nvPicPr>
          <p:cNvPr id="15" name="Imagem 15" descr="Uma imagem com árvore, exterior, atletismo, desporto&#10;&#10;Descrição gerada automaticamente">
            <a:extLst>
              <a:ext uri="{FF2B5EF4-FFF2-40B4-BE49-F238E27FC236}">
                <a16:creationId xmlns:a16="http://schemas.microsoft.com/office/drawing/2014/main" id="{74C26C4A-0516-4835-A547-F850EA80D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3157" y="1481960"/>
            <a:ext cx="5845740" cy="3894289"/>
          </a:xfrm>
        </p:spPr>
      </p:pic>
      <p:pic>
        <p:nvPicPr>
          <p:cNvPr id="16" name="Gráfico 16" descr="Pódio com preenchimento sólido">
            <a:extLst>
              <a:ext uri="{FF2B5EF4-FFF2-40B4-BE49-F238E27FC236}">
                <a16:creationId xmlns:a16="http://schemas.microsoft.com/office/drawing/2014/main" id="{00F1DB4A-8364-43FC-92B1-083117E5A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9841" y="47358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76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C696A5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ABF7850E-3561-4A8C-A841-7B1D491FEA40}"/>
              </a:ext>
            </a:extLst>
          </p:cNvPr>
          <p:cNvSpPr txBox="1"/>
          <p:nvPr/>
        </p:nvSpPr>
        <p:spPr>
          <a:xfrm>
            <a:off x="804862" y="646771"/>
            <a:ext cx="8795433" cy="41211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76397D"/>
                </a:solidFill>
                <a:latin typeface="Book Antiqua"/>
              </a:rPr>
              <a:t>Médailles</a:t>
            </a:r>
            <a:r>
              <a:rPr lang="en-US" sz="2400" b="1" dirty="0">
                <a:solidFill>
                  <a:srgbClr val="76397D"/>
                </a:solidFill>
                <a:latin typeface="Book Antiqua"/>
              </a:rPr>
              <a:t> </a:t>
            </a:r>
            <a:r>
              <a:rPr lang="en-US" sz="2400" b="1" dirty="0" err="1">
                <a:solidFill>
                  <a:srgbClr val="76397D"/>
                </a:solidFill>
                <a:latin typeface="Book Antiqua"/>
              </a:rPr>
              <a:t>obtenues</a:t>
            </a:r>
            <a:r>
              <a:rPr lang="en-US" sz="2400" b="1" dirty="0">
                <a:solidFill>
                  <a:srgbClr val="76397D"/>
                </a:solidFill>
                <a:latin typeface="Book Antiqua"/>
              </a:rPr>
              <a:t>:</a:t>
            </a:r>
            <a:endParaRPr lang="en-US" sz="2400" dirty="0" err="1">
              <a:solidFill>
                <a:srgbClr val="76397D"/>
              </a:solidFill>
              <a:latin typeface="Book Antiqua"/>
            </a:endParaRPr>
          </a:p>
        </p:txBody>
      </p:sp>
      <p:graphicFrame>
        <p:nvGraphicFramePr>
          <p:cNvPr id="145" name="Tabela 144">
            <a:extLst>
              <a:ext uri="{FF2B5EF4-FFF2-40B4-BE49-F238E27FC236}">
                <a16:creationId xmlns:a16="http://schemas.microsoft.com/office/drawing/2014/main" id="{07289395-E3F5-4292-B971-699C9E84E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66295"/>
              </p:ext>
            </p:extLst>
          </p:nvPr>
        </p:nvGraphicFramePr>
        <p:xfrm>
          <a:off x="2117200" y="1301773"/>
          <a:ext cx="6330784" cy="175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708">
                  <a:extLst>
                    <a:ext uri="{9D8B030D-6E8A-4147-A177-3AD203B41FA5}">
                      <a16:colId xmlns:a16="http://schemas.microsoft.com/office/drawing/2014/main" val="2836175869"/>
                    </a:ext>
                  </a:extLst>
                </a:gridCol>
                <a:gridCol w="759692">
                  <a:extLst>
                    <a:ext uri="{9D8B030D-6E8A-4147-A177-3AD203B41FA5}">
                      <a16:colId xmlns:a16="http://schemas.microsoft.com/office/drawing/2014/main" val="3196284530"/>
                    </a:ext>
                  </a:extLst>
                </a:gridCol>
                <a:gridCol w="759692">
                  <a:extLst>
                    <a:ext uri="{9D8B030D-6E8A-4147-A177-3AD203B41FA5}">
                      <a16:colId xmlns:a16="http://schemas.microsoft.com/office/drawing/2014/main" val="3699914972"/>
                    </a:ext>
                  </a:extLst>
                </a:gridCol>
                <a:gridCol w="759692">
                  <a:extLst>
                    <a:ext uri="{9D8B030D-6E8A-4147-A177-3AD203B41FA5}">
                      <a16:colId xmlns:a16="http://schemas.microsoft.com/office/drawing/2014/main" val="973901264"/>
                    </a:ext>
                  </a:extLst>
                </a:gridCol>
              </a:tblGrid>
              <a:tr h="576513">
                <a:tc>
                  <a:txBody>
                    <a:bodyPr/>
                    <a:lstStyle/>
                    <a:p>
                      <a:r>
                        <a:rPr lang="pt-PT" b="1" dirty="0" err="1">
                          <a:solidFill>
                            <a:schemeClr val="tx1"/>
                          </a:solidFill>
                          <a:effectLst/>
                        </a:rPr>
                        <a:t>Jeux</a:t>
                      </a:r>
                      <a:r>
                        <a:rPr lang="pt-PT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b="1" dirty="0" err="1">
                          <a:solidFill>
                            <a:schemeClr val="tx1"/>
                          </a:solidFill>
                          <a:effectLst/>
                        </a:rPr>
                        <a:t>olympiques</a:t>
                      </a:r>
                      <a:endParaRPr lang="pt-PT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E600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966B33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10469"/>
                  </a:ext>
                </a:extLst>
              </a:tr>
              <a:tr h="578593">
                <a:tc>
                  <a:txBody>
                    <a:bodyPr/>
                    <a:lstStyle/>
                    <a:p>
                      <a:r>
                        <a:rPr lang="pt-PT" b="1" dirty="0" err="1">
                          <a:solidFill>
                            <a:schemeClr val="tx1"/>
                          </a:solidFill>
                          <a:effectLst/>
                        </a:rPr>
                        <a:t>Championnats</a:t>
                      </a:r>
                      <a:r>
                        <a:rPr lang="pt-PT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b="1" dirty="0" err="1">
                          <a:solidFill>
                            <a:schemeClr val="tx1"/>
                          </a:solidFill>
                          <a:effectLst/>
                        </a:rPr>
                        <a:t>du</a:t>
                      </a:r>
                      <a:r>
                        <a:rPr lang="pt-PT" b="1" dirty="0">
                          <a:solidFill>
                            <a:schemeClr val="tx1"/>
                          </a:solidFill>
                          <a:effectLst/>
                        </a:rPr>
                        <a:t> monde</a:t>
                      </a:r>
                      <a:endParaRPr lang="pt-PT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</a:p>
                  </a:txBody>
                  <a:tcPr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</a:p>
                  </a:txBody>
                  <a:tcPr anchor="ctr">
                    <a:solidFill>
                      <a:srgbClr val="966B33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99622"/>
                  </a:ext>
                </a:extLst>
              </a:tr>
              <a:tr h="598544">
                <a:tc>
                  <a:txBody>
                    <a:bodyPr/>
                    <a:lstStyle/>
                    <a:p>
                      <a:r>
                        <a:rPr lang="pt-PT" b="1" dirty="0" err="1">
                          <a:solidFill>
                            <a:schemeClr val="tx1"/>
                          </a:solidFill>
                          <a:effectLst/>
                        </a:rPr>
                        <a:t>Championnats</a:t>
                      </a:r>
                      <a:r>
                        <a:rPr lang="pt-PT" b="1" dirty="0">
                          <a:solidFill>
                            <a:schemeClr val="tx1"/>
                          </a:solidFill>
                          <a:effectLst/>
                        </a:rPr>
                        <a:t> d'</a:t>
                      </a:r>
                      <a:r>
                        <a:rPr lang="pt-PT" b="1" dirty="0" err="1">
                          <a:solidFill>
                            <a:schemeClr val="tx1"/>
                          </a:solidFill>
                          <a:effectLst/>
                        </a:rPr>
                        <a:t>Europe</a:t>
                      </a:r>
                      <a:endParaRPr lang="pt-PT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</a:p>
                  </a:txBody>
                  <a:tcPr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-</a:t>
                      </a:r>
                    </a:p>
                  </a:txBody>
                  <a:tcPr anchor="ctr">
                    <a:solidFill>
                      <a:srgbClr val="966B33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92593"/>
                  </a:ext>
                </a:extLst>
              </a:tr>
            </a:tbl>
          </a:graphicData>
        </a:graphic>
      </p:graphicFrame>
      <p:pic>
        <p:nvPicPr>
          <p:cNvPr id="149" name="Imagem 12" descr="Uma imagem com texto, moeda&#10;&#10;Descrição gerada automaticamente">
            <a:extLst>
              <a:ext uri="{FF2B5EF4-FFF2-40B4-BE49-F238E27FC236}">
                <a16:creationId xmlns:a16="http://schemas.microsoft.com/office/drawing/2014/main" id="{1E28EE4B-32DA-4B61-8A13-3D2AFF786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235" y="3684679"/>
            <a:ext cx="3183658" cy="1590119"/>
          </a:xfrm>
        </p:spPr>
      </p:pic>
      <p:pic>
        <p:nvPicPr>
          <p:cNvPr id="150" name="Imagem 150" descr="Uma imagem com moeda&#10;&#10;Descrição gerada automaticamente">
            <a:extLst>
              <a:ext uri="{FF2B5EF4-FFF2-40B4-BE49-F238E27FC236}">
                <a16:creationId xmlns:a16="http://schemas.microsoft.com/office/drawing/2014/main" id="{9E7306D0-5344-443A-AF5E-38C55E831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01" r="-627" b="23824"/>
          <a:stretch/>
        </p:blipFill>
        <p:spPr>
          <a:xfrm>
            <a:off x="6639426" y="4904873"/>
            <a:ext cx="3553689" cy="1759768"/>
          </a:xfrm>
          <a:prstGeom prst="rect">
            <a:avLst/>
          </a:prstGeom>
        </p:spPr>
      </p:pic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EE9CAE6A-104E-433C-8FA5-83102FD04DBA}"/>
              </a:ext>
            </a:extLst>
          </p:cNvPr>
          <p:cNvSpPr txBox="1"/>
          <p:nvPr/>
        </p:nvSpPr>
        <p:spPr>
          <a:xfrm>
            <a:off x="92243" y="5275847"/>
            <a:ext cx="53801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Médaille d'or aux Jeux Olympiques de 1996</a:t>
            </a: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9F840259-F03C-4BD5-BE46-BC0D5768635B}"/>
              </a:ext>
            </a:extLst>
          </p:cNvPr>
          <p:cNvSpPr txBox="1"/>
          <p:nvPr/>
        </p:nvSpPr>
        <p:spPr>
          <a:xfrm>
            <a:off x="5215689" y="4473742"/>
            <a:ext cx="57611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Médaille de bronze aux Jeux Olympiques de 2000</a:t>
            </a:r>
          </a:p>
        </p:txBody>
      </p:sp>
      <p:pic>
        <p:nvPicPr>
          <p:cNvPr id="154" name="Imagem 154" descr="Uma imagem com pessoa, desporto, pose&#10;&#10;Descrição gerada automaticamente">
            <a:extLst>
              <a:ext uri="{FF2B5EF4-FFF2-40B4-BE49-F238E27FC236}">
                <a16:creationId xmlns:a16="http://schemas.microsoft.com/office/drawing/2014/main" id="{7249E99D-AF7A-44FD-B463-D5E93112D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24" t="-1150" r="25944" b="-383"/>
          <a:stretch/>
        </p:blipFill>
        <p:spPr>
          <a:xfrm>
            <a:off x="8640982" y="1166094"/>
            <a:ext cx="1644916" cy="20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889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0C277D19-7DB2-4EB7-A9D7-94188998E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197D2C-A33B-4345-BB16-C894ABA82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024" y="1040877"/>
            <a:ext cx="7080494" cy="4776246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C6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6B8DDB-C8F1-460E-A467-3A52D6A7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4" y="1974349"/>
            <a:ext cx="4476584" cy="30095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PT" sz="2400" dirty="0">
                <a:ea typeface="+mj-lt"/>
                <a:cs typeface="+mj-lt"/>
              </a:rPr>
              <a:t>Au total, </a:t>
            </a:r>
            <a:r>
              <a:rPr lang="pt-PT" sz="2400" dirty="0" err="1">
                <a:ea typeface="+mj-lt"/>
                <a:cs typeface="+mj-lt"/>
              </a:rPr>
              <a:t>cette</a:t>
            </a:r>
            <a:r>
              <a:rPr lang="pt-PT" sz="2400" dirty="0">
                <a:ea typeface="+mj-lt"/>
                <a:cs typeface="+mj-lt"/>
              </a:rPr>
              <a:t> </a:t>
            </a:r>
            <a:r>
              <a:rPr lang="pt-PT" sz="2400" dirty="0" err="1">
                <a:ea typeface="+mj-lt"/>
                <a:cs typeface="+mj-lt"/>
              </a:rPr>
              <a:t>athlète</a:t>
            </a:r>
            <a:r>
              <a:rPr lang="pt-PT" sz="2400" dirty="0">
                <a:ea typeface="+mj-lt"/>
                <a:cs typeface="+mj-lt"/>
              </a:rPr>
              <a:t> a 12 </a:t>
            </a:r>
            <a:r>
              <a:rPr lang="pt-PT" sz="2400" dirty="0" err="1">
                <a:ea typeface="+mj-lt"/>
                <a:cs typeface="+mj-lt"/>
              </a:rPr>
              <a:t>médailles</a:t>
            </a:r>
            <a:r>
              <a:rPr lang="pt-PT" sz="2400" dirty="0">
                <a:ea typeface="+mj-lt"/>
                <a:cs typeface="+mj-lt"/>
              </a:rPr>
              <a:t> </a:t>
            </a:r>
            <a:r>
              <a:rPr lang="pt-PT" sz="2400" dirty="0" err="1">
                <a:ea typeface="+mj-lt"/>
                <a:cs typeface="+mj-lt"/>
              </a:rPr>
              <a:t>et</a:t>
            </a:r>
            <a:r>
              <a:rPr lang="pt-PT" sz="2400" dirty="0">
                <a:ea typeface="+mj-lt"/>
                <a:cs typeface="+mj-lt"/>
              </a:rPr>
              <a:t> a </a:t>
            </a:r>
            <a:r>
              <a:rPr lang="pt-PT" sz="2400" dirty="0" err="1">
                <a:ea typeface="+mj-lt"/>
                <a:cs typeface="+mj-lt"/>
              </a:rPr>
              <a:t>participé</a:t>
            </a:r>
            <a:r>
              <a:rPr lang="pt-PT" sz="2400" dirty="0">
                <a:ea typeface="+mj-lt"/>
                <a:cs typeface="+mj-lt"/>
              </a:rPr>
              <a:t> à 25 </a:t>
            </a:r>
            <a:r>
              <a:rPr lang="pt-PT" sz="2400" dirty="0" err="1">
                <a:ea typeface="+mj-lt"/>
                <a:cs typeface="+mj-lt"/>
              </a:rPr>
              <a:t>compétitions</a:t>
            </a:r>
            <a:r>
              <a:rPr lang="pt-PT" sz="2400" dirty="0">
                <a:ea typeface="+mj-lt"/>
                <a:cs typeface="+mj-lt"/>
              </a:rPr>
              <a:t>.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 err="1">
                <a:ea typeface="+mj-lt"/>
                <a:cs typeface="+mj-lt"/>
              </a:rPr>
              <a:t>Cette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championne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restera</a:t>
            </a:r>
            <a:r>
              <a:rPr lang="en-US" sz="2400" dirty="0">
                <a:ea typeface="+mj-lt"/>
                <a:cs typeface="+mj-lt"/>
              </a:rPr>
              <a:t> à jamais dans la </a:t>
            </a:r>
            <a:r>
              <a:rPr lang="en-US" sz="2400" dirty="0" err="1">
                <a:ea typeface="+mj-lt"/>
                <a:cs typeface="+mj-lt"/>
              </a:rPr>
              <a:t>mémoire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nationale</a:t>
            </a:r>
            <a:r>
              <a:rPr lang="en-US" sz="2400" dirty="0">
                <a:ea typeface="+mj-lt"/>
                <a:cs typeface="+mj-lt"/>
              </a:rPr>
              <a:t>.</a:t>
            </a:r>
            <a:endParaRPr lang="pt-PT" dirty="0"/>
          </a:p>
        </p:txBody>
      </p:sp>
      <p:pic>
        <p:nvPicPr>
          <p:cNvPr id="4" name="Imagem 6" descr="Uma imagem com texto, interior, edifício, estádio&#10;&#10;Descrição gerada automaticamente">
            <a:extLst>
              <a:ext uri="{FF2B5EF4-FFF2-40B4-BE49-F238E27FC236}">
                <a16:creationId xmlns:a16="http://schemas.microsoft.com/office/drawing/2014/main" id="{AF10F5FD-F0A8-4D67-87E7-BD051A951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81" y="4372156"/>
            <a:ext cx="3974926" cy="2226399"/>
          </a:xfrm>
          <a:prstGeom prst="rect">
            <a:avLst/>
          </a:prstGeom>
        </p:spPr>
      </p:pic>
      <p:pic>
        <p:nvPicPr>
          <p:cNvPr id="3" name="Imagem 3" descr="Uma imagem com interior&#10;&#10;Descrição gerada automaticamente">
            <a:extLst>
              <a:ext uri="{FF2B5EF4-FFF2-40B4-BE49-F238E27FC236}">
                <a16:creationId xmlns:a16="http://schemas.microsoft.com/office/drawing/2014/main" id="{5C216DAE-4B45-445B-A703-4B759162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457" y="3427099"/>
            <a:ext cx="2430050" cy="162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7" descr="Uma imagem com atletismo, pessoa, desporto, faixa&#10;&#10;Descrição gerada automaticamente">
            <a:extLst>
              <a:ext uri="{FF2B5EF4-FFF2-40B4-BE49-F238E27FC236}">
                <a16:creationId xmlns:a16="http://schemas.microsoft.com/office/drawing/2014/main" id="{EA4E12D3-D00D-4D13-970F-E977DA2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921" y="429669"/>
            <a:ext cx="3745282" cy="25748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756A21E-DC9D-44C4-8411-85E034683189}"/>
              </a:ext>
            </a:extLst>
          </p:cNvPr>
          <p:cNvSpPr txBox="1"/>
          <p:nvPr/>
        </p:nvSpPr>
        <p:spPr>
          <a:xfrm>
            <a:off x="924426" y="6328611"/>
            <a:ext cx="56809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https://www.youtube.com/watch?v=IUDpi-Iw2k4</a:t>
            </a:r>
            <a:endParaRPr lang="pt-PT"/>
          </a:p>
          <a:p>
            <a:endParaRPr lang="en-US" dirty="0"/>
          </a:p>
        </p:txBody>
      </p:sp>
      <p:pic>
        <p:nvPicPr>
          <p:cNvPr id="9" name="Imagem 9" descr="Uma imagem com pessoa, interior&#10;&#10;Descrição gerada automaticamente">
            <a:extLst>
              <a:ext uri="{FF2B5EF4-FFF2-40B4-BE49-F238E27FC236}">
                <a16:creationId xmlns:a16="http://schemas.microsoft.com/office/drawing/2014/main" id="{1FAF7F27-EC4A-433B-A04E-B2A9C99F6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163" y="938188"/>
            <a:ext cx="2021306" cy="1030706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53A6BB94-F277-48ED-845B-406FF812C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4784" y="1848633"/>
            <a:ext cx="1375776" cy="13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6A8F2-0D6F-4C56-8167-0D3F92A9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678"/>
                </a:solidFill>
                <a:ea typeface="+mj-lt"/>
                <a:cs typeface="+mj-lt"/>
              </a:rPr>
              <a:t>WEBGRAPHIE</a:t>
            </a:r>
            <a:endParaRPr lang="pt-PT" b="1" dirty="0">
              <a:solidFill>
                <a:srgbClr val="004678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D927C1D-4504-4461-AD79-E6F504FFC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PT" dirty="0">
                <a:ea typeface="+mn-lt"/>
                <a:cs typeface="+mn-lt"/>
                <a:hlinkClick r:id="rId2"/>
              </a:rPr>
              <a:t>https://pt.wikipedia.org/wiki/Fernanda_Ribeiro</a:t>
            </a:r>
            <a:endParaRPr lang="pt-PT">
              <a:ea typeface="+mn-lt"/>
              <a:cs typeface="+mn-lt"/>
            </a:endParaRPr>
          </a:p>
          <a:p>
            <a:r>
              <a:rPr lang="pt-PT" dirty="0">
                <a:ea typeface="+mn-lt"/>
                <a:cs typeface="+mn-lt"/>
                <a:hlinkClick r:id="rId3"/>
              </a:rPr>
              <a:t>https://fr.wikipedia.org/wiki/Fernanda_Ribeiro</a:t>
            </a:r>
          </a:p>
          <a:p>
            <a:r>
              <a:rPr lang="pt-PT" dirty="0">
                <a:ea typeface="+mn-lt"/>
                <a:cs typeface="+mn-lt"/>
                <a:hlinkClick r:id="rId3"/>
              </a:rPr>
              <a:t>https://fr.wikipedia.org/wiki/Fernanda_Ribeiro</a:t>
            </a:r>
          </a:p>
          <a:p>
            <a:pPr marL="0" indent="0" algn="ctr">
              <a:buNone/>
            </a:pPr>
            <a:endParaRPr lang="pt-PT" b="1" dirty="0">
              <a:latin typeface="Book Antiqua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t-PT" b="1" dirty="0" err="1">
                <a:latin typeface="Book Antiqua"/>
                <a:ea typeface="+mn-lt"/>
                <a:cs typeface="+mn-lt"/>
              </a:rPr>
              <a:t>Merci</a:t>
            </a:r>
            <a:r>
              <a:rPr lang="pt-PT" b="1" dirty="0">
                <a:latin typeface="Book Antiqua"/>
                <a:ea typeface="+mn-lt"/>
                <a:cs typeface="+mn-lt"/>
              </a:rPr>
              <a:t> de m'</a:t>
            </a:r>
            <a:r>
              <a:rPr lang="pt-PT" b="1" dirty="0" err="1">
                <a:latin typeface="Book Antiqua"/>
                <a:ea typeface="+mn-lt"/>
                <a:cs typeface="+mn-lt"/>
              </a:rPr>
              <a:t>avoir</a:t>
            </a:r>
            <a:r>
              <a:rPr lang="pt-PT" b="1" dirty="0">
                <a:latin typeface="Book Antiqua"/>
                <a:ea typeface="+mn-lt"/>
                <a:cs typeface="+mn-lt"/>
              </a:rPr>
              <a:t> </a:t>
            </a:r>
            <a:r>
              <a:rPr lang="pt-PT" b="1" dirty="0" err="1">
                <a:latin typeface="Book Antiqua"/>
                <a:ea typeface="+mn-lt"/>
                <a:cs typeface="+mn-lt"/>
              </a:rPr>
              <a:t>écouté</a:t>
            </a:r>
            <a:r>
              <a:rPr lang="pt-PT" b="1" dirty="0">
                <a:latin typeface="Book Antiqua"/>
                <a:ea typeface="+mn-lt"/>
                <a:cs typeface="+mn-lt"/>
              </a:rPr>
              <a:t>!</a:t>
            </a:r>
            <a:endParaRPr lang="pt-PT" b="1">
              <a:latin typeface="Book Antiqua"/>
            </a:endParaRPr>
          </a:p>
        </p:txBody>
      </p:sp>
      <p:pic>
        <p:nvPicPr>
          <p:cNvPr id="4" name="Gráfico 4" descr="Friso com preenchimento sólido">
            <a:extLst>
              <a:ext uri="{FF2B5EF4-FFF2-40B4-BE49-F238E27FC236}">
                <a16:creationId xmlns:a16="http://schemas.microsoft.com/office/drawing/2014/main" id="{F0FFB9A6-A56F-4478-87F6-20F3B8F45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20000">
            <a:off x="9158364" y="2046208"/>
            <a:ext cx="632565" cy="632565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09659C3F-8DC1-43B5-8CD0-AEF408775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32" y="4622561"/>
            <a:ext cx="2143125" cy="21431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E9D313B-96C0-4343-A842-A6BF278F0603}"/>
              </a:ext>
            </a:extLst>
          </p:cNvPr>
          <p:cNvSpPr txBox="1"/>
          <p:nvPr/>
        </p:nvSpPr>
        <p:spPr>
          <a:xfrm>
            <a:off x="9348592" y="630059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 dirty="0">
                <a:solidFill>
                  <a:srgbClr val="87DFFF"/>
                </a:solidFill>
              </a:rPr>
              <a:t>Joana Monteiro</a:t>
            </a:r>
          </a:p>
        </p:txBody>
      </p:sp>
    </p:spTree>
    <p:extLst>
      <p:ext uri="{BB962C8B-B14F-4D97-AF65-F5344CB8AC3E}">
        <p14:creationId xmlns:p14="http://schemas.microsoft.com/office/powerpoint/2010/main" val="130822143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52441"/>
      </a:dk2>
      <a:lt2>
        <a:srgbClr val="E2E8E6"/>
      </a:lt2>
      <a:accent1>
        <a:srgbClr val="C696A5"/>
      </a:accent1>
      <a:accent2>
        <a:srgbClr val="BA7FA9"/>
      </a:accent2>
      <a:accent3>
        <a:srgbClr val="C096C6"/>
      </a:accent3>
      <a:accent4>
        <a:srgbClr val="997FBA"/>
      </a:accent4>
      <a:accent5>
        <a:srgbClr val="9896C6"/>
      </a:accent5>
      <a:accent6>
        <a:srgbClr val="7F96BA"/>
      </a:accent6>
      <a:hlink>
        <a:srgbClr val="568F7E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209</Words>
  <Application>Microsoft Office PowerPoint</Application>
  <PresentationFormat>Ecrã Panorâmico</PresentationFormat>
  <Paragraphs>29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Century Gothic</vt:lpstr>
      <vt:lpstr>BrushVTI</vt:lpstr>
      <vt:lpstr>Fernanda Ribeiro</vt:lpstr>
      <vt:lpstr>Qui est Fernanda Ribeiro ?</vt:lpstr>
      <vt:lpstr>Maria Fernanda Moreira Ribeiro est née à Penafiel le 23 juin 1969. C'est une athlète portugaise, spécialiste de la course de fond et de moyenne distance.</vt:lpstr>
      <vt:lpstr>Elle est l'athlète portugaise la plus médaillée de tous les temps. L'une des plus grandes références portugaises dans le sport, en 1996, elle a été championne olympique du 10 000 mètres à Atlanta, devenant ainsi la troisième athlète nationale à remporter l'or olympique.</vt:lpstr>
      <vt:lpstr>Apresentação do PowerPoint</vt:lpstr>
      <vt:lpstr>Au total, cette athlète a 12 médailles et a participé à 25 compétitions. Cette championne restera à jamais dans la mémoire nationale.</vt:lpstr>
      <vt:lpstr>WEBGRAPHIE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Agostinha Gomes</dc:creator>
  <cp:lastModifiedBy>Maria Agostinha</cp:lastModifiedBy>
  <cp:revision>383</cp:revision>
  <dcterms:created xsi:type="dcterms:W3CDTF">2021-12-05T18:26:06Z</dcterms:created>
  <dcterms:modified xsi:type="dcterms:W3CDTF">2021-12-08T21:02:13Z</dcterms:modified>
</cp:coreProperties>
</file>