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73" r:id="rId8"/>
    <p:sldId id="272" r:id="rId9"/>
    <p:sldId id="262" r:id="rId1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3C9BFF"/>
    <a:srgbClr val="99FF66"/>
    <a:srgbClr val="8CD673"/>
    <a:srgbClr val="A0BADC"/>
    <a:srgbClr val="265C86"/>
    <a:srgbClr val="33CC33"/>
    <a:srgbClr val="D1DEE1"/>
    <a:srgbClr val="E3F6DC"/>
    <a:srgbClr val="A2A7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D1FAE-BD61-49CB-9FD3-5A57767DC746}" type="datetimeFigureOut">
              <a:rPr lang="it-IT" smtClean="0"/>
              <a:pPr/>
              <a:t>17/02/2021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ACCAF-025A-4742-9CD5-71F2337EACA2}" type="slidenum">
              <a:rPr lang="it-IT" smtClean="0"/>
              <a:pPr/>
              <a:t>‹N›</a:t>
            </a:fld>
            <a:endParaRPr lang="it-IT"/>
          </a:p>
        </p:txBody>
      </p:sp>
    </p:spTree>
    <p:extLst>
      <p:ext uri="{BB962C8B-B14F-4D97-AF65-F5344CB8AC3E}">
        <p14:creationId xmlns:p14="http://schemas.microsoft.com/office/powerpoint/2010/main" val="221004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90ACCAF-025A-4742-9CD5-71F2337EACA2}" type="slidenum">
              <a:rPr lang="it-IT" smtClean="0"/>
              <a:pPr/>
              <a:t>2</a:t>
            </a:fld>
            <a:endParaRPr lang="it-IT"/>
          </a:p>
        </p:txBody>
      </p:sp>
    </p:spTree>
    <p:extLst>
      <p:ext uri="{BB962C8B-B14F-4D97-AF65-F5344CB8AC3E}">
        <p14:creationId xmlns:p14="http://schemas.microsoft.com/office/powerpoint/2010/main" val="1702906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90ACCAF-025A-4742-9CD5-71F2337EACA2}" type="slidenum">
              <a:rPr lang="it-IT" smtClean="0"/>
              <a:pPr/>
              <a:t>4</a:t>
            </a:fld>
            <a:endParaRPr lang="it-IT"/>
          </a:p>
        </p:txBody>
      </p:sp>
    </p:spTree>
    <p:extLst>
      <p:ext uri="{BB962C8B-B14F-4D97-AF65-F5344CB8AC3E}">
        <p14:creationId xmlns:p14="http://schemas.microsoft.com/office/powerpoint/2010/main" val="121430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044F45-B3DD-4EF8-B4AB-8827CB786F7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50C9F4E4-A4CA-4927-B7F1-BC7B6B2BDA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8B98523-C442-4882-9261-7372B413FBEE}"/>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5" name="Segnaposto piè di pagina 4">
            <a:extLst>
              <a:ext uri="{FF2B5EF4-FFF2-40B4-BE49-F238E27FC236}">
                <a16:creationId xmlns:a16="http://schemas.microsoft.com/office/drawing/2014/main" id="{4D0662E7-F27C-400F-989B-3CC01AE3AC3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413AE59-22E1-491A-8E76-C65D0A0ED27B}"/>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3551409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F74987-2AEF-40F0-88CD-F0ADA43095C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8CC9C1E-7C68-44DE-ADAD-B4CF82AA202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0671448-DF7B-414E-B4C6-242DA9698A20}"/>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5" name="Segnaposto piè di pagina 4">
            <a:extLst>
              <a:ext uri="{FF2B5EF4-FFF2-40B4-BE49-F238E27FC236}">
                <a16:creationId xmlns:a16="http://schemas.microsoft.com/office/drawing/2014/main" id="{65134D90-9A10-4022-A95C-D7D0396AC4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19A149A-5511-4B17-843D-E512E3D5E9E2}"/>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2413937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49BF681-B827-473E-8F13-F887BD512C3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0CECB71-27BF-41C3-AFC4-EEE99D743F7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3065035-52E2-4CA3-81DA-A34B4826D70B}"/>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5" name="Segnaposto piè di pagina 4">
            <a:extLst>
              <a:ext uri="{FF2B5EF4-FFF2-40B4-BE49-F238E27FC236}">
                <a16:creationId xmlns:a16="http://schemas.microsoft.com/office/drawing/2014/main" id="{3999423A-6282-4504-87B9-7ABEF1D8B33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4DE86F9-8E43-4584-A1A7-9F0F573D0989}"/>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2034340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C68975-DE3D-4E97-A2CD-63946A9D853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6F5B22-2389-41E2-A06D-8130752772F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9ABB1B2-E22A-4095-ACFC-AD2B6BB35314}"/>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5" name="Segnaposto piè di pagina 4">
            <a:extLst>
              <a:ext uri="{FF2B5EF4-FFF2-40B4-BE49-F238E27FC236}">
                <a16:creationId xmlns:a16="http://schemas.microsoft.com/office/drawing/2014/main" id="{356969EF-66E9-406F-8A58-FEFBBF2AA78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6CCC96B-DBF9-464B-85F0-D95078BE4901}"/>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678291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49F7C0-1E36-430F-97F3-7A59B2DDE11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4800AAF-0CF0-4239-94C0-CDE11B1467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0D68E29-51B2-4A0E-9192-E410ABB71614}"/>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5" name="Segnaposto piè di pagina 4">
            <a:extLst>
              <a:ext uri="{FF2B5EF4-FFF2-40B4-BE49-F238E27FC236}">
                <a16:creationId xmlns:a16="http://schemas.microsoft.com/office/drawing/2014/main" id="{2A435E91-6CBA-4FA7-88C0-6CB64C2463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D21D022-4AD2-44E2-9836-AD922E5BA432}"/>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868790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77B084-2192-494C-BEFB-8B7B315FAB4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A122515-DB6E-4024-BE90-26B1C764805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E7DD1F8-4378-491F-90DC-7508B0E5E11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C921E21-AB83-4EA9-A92F-9F027848EAED}"/>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6" name="Segnaposto piè di pagina 5">
            <a:extLst>
              <a:ext uri="{FF2B5EF4-FFF2-40B4-BE49-F238E27FC236}">
                <a16:creationId xmlns:a16="http://schemas.microsoft.com/office/drawing/2014/main" id="{ACABFC08-DDCB-4E22-B785-31A7649BF7E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D2808AB-1E19-4A4D-B2BE-2E80011F90CC}"/>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1519412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39B4F0-9F32-490F-99BE-771F408730C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810AF27-A420-4E68-9673-940E2289A7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4142289-AB82-42AB-9E7D-719163AE8FE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4F14D70-30FF-4304-99F3-795FB04B69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3E5F7A5-2AC0-4837-A75E-974C91D56AE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3101049-934A-40E5-9C26-69196BEE1591}"/>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8" name="Segnaposto piè di pagina 7">
            <a:extLst>
              <a:ext uri="{FF2B5EF4-FFF2-40B4-BE49-F238E27FC236}">
                <a16:creationId xmlns:a16="http://schemas.microsoft.com/office/drawing/2014/main" id="{214FDD64-BA70-49C3-86DE-168E3D6374E6}"/>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0A6E4D4-2273-44DD-AE4D-80A6EE42D15D}"/>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3912265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B78866-9AF0-44E8-9B32-8882E41DA06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444C027-9EA7-4B60-8AE0-4C80CE05BD8F}"/>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4" name="Segnaposto piè di pagina 3">
            <a:extLst>
              <a:ext uri="{FF2B5EF4-FFF2-40B4-BE49-F238E27FC236}">
                <a16:creationId xmlns:a16="http://schemas.microsoft.com/office/drawing/2014/main" id="{C6217CB9-DC1A-40F4-AB28-91893A9FE11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2B67D0B-3B72-4224-B184-22CA0D2395FA}"/>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3301929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7ECCC60-5474-4A68-B4A1-D90D79E94374}"/>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3" name="Segnaposto piè di pagina 2">
            <a:extLst>
              <a:ext uri="{FF2B5EF4-FFF2-40B4-BE49-F238E27FC236}">
                <a16:creationId xmlns:a16="http://schemas.microsoft.com/office/drawing/2014/main" id="{B2606E21-7075-417D-A6CD-2CC91AA77E4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7B99B94-9D95-4F76-B771-968034E30A71}"/>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3858470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0221F8-C88A-4725-8D82-9AC360D95A4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44AF637-DCF5-4969-8774-A1BD0E9C47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DC7DC11-2E9F-4B43-9232-C216E5CED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B04F17-B7D5-499F-A6F5-1369C8C5FE3A}"/>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6" name="Segnaposto piè di pagina 5">
            <a:extLst>
              <a:ext uri="{FF2B5EF4-FFF2-40B4-BE49-F238E27FC236}">
                <a16:creationId xmlns:a16="http://schemas.microsoft.com/office/drawing/2014/main" id="{3693236A-6098-4120-8E3A-899636EFAE9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28029E3-45C1-49DB-8F0E-64B8FA0298E8}"/>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191437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EF35FF-ABB4-48D6-A942-88B3DE68CCD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11FBBB0-B7D0-4530-8861-5A86C30D4E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C234C127-0032-4AE8-B58E-97B110DC7C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B9ADE59-F0D6-4B17-BC7C-C2E1F3AD453A}"/>
              </a:ext>
            </a:extLst>
          </p:cNvPr>
          <p:cNvSpPr>
            <a:spLocks noGrp="1"/>
          </p:cNvSpPr>
          <p:nvPr>
            <p:ph type="dt" sz="half" idx="10"/>
          </p:nvPr>
        </p:nvSpPr>
        <p:spPr/>
        <p:txBody>
          <a:bodyPr/>
          <a:lstStyle/>
          <a:p>
            <a:fld id="{9D89012D-1F68-4ED0-B609-4D963FF84BE3}" type="datetimeFigureOut">
              <a:rPr lang="it-IT" smtClean="0"/>
              <a:pPr/>
              <a:t>17/02/2021</a:t>
            </a:fld>
            <a:endParaRPr lang="it-IT"/>
          </a:p>
        </p:txBody>
      </p:sp>
      <p:sp>
        <p:nvSpPr>
          <p:cNvPr id="6" name="Segnaposto piè di pagina 5">
            <a:extLst>
              <a:ext uri="{FF2B5EF4-FFF2-40B4-BE49-F238E27FC236}">
                <a16:creationId xmlns:a16="http://schemas.microsoft.com/office/drawing/2014/main" id="{7A3D3931-6DD5-4999-98A2-085AB768359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E970428-0B46-43B3-A17F-3BF7AF961647}"/>
              </a:ext>
            </a:extLst>
          </p:cNvPr>
          <p:cNvSpPr>
            <a:spLocks noGrp="1"/>
          </p:cNvSpPr>
          <p:nvPr>
            <p:ph type="sldNum" sz="quarter" idx="12"/>
          </p:nvPr>
        </p:nvSpPr>
        <p:spPr/>
        <p:txBody>
          <a:bodyPr/>
          <a:lstStyle/>
          <a:p>
            <a:fld id="{20EB0E45-15AA-4617-BB94-D9DBB00B43E5}" type="slidenum">
              <a:rPr lang="it-IT" smtClean="0"/>
              <a:pPr/>
              <a:t>‹N›</a:t>
            </a:fld>
            <a:endParaRPr lang="it-IT"/>
          </a:p>
        </p:txBody>
      </p:sp>
    </p:spTree>
    <p:extLst>
      <p:ext uri="{BB962C8B-B14F-4D97-AF65-F5344CB8AC3E}">
        <p14:creationId xmlns:p14="http://schemas.microsoft.com/office/powerpoint/2010/main" val="2450144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C8FA816-EE3A-4FF5-84E3-822B7BE765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25DF023-4AED-4B72-889A-139B50B0E4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3BF8A0A-FEA9-45B3-A931-90DC436671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9012D-1F68-4ED0-B609-4D963FF84BE3}" type="datetimeFigureOut">
              <a:rPr lang="it-IT" smtClean="0"/>
              <a:pPr/>
              <a:t>17/02/2021</a:t>
            </a:fld>
            <a:endParaRPr lang="it-IT"/>
          </a:p>
        </p:txBody>
      </p:sp>
      <p:sp>
        <p:nvSpPr>
          <p:cNvPr id="5" name="Segnaposto piè di pagina 4">
            <a:extLst>
              <a:ext uri="{FF2B5EF4-FFF2-40B4-BE49-F238E27FC236}">
                <a16:creationId xmlns:a16="http://schemas.microsoft.com/office/drawing/2014/main" id="{76456846-D94F-4073-ADE9-A4153FC6EA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B43A1F5-CBA1-4442-8978-8C5D8B9601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B0E45-15AA-4617-BB94-D9DBB00B43E5}" type="slidenum">
              <a:rPr lang="it-IT" smtClean="0"/>
              <a:pPr/>
              <a:t>‹N›</a:t>
            </a:fld>
            <a:endParaRPr lang="it-IT"/>
          </a:p>
        </p:txBody>
      </p:sp>
    </p:spTree>
    <p:extLst>
      <p:ext uri="{BB962C8B-B14F-4D97-AF65-F5344CB8AC3E}">
        <p14:creationId xmlns:p14="http://schemas.microsoft.com/office/powerpoint/2010/main" val="4116233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tu_iwPTqMo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4804">
              <a:srgbClr val="99E67F"/>
            </a:gs>
            <a:gs pos="0">
              <a:srgbClr val="99FF66"/>
            </a:gs>
            <a:gs pos="79000">
              <a:srgbClr val="99C8B1"/>
            </a:gs>
            <a:gs pos="53000">
              <a:srgbClr val="98CA9B"/>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useBgFill="1">
        <p:nvSpPr>
          <p:cNvPr id="1028" name="Rectangle 191">
            <a:extLst>
              <a:ext uri="{FF2B5EF4-FFF2-40B4-BE49-F238E27FC236}">
                <a16:creationId xmlns:a16="http://schemas.microsoft.com/office/drawing/2014/main" id="{848F64AA-5BE2-4280-BEFA-DC288118F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Risultato immagini per castelluccio di norcia foto hd">
            <a:extLst>
              <a:ext uri="{FF2B5EF4-FFF2-40B4-BE49-F238E27FC236}">
                <a16:creationId xmlns:a16="http://schemas.microsoft.com/office/drawing/2014/main" id="{FBF792D3-30A0-4398-96AF-1FB22B2BB67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229" r="2" b="2"/>
          <a:stretch/>
        </p:blipFill>
        <p:spPr bwMode="auto">
          <a:xfrm>
            <a:off x="20" y="2"/>
            <a:ext cx="7534620"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06484380-7FD1-4CAB-AEAE-2F8359F0674C}"/>
              </a:ext>
            </a:extLst>
          </p:cNvPr>
          <p:cNvPicPr>
            <a:picLocks noChangeAspect="1"/>
          </p:cNvPicPr>
          <p:nvPr/>
        </p:nvPicPr>
        <p:blipFill rotWithShape="1">
          <a:blip r:embed="rId3" cstate="print"/>
          <a:srcRect r="23913" b="-3"/>
          <a:stretch/>
        </p:blipFill>
        <p:spPr>
          <a:xfrm>
            <a:off x="7534640" y="1"/>
            <a:ext cx="4657359"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1026" name="Picture 2" descr="Risultato immagini per foto norcia">
            <a:extLst>
              <a:ext uri="{FF2B5EF4-FFF2-40B4-BE49-F238E27FC236}">
                <a16:creationId xmlns:a16="http://schemas.microsoft.com/office/drawing/2014/main" id="{7C560AD0-BD61-4A93-BE48-0A03127572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61" r="-1" b="-1"/>
          <a:stretch/>
        </p:blipFill>
        <p:spPr bwMode="auto">
          <a:xfrm>
            <a:off x="1" y="4197371"/>
            <a:ext cx="6836850" cy="2660622"/>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E6461262-C802-45CB-B39E-41A909974F83}"/>
              </a:ext>
            </a:extLst>
          </p:cNvPr>
          <p:cNvSpPr txBox="1"/>
          <p:nvPr/>
        </p:nvSpPr>
        <p:spPr>
          <a:xfrm>
            <a:off x="6498394" y="4568549"/>
            <a:ext cx="5505814" cy="95913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dirty="0">
                <a:solidFill>
                  <a:srgbClr val="265C86"/>
                </a:solidFill>
                <a:latin typeface="Modern Love" panose="04090805081005020601" pitchFamily="82" charset="0"/>
                <a:ea typeface="+mj-ea"/>
                <a:cs typeface="+mj-cs"/>
              </a:rPr>
              <a:t>ITINERARY UMBRIA </a:t>
            </a:r>
          </a:p>
        </p:txBody>
      </p:sp>
    </p:spTree>
    <p:extLst>
      <p:ext uri="{BB962C8B-B14F-4D97-AF65-F5344CB8AC3E}">
        <p14:creationId xmlns:p14="http://schemas.microsoft.com/office/powerpoint/2010/main" val="764449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99FF6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31" name="Freeform: Shape 30">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CasellaDiTesto 4">
            <a:extLst>
              <a:ext uri="{FF2B5EF4-FFF2-40B4-BE49-F238E27FC236}">
                <a16:creationId xmlns:a16="http://schemas.microsoft.com/office/drawing/2014/main" id="{DB74F928-A362-4553-A217-ABB7214C2763}"/>
              </a:ext>
            </a:extLst>
          </p:cNvPr>
          <p:cNvSpPr txBox="1"/>
          <p:nvPr/>
        </p:nvSpPr>
        <p:spPr>
          <a:xfrm>
            <a:off x="731520" y="1505243"/>
            <a:ext cx="3601330" cy="1267349"/>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kern="1200" dirty="0">
                <a:solidFill>
                  <a:srgbClr val="8CD673"/>
                </a:solidFill>
                <a:latin typeface="Modern Love" panose="04090805081005020601" pitchFamily="82" charset="0"/>
                <a:ea typeface="+mj-ea"/>
                <a:cs typeface="+mj-cs"/>
              </a:rPr>
              <a:t>UMBRIA, THE GREEN</a:t>
            </a:r>
          </a:p>
          <a:p>
            <a:pPr>
              <a:lnSpc>
                <a:spcPct val="90000"/>
              </a:lnSpc>
              <a:spcBef>
                <a:spcPct val="0"/>
              </a:spcBef>
              <a:spcAft>
                <a:spcPts val="600"/>
              </a:spcAft>
            </a:pPr>
            <a:r>
              <a:rPr lang="en-US" sz="2800" kern="1200" dirty="0">
                <a:solidFill>
                  <a:srgbClr val="8CD673"/>
                </a:solidFill>
                <a:latin typeface="Modern Love" panose="04090805081005020601" pitchFamily="82" charset="0"/>
                <a:ea typeface="+mj-ea"/>
                <a:cs typeface="+mj-cs"/>
              </a:rPr>
              <a:t>   HEART OF ITALY</a:t>
            </a:r>
          </a:p>
        </p:txBody>
      </p:sp>
      <p:sp>
        <p:nvSpPr>
          <p:cNvPr id="6" name="CasellaDiTesto 5">
            <a:extLst>
              <a:ext uri="{FF2B5EF4-FFF2-40B4-BE49-F238E27FC236}">
                <a16:creationId xmlns:a16="http://schemas.microsoft.com/office/drawing/2014/main" id="{4842B1AE-C42E-4B70-89EC-73730F163F6A}"/>
              </a:ext>
            </a:extLst>
          </p:cNvPr>
          <p:cNvSpPr txBox="1"/>
          <p:nvPr/>
        </p:nvSpPr>
        <p:spPr>
          <a:xfrm>
            <a:off x="407963" y="2772592"/>
            <a:ext cx="4614203" cy="2416046"/>
          </a:xfrm>
          <a:prstGeom prst="rect">
            <a:avLst/>
          </a:prstGeom>
          <a:noFill/>
        </p:spPr>
        <p:txBody>
          <a:bodyPr wrap="square" rtlCol="0">
            <a:spAutoFit/>
          </a:bodyPr>
          <a:lstStyle/>
          <a:p>
            <a:r>
              <a:rPr lang="en-GB" b="0" i="0" dirty="0">
                <a:solidFill>
                  <a:srgbClr val="000000"/>
                </a:solidFill>
                <a:effectLst/>
                <a:latin typeface="Tahoma" panose="020B0604030504040204" pitchFamily="34" charset="0"/>
              </a:rPr>
              <a:t>Umbria is a region located in the </a:t>
            </a:r>
            <a:r>
              <a:rPr lang="en-GB" b="0" i="0" dirty="0" err="1">
                <a:solidFill>
                  <a:srgbClr val="000000"/>
                </a:solidFill>
                <a:effectLst/>
                <a:latin typeface="Tahoma" panose="020B0604030504040204" pitchFamily="34" charset="0"/>
              </a:rPr>
              <a:t>center</a:t>
            </a:r>
            <a:r>
              <a:rPr lang="en-GB" b="0" i="0" dirty="0">
                <a:solidFill>
                  <a:srgbClr val="000000"/>
                </a:solidFill>
                <a:effectLst/>
                <a:latin typeface="Tahoma" panose="020B0604030504040204" pitchFamily="34" charset="0"/>
              </a:rPr>
              <a:t> of Italy, entirely crossed by the Umbria Marche Apennines; it is the only one not to be bathed by the sea. </a:t>
            </a:r>
          </a:p>
          <a:p>
            <a:r>
              <a:rPr lang="en-GB" b="0" i="0" dirty="0">
                <a:solidFill>
                  <a:srgbClr val="000000"/>
                </a:solidFill>
                <a:effectLst/>
                <a:latin typeface="Tahoma" panose="020B0604030504040204" pitchFamily="34" charset="0"/>
              </a:rPr>
              <a:t>Land rich in beauty called the:</a:t>
            </a:r>
          </a:p>
          <a:p>
            <a:r>
              <a:rPr lang="en-GB" b="0" i="0" dirty="0">
                <a:solidFill>
                  <a:srgbClr val="000000"/>
                </a:solidFill>
                <a:effectLst/>
                <a:latin typeface="Tahoma" panose="020B0604030504040204" pitchFamily="34" charset="0"/>
              </a:rPr>
              <a:t> "</a:t>
            </a:r>
            <a:r>
              <a:rPr lang="en-GB" sz="2500" dirty="0">
                <a:solidFill>
                  <a:srgbClr val="8CD673"/>
                </a:solidFill>
                <a:latin typeface="Modern Love" panose="04090805081005020601" pitchFamily="82" charset="0"/>
                <a:ea typeface="+mj-ea"/>
                <a:cs typeface="+mj-cs"/>
              </a:rPr>
              <a:t>green heart of Italy</a:t>
            </a:r>
            <a:r>
              <a:rPr lang="en-GB" b="0" i="0" dirty="0">
                <a:solidFill>
                  <a:srgbClr val="000000"/>
                </a:solidFill>
                <a:effectLst/>
                <a:latin typeface="Tahoma" panose="020B0604030504040204" pitchFamily="34" charset="0"/>
              </a:rPr>
              <a:t>"</a:t>
            </a:r>
          </a:p>
          <a:p>
            <a:r>
              <a:rPr lang="en-GB" dirty="0">
                <a:solidFill>
                  <a:srgbClr val="000000"/>
                </a:solidFill>
                <a:latin typeface="Tahoma" panose="020B0604030504040204" pitchFamily="34" charset="0"/>
              </a:rPr>
              <a:t>is able to give beautiful views of nature through its green oases and natural parks.</a:t>
            </a:r>
          </a:p>
        </p:txBody>
      </p:sp>
      <p:sp>
        <p:nvSpPr>
          <p:cNvPr id="7" name="CasellaDiTesto 6">
            <a:extLst>
              <a:ext uri="{FF2B5EF4-FFF2-40B4-BE49-F238E27FC236}">
                <a16:creationId xmlns:a16="http://schemas.microsoft.com/office/drawing/2014/main" id="{FFA74C9F-977F-44C6-BAF0-F6EC02A841BB}"/>
              </a:ext>
            </a:extLst>
          </p:cNvPr>
          <p:cNvSpPr txBox="1"/>
          <p:nvPr/>
        </p:nvSpPr>
        <p:spPr>
          <a:xfrm>
            <a:off x="6571152" y="6061778"/>
            <a:ext cx="5217574" cy="646331"/>
          </a:xfrm>
          <a:prstGeom prst="rect">
            <a:avLst/>
          </a:prstGeom>
          <a:noFill/>
        </p:spPr>
        <p:txBody>
          <a:bodyPr wrap="square" rtlCol="0">
            <a:spAutoFit/>
          </a:bodyPr>
          <a:lstStyle/>
          <a:p>
            <a:r>
              <a:rPr lang="it-IT" dirty="0">
                <a:hlinkClick r:id="rId3"/>
              </a:rPr>
              <a:t>https://www.youtube.com/watch?v=tu_iwPTqMo8</a:t>
            </a:r>
            <a:endParaRPr lang="it-IT" dirty="0"/>
          </a:p>
          <a:p>
            <a:endParaRPr lang="it-IT" dirty="0"/>
          </a:p>
        </p:txBody>
      </p:sp>
      <p:pic>
        <p:nvPicPr>
          <p:cNvPr id="3074" name="Picture 2">
            <a:extLst>
              <a:ext uri="{FF2B5EF4-FFF2-40B4-BE49-F238E27FC236}">
                <a16:creationId xmlns:a16="http://schemas.microsoft.com/office/drawing/2014/main" id="{71015AB6-905B-40A0-B3CE-806910DB41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1150" y="346778"/>
            <a:ext cx="4572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3175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9000">
              <a:srgbClr val="9CCECF"/>
            </a:gs>
            <a:gs pos="54000">
              <a:srgbClr val="9BE59E"/>
            </a:gs>
            <a:gs pos="26000">
              <a:srgbClr val="9AF282"/>
            </a:gs>
            <a:gs pos="0">
              <a:srgbClr val="99FF66"/>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994A48F-DEE7-464C-86F1-A16E8A117714}"/>
              </a:ext>
            </a:extLst>
          </p:cNvPr>
          <p:cNvSpPr txBox="1"/>
          <p:nvPr/>
        </p:nvSpPr>
        <p:spPr>
          <a:xfrm>
            <a:off x="4386775" y="256352"/>
            <a:ext cx="3418449" cy="707886"/>
          </a:xfrm>
          <a:prstGeom prst="rect">
            <a:avLst/>
          </a:prstGeom>
          <a:noFill/>
        </p:spPr>
        <p:txBody>
          <a:bodyPr wrap="square" rtlCol="0">
            <a:spAutoFit/>
          </a:bodyPr>
          <a:lstStyle/>
          <a:p>
            <a:pPr algn="ctr"/>
            <a:r>
              <a:rPr lang="it-IT" sz="4000" dirty="0">
                <a:solidFill>
                  <a:srgbClr val="265C86"/>
                </a:solidFill>
                <a:latin typeface="Modern Love" panose="04090805081005020601" pitchFamily="82" charset="0"/>
                <a:ea typeface="+mj-ea"/>
                <a:cs typeface="+mj-cs"/>
              </a:rPr>
              <a:t>FIRST DAY</a:t>
            </a:r>
          </a:p>
        </p:txBody>
      </p:sp>
      <p:sp>
        <p:nvSpPr>
          <p:cNvPr id="2" name="CasellaDiTesto 1">
            <a:extLst>
              <a:ext uri="{FF2B5EF4-FFF2-40B4-BE49-F238E27FC236}">
                <a16:creationId xmlns:a16="http://schemas.microsoft.com/office/drawing/2014/main" id="{B4954CEE-B970-4931-B0FB-5A1DAB833ADB}"/>
              </a:ext>
            </a:extLst>
          </p:cNvPr>
          <p:cNvSpPr txBox="1"/>
          <p:nvPr/>
        </p:nvSpPr>
        <p:spPr>
          <a:xfrm>
            <a:off x="213358" y="1433255"/>
            <a:ext cx="9226063" cy="5078313"/>
          </a:xfrm>
          <a:prstGeom prst="rect">
            <a:avLst/>
          </a:prstGeom>
          <a:noFill/>
        </p:spPr>
        <p:txBody>
          <a:bodyPr wrap="square" rtlCol="0">
            <a:spAutoFit/>
          </a:bodyPr>
          <a:lstStyle/>
          <a:p>
            <a:pPr marL="285750" indent="-285750">
              <a:buClr>
                <a:srgbClr val="00B050"/>
              </a:buClr>
              <a:buFont typeface="Wingdings" panose="05000000000000000000" pitchFamily="2" charset="2"/>
              <a:buChar char="v"/>
            </a:pPr>
            <a:r>
              <a:rPr lang="en-GB" dirty="0">
                <a:cs typeface="Arial" panose="020B0604020202020204" pitchFamily="34" charset="0"/>
              </a:rPr>
              <a:t>Departure from London to the airport of London-City at 06:00 am</a:t>
            </a:r>
          </a:p>
          <a:p>
            <a:pPr marL="285750" indent="-285750">
              <a:buClr>
                <a:srgbClr val="00B050"/>
              </a:buClr>
              <a:buFont typeface="Wingdings" panose="05000000000000000000" pitchFamily="2" charset="2"/>
              <a:buChar char="v"/>
            </a:pPr>
            <a:r>
              <a:rPr lang="en-GB" dirty="0">
                <a:cs typeface="Arial" panose="020B0604020202020204" pitchFamily="34" charset="0"/>
              </a:rPr>
              <a:t>Flight to Rome Fiumicino at 08:00 am</a:t>
            </a:r>
          </a:p>
          <a:p>
            <a:pPr marL="285750" indent="-285750">
              <a:buClr>
                <a:srgbClr val="00B050"/>
              </a:buClr>
              <a:buFont typeface="Wingdings" panose="05000000000000000000" pitchFamily="2" charset="2"/>
              <a:buChar char="v"/>
            </a:pPr>
            <a:r>
              <a:rPr lang="en-GB" dirty="0">
                <a:cs typeface="Arial" panose="020B0604020202020204" pitchFamily="34" charset="0"/>
              </a:rPr>
              <a:t>Arrival</a:t>
            </a:r>
            <a:r>
              <a:rPr lang="it-IT" dirty="0">
                <a:cs typeface="Arial" panose="020B0604020202020204" pitchFamily="34" charset="0"/>
              </a:rPr>
              <a:t> in Rome Fiumicino </a:t>
            </a:r>
            <a:r>
              <a:rPr lang="en-GB" dirty="0">
                <a:cs typeface="Arial" panose="020B0604020202020204" pitchFamily="34" charset="0"/>
              </a:rPr>
              <a:t>at</a:t>
            </a:r>
            <a:r>
              <a:rPr lang="it-IT" dirty="0">
                <a:cs typeface="Arial" panose="020B0604020202020204" pitchFamily="34" charset="0"/>
              </a:rPr>
              <a:t> 10:30 </a:t>
            </a:r>
            <a:r>
              <a:rPr lang="it-IT" dirty="0" err="1">
                <a:cs typeface="Arial" panose="020B0604020202020204" pitchFamily="34" charset="0"/>
              </a:rPr>
              <a:t>am</a:t>
            </a:r>
            <a:endParaRPr lang="it-IT" dirty="0">
              <a:cs typeface="Arial" panose="020B0604020202020204" pitchFamily="34" charset="0"/>
            </a:endParaRPr>
          </a:p>
          <a:p>
            <a:pPr marL="285750" indent="-285750">
              <a:buClr>
                <a:srgbClr val="00B050"/>
              </a:buClr>
              <a:buFont typeface="Wingdings" panose="05000000000000000000" pitchFamily="2" charset="2"/>
              <a:buChar char="v"/>
            </a:pPr>
            <a:r>
              <a:rPr lang="en-GB" dirty="0">
                <a:cs typeface="Arial" panose="020B0604020202020204" pitchFamily="34" charset="0"/>
              </a:rPr>
              <a:t>Car rental for the whole holiday period</a:t>
            </a:r>
            <a:endParaRPr lang="it-IT" dirty="0">
              <a:cs typeface="Arial" panose="020B0604020202020204" pitchFamily="34" charset="0"/>
            </a:endParaRPr>
          </a:p>
          <a:p>
            <a:pPr marL="285750" indent="-285750">
              <a:buClr>
                <a:srgbClr val="00B050"/>
              </a:buClr>
              <a:buFont typeface="Wingdings" panose="05000000000000000000" pitchFamily="2" charset="2"/>
              <a:buChar char="v"/>
            </a:pPr>
            <a:r>
              <a:rPr lang="en-GB" dirty="0">
                <a:cs typeface="Arial" panose="020B0604020202020204" pitchFamily="34" charset="0"/>
              </a:rPr>
              <a:t>Drive towards your first destination: Spoleto </a:t>
            </a:r>
          </a:p>
          <a:p>
            <a:pPr marL="285750" indent="-285750">
              <a:buClr>
                <a:srgbClr val="00B050"/>
              </a:buClr>
              <a:buFont typeface="Wingdings" panose="05000000000000000000" pitchFamily="2" charset="2"/>
              <a:buChar char="v"/>
            </a:pPr>
            <a:r>
              <a:rPr lang="en-GB" dirty="0">
                <a:cs typeface="Arial" panose="020B0604020202020204" pitchFamily="34" charset="0"/>
              </a:rPr>
              <a:t>Arrival in Spoleto at 12:00 am</a:t>
            </a:r>
          </a:p>
          <a:p>
            <a:pPr marL="285750" indent="-285750">
              <a:buClr>
                <a:srgbClr val="00B050"/>
              </a:buClr>
              <a:buFont typeface="Wingdings" panose="05000000000000000000" pitchFamily="2" charset="2"/>
              <a:buChar char="v"/>
            </a:pPr>
            <a:r>
              <a:rPr lang="en-GB" dirty="0">
                <a:cs typeface="Arial" panose="020B0604020202020204" pitchFamily="34" charset="0"/>
              </a:rPr>
              <a:t>Arrival at the </a:t>
            </a:r>
            <a:r>
              <a:rPr lang="en-GB" dirty="0" err="1">
                <a:cs typeface="Arial" panose="020B0604020202020204" pitchFamily="34" charset="0"/>
              </a:rPr>
              <a:t>Albornoz</a:t>
            </a:r>
            <a:r>
              <a:rPr lang="en-GB" dirty="0">
                <a:cs typeface="Arial" panose="020B0604020202020204" pitchFamily="34" charset="0"/>
              </a:rPr>
              <a:t> Palace Hotel Spoleto at 12:30 am check in</a:t>
            </a:r>
          </a:p>
          <a:p>
            <a:pPr marL="285750" indent="-285750">
              <a:buClr>
                <a:srgbClr val="00B050"/>
              </a:buClr>
              <a:buFont typeface="Wingdings" panose="05000000000000000000" pitchFamily="2" charset="2"/>
              <a:buChar char="v"/>
            </a:pPr>
            <a:r>
              <a:rPr lang="it-IT" dirty="0">
                <a:cs typeface="Arial" panose="020B0604020202020204" pitchFamily="34" charset="0"/>
              </a:rPr>
              <a:t>Lunch in </a:t>
            </a:r>
            <a:r>
              <a:rPr lang="en-GB" dirty="0">
                <a:cs typeface="Arial" panose="020B0604020202020204" pitchFamily="34" charset="0"/>
              </a:rPr>
              <a:t>recommended</a:t>
            </a:r>
            <a:r>
              <a:rPr lang="it-IT" dirty="0">
                <a:cs typeface="Arial" panose="020B0604020202020204" pitchFamily="34" charset="0"/>
              </a:rPr>
              <a:t> </a:t>
            </a:r>
            <a:r>
              <a:rPr lang="en-GB" dirty="0">
                <a:cs typeface="Arial" panose="020B0604020202020204" pitchFamily="34" charset="0"/>
              </a:rPr>
              <a:t>restaurants            - Ristorante </a:t>
            </a:r>
            <a:r>
              <a:rPr lang="en-GB" dirty="0" err="1">
                <a:cs typeface="Arial" panose="020B0604020202020204" pitchFamily="34" charset="0"/>
              </a:rPr>
              <a:t>Pecchiarda</a:t>
            </a:r>
            <a:endParaRPr lang="en-GB" dirty="0">
              <a:cs typeface="Arial" panose="020B0604020202020204" pitchFamily="34" charset="0"/>
            </a:endParaRPr>
          </a:p>
          <a:p>
            <a:pPr lvl="8">
              <a:buClr>
                <a:srgbClr val="00B050"/>
              </a:buClr>
            </a:pPr>
            <a:r>
              <a:rPr lang="en-GB" dirty="0">
                <a:cs typeface="Arial" panose="020B0604020202020204" pitchFamily="34" charset="0"/>
              </a:rPr>
              <a:t>           - Osteria 2 </a:t>
            </a:r>
            <a:r>
              <a:rPr lang="en-GB" dirty="0" err="1">
                <a:cs typeface="Arial" panose="020B0604020202020204" pitchFamily="34" charset="0"/>
              </a:rPr>
              <a:t>Chiacchiere</a:t>
            </a:r>
            <a:r>
              <a:rPr lang="en-GB" dirty="0">
                <a:cs typeface="Arial" panose="020B0604020202020204" pitchFamily="34" charset="0"/>
              </a:rPr>
              <a:t> </a:t>
            </a:r>
          </a:p>
          <a:p>
            <a:pPr lvl="8">
              <a:buClr>
                <a:srgbClr val="00B050"/>
              </a:buClr>
            </a:pPr>
            <a:r>
              <a:rPr lang="en-GB" dirty="0">
                <a:cs typeface="Arial" panose="020B0604020202020204" pitchFamily="34" charset="0"/>
              </a:rPr>
              <a:t>           - Cantina de’ </a:t>
            </a:r>
            <a:r>
              <a:rPr lang="en-GB" dirty="0" err="1">
                <a:cs typeface="Arial" panose="020B0604020202020204" pitchFamily="34" charset="0"/>
              </a:rPr>
              <a:t>Corvi</a:t>
            </a:r>
            <a:endParaRPr lang="en-GB" dirty="0">
              <a:cs typeface="Arial" panose="020B0604020202020204" pitchFamily="34" charset="0"/>
            </a:endParaRPr>
          </a:p>
          <a:p>
            <a:pPr marL="285750" indent="-285750">
              <a:buClr>
                <a:srgbClr val="00B050"/>
              </a:buClr>
              <a:buFont typeface="Wingdings" panose="05000000000000000000" pitchFamily="2" charset="2"/>
              <a:buChar char="v"/>
            </a:pPr>
            <a:r>
              <a:rPr lang="en-GB" dirty="0">
                <a:cs typeface="Arial" panose="020B0604020202020204" pitchFamily="34" charset="0"/>
              </a:rPr>
              <a:t>Visit of the </a:t>
            </a:r>
            <a:r>
              <a:rPr lang="en-GB" dirty="0">
                <a:cs typeface="Arial" panose="020B0604020202020204" pitchFamily="34" charset="0"/>
                <a:hlinkClick r:id="rId2" action="ppaction://hlinksldjump"/>
              </a:rPr>
              <a:t>Cathedral of Spoleto</a:t>
            </a:r>
            <a:r>
              <a:rPr lang="en-GB" dirty="0">
                <a:cs typeface="Arial" panose="020B0604020202020204" pitchFamily="34" charset="0"/>
              </a:rPr>
              <a:t> at 2:00 am</a:t>
            </a:r>
          </a:p>
          <a:p>
            <a:pPr marL="285750" indent="-285750">
              <a:buClr>
                <a:srgbClr val="00B050"/>
              </a:buClr>
              <a:buFont typeface="Wingdings" panose="05000000000000000000" pitchFamily="2" charset="2"/>
              <a:buChar char="v"/>
            </a:pPr>
            <a:r>
              <a:rPr lang="en-GB" dirty="0">
                <a:cs typeface="Arial" panose="020B0604020202020204" pitchFamily="34" charset="0"/>
              </a:rPr>
              <a:t>Admire the </a:t>
            </a:r>
            <a:r>
              <a:rPr lang="en-GB" dirty="0">
                <a:cs typeface="Arial" panose="020B0604020202020204" pitchFamily="34" charset="0"/>
                <a:hlinkClick r:id="" action="ppaction://noaction"/>
              </a:rPr>
              <a:t>Rocca </a:t>
            </a:r>
            <a:r>
              <a:rPr lang="en-GB" dirty="0" err="1">
                <a:cs typeface="Arial" panose="020B0604020202020204" pitchFamily="34" charset="0"/>
                <a:hlinkClick r:id="" action="ppaction://noaction"/>
              </a:rPr>
              <a:t>Albornoziana</a:t>
            </a:r>
            <a:r>
              <a:rPr lang="en-GB" dirty="0">
                <a:cs typeface="Arial" panose="020B0604020202020204" pitchFamily="34" charset="0"/>
                <a:hlinkClick r:id="" action="ppaction://noaction"/>
              </a:rPr>
              <a:t> </a:t>
            </a:r>
            <a:r>
              <a:rPr lang="en-GB" dirty="0">
                <a:cs typeface="Arial" panose="020B0604020202020204" pitchFamily="34" charset="0"/>
              </a:rPr>
              <a:t>at 4:00 am</a:t>
            </a:r>
          </a:p>
          <a:p>
            <a:pPr marL="285750" indent="-285750">
              <a:buClr>
                <a:srgbClr val="00B050"/>
              </a:buClr>
              <a:buFont typeface="Wingdings" panose="05000000000000000000" pitchFamily="2" charset="2"/>
              <a:buChar char="v"/>
            </a:pPr>
            <a:r>
              <a:rPr lang="en-GB" dirty="0">
                <a:cs typeface="Arial" panose="020B0604020202020204" pitchFamily="34" charset="0"/>
              </a:rPr>
              <a:t>Walk on the </a:t>
            </a:r>
            <a:r>
              <a:rPr lang="en-GB" dirty="0">
                <a:cs typeface="Arial" panose="020B0604020202020204" pitchFamily="34" charset="0"/>
                <a:hlinkClick r:id="" action="ppaction://noaction"/>
              </a:rPr>
              <a:t>Ponte </a:t>
            </a:r>
            <a:r>
              <a:rPr lang="it-IT" dirty="0">
                <a:cs typeface="Arial" panose="020B0604020202020204" pitchFamily="34" charset="0"/>
                <a:hlinkClick r:id="" action="ppaction://noaction"/>
              </a:rPr>
              <a:t>delle</a:t>
            </a:r>
            <a:r>
              <a:rPr lang="en-GB" dirty="0">
                <a:cs typeface="Arial" panose="020B0604020202020204" pitchFamily="34" charset="0"/>
                <a:hlinkClick r:id="" action="ppaction://noaction"/>
              </a:rPr>
              <a:t> Torri</a:t>
            </a:r>
            <a:endParaRPr lang="en-GB" dirty="0">
              <a:cs typeface="Arial" panose="020B0604020202020204" pitchFamily="34" charset="0"/>
            </a:endParaRPr>
          </a:p>
          <a:p>
            <a:pPr marL="285750" indent="-285750">
              <a:buClr>
                <a:srgbClr val="00B050"/>
              </a:buClr>
              <a:buFont typeface="Wingdings" panose="05000000000000000000" pitchFamily="2" charset="2"/>
              <a:buChar char="v"/>
            </a:pPr>
            <a:r>
              <a:rPr lang="en-GB" dirty="0">
                <a:cs typeface="Arial" panose="020B0604020202020204" pitchFamily="34" charset="0"/>
              </a:rPr>
              <a:t>Visit of the </a:t>
            </a:r>
            <a:r>
              <a:rPr lang="en-GB" dirty="0">
                <a:cs typeface="Arial" panose="020B0604020202020204" pitchFamily="34" charset="0"/>
                <a:hlinkClick r:id="" action="ppaction://noaction"/>
              </a:rPr>
              <a:t>Roman Theatre </a:t>
            </a:r>
            <a:r>
              <a:rPr lang="en-GB" dirty="0">
                <a:cs typeface="Arial" panose="020B0604020202020204" pitchFamily="34" charset="0"/>
              </a:rPr>
              <a:t>5:00 am</a:t>
            </a:r>
          </a:p>
          <a:p>
            <a:pPr marL="285750" indent="-285750">
              <a:buClr>
                <a:srgbClr val="00B050"/>
              </a:buClr>
              <a:buFont typeface="Wingdings" panose="05000000000000000000" pitchFamily="2" charset="2"/>
              <a:buChar char="v"/>
            </a:pPr>
            <a:r>
              <a:rPr lang="en-GB" dirty="0">
                <a:cs typeface="Arial" panose="020B0604020202020204" pitchFamily="34" charset="0"/>
              </a:rPr>
              <a:t>Return to the hotel dinner and overnight stay</a:t>
            </a:r>
          </a:p>
          <a:p>
            <a:pPr marL="285750" indent="-285750">
              <a:buClr>
                <a:srgbClr val="00B050"/>
              </a:buClr>
              <a:buFont typeface="Wingdings" panose="05000000000000000000" pitchFamily="2" charset="2"/>
              <a:buChar char="v"/>
            </a:pPr>
            <a:endParaRPr lang="en-GB" dirty="0"/>
          </a:p>
          <a:p>
            <a:pPr marL="285750" indent="-285750">
              <a:buClr>
                <a:srgbClr val="00B050"/>
              </a:buClr>
              <a:buFont typeface="Wingdings" panose="05000000000000000000" pitchFamily="2" charset="2"/>
              <a:buChar char="v"/>
            </a:pPr>
            <a:endParaRPr lang="en-GB" dirty="0"/>
          </a:p>
          <a:p>
            <a:pPr marL="285750" indent="-285750">
              <a:buClr>
                <a:srgbClr val="00B050"/>
              </a:buClr>
              <a:buFont typeface="Wingdings" panose="05000000000000000000" pitchFamily="2" charset="2"/>
              <a:buChar char="v"/>
            </a:pPr>
            <a:endParaRPr lang="en-GB" dirty="0"/>
          </a:p>
        </p:txBody>
      </p:sp>
      <p:cxnSp>
        <p:nvCxnSpPr>
          <p:cNvPr id="5" name="Connettore 2 4">
            <a:extLst>
              <a:ext uri="{FF2B5EF4-FFF2-40B4-BE49-F238E27FC236}">
                <a16:creationId xmlns:a16="http://schemas.microsoft.com/office/drawing/2014/main" id="{5014BD76-78AD-4D69-A22A-4A1AA9B69824}"/>
              </a:ext>
            </a:extLst>
          </p:cNvPr>
          <p:cNvCxnSpPr/>
          <p:nvPr/>
        </p:nvCxnSpPr>
        <p:spPr>
          <a:xfrm>
            <a:off x="3978812" y="3803991"/>
            <a:ext cx="4079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7" name="Immagine 6">
            <a:extLst>
              <a:ext uri="{FF2B5EF4-FFF2-40B4-BE49-F238E27FC236}">
                <a16:creationId xmlns:a16="http://schemas.microsoft.com/office/drawing/2014/main" id="{7AA397B1-15A9-486D-BA8E-1B3D8D96FB25}"/>
              </a:ext>
            </a:extLst>
          </p:cNvPr>
          <p:cNvPicPr>
            <a:picLocks noChangeAspect="1"/>
          </p:cNvPicPr>
          <p:nvPr/>
        </p:nvPicPr>
        <p:blipFill>
          <a:blip r:embed="rId3" cstate="print"/>
          <a:stretch>
            <a:fillRect/>
          </a:stretch>
        </p:blipFill>
        <p:spPr>
          <a:xfrm>
            <a:off x="8358149" y="1843123"/>
            <a:ext cx="3485988" cy="1960868"/>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1C2D8ECE-0D39-4763-A75F-A19006A44A3A}"/>
              </a:ext>
            </a:extLst>
          </p:cNvPr>
          <p:cNvPicPr>
            <a:picLocks noChangeAspect="1"/>
          </p:cNvPicPr>
          <p:nvPr/>
        </p:nvPicPr>
        <p:blipFill>
          <a:blip r:embed="rId4" cstate="print"/>
          <a:stretch>
            <a:fillRect/>
          </a:stretch>
        </p:blipFill>
        <p:spPr>
          <a:xfrm>
            <a:off x="6745815" y="4564832"/>
            <a:ext cx="3224669" cy="17198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12240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64000">
              <a:srgbClr val="9CCECF"/>
            </a:gs>
            <a:gs pos="54000">
              <a:srgbClr val="9BE59E"/>
            </a:gs>
            <a:gs pos="26000">
              <a:srgbClr val="9AF282"/>
            </a:gs>
            <a:gs pos="0">
              <a:srgbClr val="99FF66"/>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2E1195-2504-4085-A833-1210C4F46177}"/>
              </a:ext>
            </a:extLst>
          </p:cNvPr>
          <p:cNvSpPr>
            <a:spLocks noGrp="1"/>
          </p:cNvSpPr>
          <p:nvPr>
            <p:ph type="title"/>
          </p:nvPr>
        </p:nvSpPr>
        <p:spPr>
          <a:xfrm>
            <a:off x="4067321" y="132079"/>
            <a:ext cx="4057357" cy="1097915"/>
          </a:xfrm>
        </p:spPr>
        <p:txBody>
          <a:bodyPr>
            <a:normAutofit/>
          </a:bodyPr>
          <a:lstStyle/>
          <a:p>
            <a:pPr algn="ctr"/>
            <a:r>
              <a:rPr lang="it-IT" sz="4000" dirty="0">
                <a:solidFill>
                  <a:srgbClr val="265C86"/>
                </a:solidFill>
                <a:latin typeface="Modern Love" panose="04090805081005020601" pitchFamily="82" charset="0"/>
              </a:rPr>
              <a:t>SECOND DAY </a:t>
            </a:r>
          </a:p>
        </p:txBody>
      </p:sp>
      <p:sp>
        <p:nvSpPr>
          <p:cNvPr id="5" name="CasellaDiTesto 4">
            <a:extLst>
              <a:ext uri="{FF2B5EF4-FFF2-40B4-BE49-F238E27FC236}">
                <a16:creationId xmlns:a16="http://schemas.microsoft.com/office/drawing/2014/main" id="{B93EA0B3-95FF-4A72-8067-38F1FE7C1676}"/>
              </a:ext>
            </a:extLst>
          </p:cNvPr>
          <p:cNvSpPr txBox="1"/>
          <p:nvPr/>
        </p:nvSpPr>
        <p:spPr>
          <a:xfrm>
            <a:off x="234297" y="1443294"/>
            <a:ext cx="9233260" cy="2585323"/>
          </a:xfrm>
          <a:prstGeom prst="rect">
            <a:avLst/>
          </a:prstGeom>
          <a:noFill/>
        </p:spPr>
        <p:txBody>
          <a:bodyPr wrap="square" rtlCol="0">
            <a:spAutoFit/>
          </a:bodyPr>
          <a:lstStyle/>
          <a:p>
            <a:pPr indent="-285750">
              <a:buClr>
                <a:srgbClr val="00B050"/>
              </a:buClr>
              <a:buFont typeface="Wingdings" panose="05000000000000000000" pitchFamily="2" charset="2"/>
              <a:buChar char="v"/>
            </a:pPr>
            <a:r>
              <a:rPr lang="en-GB" dirty="0">
                <a:cs typeface="Arial" panose="020B0604020202020204" pitchFamily="34" charset="0"/>
              </a:rPr>
              <a:t>Departure from </a:t>
            </a:r>
            <a:r>
              <a:rPr lang="en-GB" dirty="0" err="1">
                <a:cs typeface="Arial" panose="020B0604020202020204" pitchFamily="34" charset="0"/>
              </a:rPr>
              <a:t>Albornoz</a:t>
            </a:r>
            <a:r>
              <a:rPr lang="en-GB" dirty="0">
                <a:cs typeface="Arial" panose="020B0604020202020204" pitchFamily="34" charset="0"/>
              </a:rPr>
              <a:t> Palace Hotel at 09:00 am</a:t>
            </a:r>
          </a:p>
          <a:p>
            <a:pPr indent="-285750">
              <a:buClr>
                <a:srgbClr val="00B050"/>
              </a:buClr>
              <a:buFont typeface="Wingdings" panose="05000000000000000000" pitchFamily="2" charset="2"/>
              <a:buChar char="v"/>
            </a:pPr>
            <a:r>
              <a:rPr lang="it-IT" dirty="0" err="1">
                <a:cs typeface="Arial" panose="020B0604020202020204" pitchFamily="34" charset="0"/>
              </a:rPr>
              <a:t>Move</a:t>
            </a:r>
            <a:r>
              <a:rPr lang="it-IT" dirty="0">
                <a:cs typeface="Arial" panose="020B0604020202020204" pitchFamily="34" charset="0"/>
              </a:rPr>
              <a:t> </a:t>
            </a:r>
            <a:r>
              <a:rPr lang="it-IT" dirty="0" err="1">
                <a:cs typeface="Arial" panose="020B0604020202020204" pitchFamily="34" charset="0"/>
              </a:rPr>
              <a:t>towards</a:t>
            </a:r>
            <a:r>
              <a:rPr lang="it-IT" dirty="0">
                <a:cs typeface="Arial" panose="020B0604020202020204" pitchFamily="34" charset="0"/>
              </a:rPr>
              <a:t> Norcia</a:t>
            </a:r>
            <a:endParaRPr lang="en-GB" dirty="0">
              <a:cs typeface="Arial" panose="020B0604020202020204" pitchFamily="34" charset="0"/>
            </a:endParaRPr>
          </a:p>
          <a:p>
            <a:pPr indent="-285750">
              <a:buClr>
                <a:srgbClr val="00B050"/>
              </a:buClr>
              <a:buFont typeface="Wingdings" panose="05000000000000000000" pitchFamily="2" charset="2"/>
              <a:buChar char="v"/>
            </a:pPr>
            <a:r>
              <a:rPr lang="it-IT" dirty="0" err="1">
                <a:cs typeface="Arial" panose="020B0604020202020204" pitchFamily="34" charset="0"/>
              </a:rPr>
              <a:t>Arrival</a:t>
            </a:r>
            <a:r>
              <a:rPr lang="it-IT" dirty="0">
                <a:cs typeface="Arial" panose="020B0604020202020204" pitchFamily="34" charset="0"/>
              </a:rPr>
              <a:t> in Norcia </a:t>
            </a:r>
            <a:r>
              <a:rPr lang="it-IT" dirty="0" err="1">
                <a:cs typeface="Arial" panose="020B0604020202020204" pitchFamily="34" charset="0"/>
              </a:rPr>
              <a:t>at</a:t>
            </a:r>
            <a:r>
              <a:rPr lang="it-IT" dirty="0">
                <a:cs typeface="Arial" panose="020B0604020202020204" pitchFamily="34" charset="0"/>
              </a:rPr>
              <a:t> 10:00 </a:t>
            </a:r>
            <a:r>
              <a:rPr lang="it-IT" dirty="0" err="1">
                <a:cs typeface="Arial" panose="020B0604020202020204" pitchFamily="34" charset="0"/>
              </a:rPr>
              <a:t>am</a:t>
            </a:r>
            <a:endParaRPr lang="it-IT" dirty="0">
              <a:cs typeface="Arial" panose="020B0604020202020204" pitchFamily="34" charset="0"/>
            </a:endParaRPr>
          </a:p>
          <a:p>
            <a:pPr indent="-285750">
              <a:buClr>
                <a:srgbClr val="00B050"/>
              </a:buClr>
              <a:buFont typeface="Wingdings" panose="05000000000000000000" pitchFamily="2" charset="2"/>
              <a:buChar char="v"/>
            </a:pPr>
            <a:r>
              <a:rPr lang="en-GB" dirty="0">
                <a:cs typeface="Arial" panose="020B0604020202020204" pitchFamily="34" charset="0"/>
              </a:rPr>
              <a:t>Visit of the </a:t>
            </a:r>
            <a:r>
              <a:rPr lang="en-GB" dirty="0">
                <a:cs typeface="Arial" panose="020B0604020202020204" pitchFamily="34" charset="0"/>
                <a:hlinkClick r:id="" action="ppaction://noaction"/>
              </a:rPr>
              <a:t>Town Hall </a:t>
            </a:r>
            <a:r>
              <a:rPr lang="en-GB" dirty="0">
                <a:cs typeface="Arial" panose="020B0604020202020204" pitchFamily="34" charset="0"/>
              </a:rPr>
              <a:t>at 10:30 am</a:t>
            </a:r>
          </a:p>
          <a:p>
            <a:pPr indent="-285750">
              <a:buClr>
                <a:srgbClr val="00B050"/>
              </a:buClr>
              <a:buFont typeface="Wingdings" panose="05000000000000000000" pitchFamily="2" charset="2"/>
              <a:buChar char="v"/>
            </a:pPr>
            <a:r>
              <a:rPr lang="en-GB" dirty="0">
                <a:cs typeface="Arial" panose="020B0604020202020204" pitchFamily="34" charset="0"/>
              </a:rPr>
              <a:t>Tour of the </a:t>
            </a:r>
            <a:r>
              <a:rPr lang="en-GB" dirty="0">
                <a:cs typeface="Arial" panose="020B0604020202020204" pitchFamily="34" charset="0"/>
                <a:hlinkClick r:id="rId3" action="ppaction://hlinksldjump"/>
              </a:rPr>
              <a:t>Norcia Civic Theatre </a:t>
            </a:r>
            <a:r>
              <a:rPr lang="en-GB" dirty="0">
                <a:cs typeface="Arial" panose="020B0604020202020204" pitchFamily="34" charset="0"/>
              </a:rPr>
              <a:t>at 11:30 am</a:t>
            </a:r>
          </a:p>
          <a:p>
            <a:pPr indent="-285750">
              <a:buClr>
                <a:srgbClr val="00B050"/>
              </a:buClr>
              <a:buFont typeface="Wingdings" panose="05000000000000000000" pitchFamily="2" charset="2"/>
              <a:buChar char="v"/>
            </a:pPr>
            <a:r>
              <a:rPr lang="it-IT" dirty="0">
                <a:cs typeface="Arial" panose="020B0604020202020204" pitchFamily="34" charset="0"/>
              </a:rPr>
              <a:t>Lunch </a:t>
            </a:r>
            <a:r>
              <a:rPr lang="it-IT" dirty="0" err="1">
                <a:cs typeface="Arial" panose="020B0604020202020204" pitchFamily="34" charset="0"/>
              </a:rPr>
              <a:t>booked</a:t>
            </a:r>
            <a:r>
              <a:rPr lang="it-IT" dirty="0">
                <a:cs typeface="Arial" panose="020B0604020202020204" pitchFamily="34" charset="0"/>
              </a:rPr>
              <a:t> </a:t>
            </a:r>
            <a:r>
              <a:rPr lang="en-GB" dirty="0">
                <a:cs typeface="Arial" panose="020B0604020202020204" pitchFamily="34" charset="0"/>
              </a:rPr>
              <a:t>at </a:t>
            </a:r>
            <a:r>
              <a:rPr lang="en-GB" dirty="0" err="1">
                <a:cs typeface="Arial" panose="020B0604020202020204" pitchFamily="34" charset="0"/>
              </a:rPr>
              <a:t>Maiale</a:t>
            </a:r>
            <a:r>
              <a:rPr lang="en-GB" dirty="0">
                <a:cs typeface="Arial" panose="020B0604020202020204" pitchFamily="34" charset="0"/>
              </a:rPr>
              <a:t> </a:t>
            </a:r>
            <a:r>
              <a:rPr lang="en-GB" dirty="0" err="1">
                <a:cs typeface="Arial" panose="020B0604020202020204" pitchFamily="34" charset="0"/>
              </a:rPr>
              <a:t>Brado</a:t>
            </a:r>
            <a:r>
              <a:rPr lang="en-GB" dirty="0">
                <a:cs typeface="Arial" panose="020B0604020202020204" pitchFamily="34" charset="0"/>
              </a:rPr>
              <a:t> di Norcia restaurant at 1:00 pm</a:t>
            </a:r>
          </a:p>
          <a:p>
            <a:pPr indent="-285750">
              <a:buClr>
                <a:srgbClr val="00B050"/>
              </a:buClr>
              <a:buFont typeface="Wingdings" panose="05000000000000000000" pitchFamily="2" charset="2"/>
              <a:buChar char="v"/>
            </a:pPr>
            <a:r>
              <a:rPr lang="en-GB" dirty="0">
                <a:cs typeface="Arial" panose="020B0604020202020204" pitchFamily="34" charset="0"/>
              </a:rPr>
              <a:t>Fiume Nera heading for rafting adventure at 3:00 pm</a:t>
            </a:r>
          </a:p>
          <a:p>
            <a:pPr indent="-285750">
              <a:buClr>
                <a:srgbClr val="00B050"/>
              </a:buClr>
              <a:buFont typeface="Wingdings" panose="05000000000000000000" pitchFamily="2" charset="2"/>
              <a:buChar char="v"/>
            </a:pPr>
            <a:r>
              <a:rPr lang="en-GB" dirty="0">
                <a:cs typeface="Arial" panose="020B0604020202020204" pitchFamily="34" charset="0"/>
              </a:rPr>
              <a:t>Return to Les </a:t>
            </a:r>
            <a:r>
              <a:rPr lang="en-GB" dirty="0" err="1">
                <a:cs typeface="Arial" panose="020B0604020202020204" pitchFamily="34" charset="0"/>
              </a:rPr>
              <a:t>Dependances</a:t>
            </a:r>
            <a:r>
              <a:rPr lang="en-GB" dirty="0">
                <a:cs typeface="Arial" panose="020B0604020202020204" pitchFamily="34" charset="0"/>
              </a:rPr>
              <a:t> hotel at 7:00 pm check in, dinner and overnight stay</a:t>
            </a:r>
            <a:endParaRPr lang="it-IT" dirty="0">
              <a:cs typeface="Arial" panose="020B0604020202020204" pitchFamily="34" charset="0"/>
            </a:endParaRPr>
          </a:p>
          <a:p>
            <a:pPr marL="285750" indent="-285750">
              <a:buClr>
                <a:srgbClr val="00B050"/>
              </a:buClr>
              <a:buFont typeface="Wingdings" panose="05000000000000000000" pitchFamily="2" charset="2"/>
              <a:buChar char="v"/>
            </a:pPr>
            <a:endParaRPr lang="it-IT" dirty="0"/>
          </a:p>
        </p:txBody>
      </p:sp>
      <p:pic>
        <p:nvPicPr>
          <p:cNvPr id="6" name="Immagine 5">
            <a:extLst>
              <a:ext uri="{FF2B5EF4-FFF2-40B4-BE49-F238E27FC236}">
                <a16:creationId xmlns:a16="http://schemas.microsoft.com/office/drawing/2014/main" id="{F4DB3571-2AF1-4AD3-9B41-C3B237D9B775}"/>
              </a:ext>
            </a:extLst>
          </p:cNvPr>
          <p:cNvPicPr>
            <a:picLocks noChangeAspect="1"/>
          </p:cNvPicPr>
          <p:nvPr/>
        </p:nvPicPr>
        <p:blipFill>
          <a:blip r:embed="rId4" cstate="print"/>
          <a:stretch>
            <a:fillRect/>
          </a:stretch>
        </p:blipFill>
        <p:spPr>
          <a:xfrm>
            <a:off x="8012136" y="901660"/>
            <a:ext cx="3570523" cy="2170215"/>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D0696065-0AE2-4225-B504-6438DD5AD397}"/>
              </a:ext>
            </a:extLst>
          </p:cNvPr>
          <p:cNvPicPr>
            <a:picLocks noChangeAspect="1"/>
          </p:cNvPicPr>
          <p:nvPr/>
        </p:nvPicPr>
        <p:blipFill>
          <a:blip r:embed="rId5" cstate="print"/>
          <a:stretch>
            <a:fillRect/>
          </a:stretch>
        </p:blipFill>
        <p:spPr>
          <a:xfrm>
            <a:off x="7469945" y="4241918"/>
            <a:ext cx="3685900" cy="2159707"/>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010ACC7A-E34A-4638-9AE5-A02827711CD2}"/>
              </a:ext>
            </a:extLst>
          </p:cNvPr>
          <p:cNvPicPr>
            <a:picLocks noChangeAspect="1"/>
          </p:cNvPicPr>
          <p:nvPr/>
        </p:nvPicPr>
        <p:blipFill>
          <a:blip r:embed="rId6" cstate="print"/>
          <a:stretch>
            <a:fillRect/>
          </a:stretch>
        </p:blipFill>
        <p:spPr>
          <a:xfrm>
            <a:off x="1755227" y="4409789"/>
            <a:ext cx="4048962" cy="2026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15620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9000">
              <a:srgbClr val="9CCECF"/>
            </a:gs>
            <a:gs pos="54000">
              <a:srgbClr val="9BE59E"/>
            </a:gs>
            <a:gs pos="26000">
              <a:srgbClr val="9AF282"/>
            </a:gs>
            <a:gs pos="0">
              <a:srgbClr val="99FF66"/>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094286" y="199942"/>
            <a:ext cx="3516311" cy="716386"/>
          </a:xfrm>
        </p:spPr>
        <p:txBody>
          <a:bodyPr>
            <a:normAutofit/>
          </a:bodyPr>
          <a:lstStyle/>
          <a:p>
            <a:pPr algn="ctr"/>
            <a:r>
              <a:rPr lang="it-IT" sz="4000" dirty="0">
                <a:solidFill>
                  <a:srgbClr val="265C86"/>
                </a:solidFill>
                <a:latin typeface="Modern Love" panose="04090805081005020601" pitchFamily="82" charset="0"/>
              </a:rPr>
              <a:t>THIRD DAY</a:t>
            </a:r>
          </a:p>
        </p:txBody>
      </p:sp>
      <p:sp>
        <p:nvSpPr>
          <p:cNvPr id="3" name="Segnaposto contenuto 2"/>
          <p:cNvSpPr>
            <a:spLocks noGrp="1"/>
          </p:cNvSpPr>
          <p:nvPr>
            <p:ph idx="1"/>
          </p:nvPr>
        </p:nvSpPr>
        <p:spPr>
          <a:xfrm>
            <a:off x="193964" y="1183181"/>
            <a:ext cx="7643525" cy="3881188"/>
          </a:xfrm>
        </p:spPr>
        <p:txBody>
          <a:bodyPr>
            <a:normAutofit/>
          </a:bodyPr>
          <a:lstStyle/>
          <a:p>
            <a:pPr marL="0" indent="-285750">
              <a:lnSpc>
                <a:spcPct val="100000"/>
              </a:lnSpc>
              <a:buClr>
                <a:srgbClr val="00B050"/>
              </a:buClr>
              <a:buFont typeface="Wingdings" panose="05000000000000000000" pitchFamily="2" charset="2"/>
              <a:buChar char="v"/>
            </a:pPr>
            <a:r>
              <a:rPr lang="it-IT" sz="1800" dirty="0">
                <a:cs typeface="Arial" panose="020B0604020202020204" pitchFamily="34" charset="0"/>
              </a:rPr>
              <a:t> </a:t>
            </a:r>
            <a:r>
              <a:rPr lang="it-IT" sz="1800" dirty="0" err="1">
                <a:cs typeface="Arial" panose="020B0604020202020204" pitchFamily="34" charset="0"/>
              </a:rPr>
              <a:t>Departure</a:t>
            </a:r>
            <a:r>
              <a:rPr lang="it-IT" sz="1800" dirty="0">
                <a:cs typeface="Arial" panose="020B0604020202020204" pitchFamily="34" charset="0"/>
              </a:rPr>
              <a:t> from </a:t>
            </a:r>
            <a:r>
              <a:rPr lang="it-IT" sz="1800" dirty="0" err="1">
                <a:cs typeface="Arial" panose="020B0604020202020204" pitchFamily="34" charset="0"/>
              </a:rPr>
              <a:t>Les</a:t>
            </a:r>
            <a:r>
              <a:rPr lang="it-IT" sz="1800" dirty="0">
                <a:cs typeface="Arial" panose="020B0604020202020204" pitchFamily="34" charset="0"/>
              </a:rPr>
              <a:t> </a:t>
            </a:r>
            <a:r>
              <a:rPr lang="it-IT" sz="1800" dirty="0" err="1">
                <a:cs typeface="Arial" panose="020B0604020202020204" pitchFamily="34" charset="0"/>
              </a:rPr>
              <a:t>Dependances</a:t>
            </a:r>
            <a:r>
              <a:rPr lang="it-IT" sz="1800" dirty="0">
                <a:cs typeface="Arial" panose="020B0604020202020204" pitchFamily="34" charset="0"/>
              </a:rPr>
              <a:t> hotel </a:t>
            </a:r>
            <a:r>
              <a:rPr lang="it-IT" sz="1800" dirty="0" err="1">
                <a:cs typeface="Arial" panose="020B0604020202020204" pitchFamily="34" charset="0"/>
              </a:rPr>
              <a:t>at</a:t>
            </a:r>
            <a:r>
              <a:rPr lang="it-IT" sz="1800" dirty="0">
                <a:cs typeface="Arial" panose="020B0604020202020204" pitchFamily="34" charset="0"/>
              </a:rPr>
              <a:t> 09:30 </a:t>
            </a:r>
            <a:r>
              <a:rPr lang="it-IT" sz="1800" dirty="0" err="1">
                <a:cs typeface="Arial" panose="020B0604020202020204" pitchFamily="34" charset="0"/>
              </a:rPr>
              <a:t>am</a:t>
            </a:r>
            <a:r>
              <a:rPr lang="it-IT" sz="1800" dirty="0">
                <a:cs typeface="Arial" panose="020B0604020202020204" pitchFamily="34" charset="0"/>
              </a:rPr>
              <a:t>  </a:t>
            </a:r>
          </a:p>
          <a:p>
            <a:pPr marL="0" indent="-285750">
              <a:lnSpc>
                <a:spcPct val="100000"/>
              </a:lnSpc>
              <a:buClr>
                <a:srgbClr val="00B050"/>
              </a:buClr>
              <a:buFont typeface="Wingdings" panose="05000000000000000000" pitchFamily="2" charset="2"/>
              <a:buChar char="v"/>
            </a:pPr>
            <a:r>
              <a:rPr lang="it-IT" sz="1800" dirty="0">
                <a:cs typeface="Arial" panose="020B0604020202020204" pitchFamily="34" charset="0"/>
              </a:rPr>
              <a:t> Head to Castelluccio </a:t>
            </a:r>
          </a:p>
          <a:p>
            <a:pPr marL="0" indent="-285750">
              <a:lnSpc>
                <a:spcPct val="100000"/>
              </a:lnSpc>
              <a:buClr>
                <a:srgbClr val="00B050"/>
              </a:buClr>
              <a:buFont typeface="Wingdings" panose="05000000000000000000" pitchFamily="2" charset="2"/>
              <a:buChar char="v"/>
            </a:pPr>
            <a:r>
              <a:rPr lang="it-IT" sz="1800" dirty="0">
                <a:cs typeface="Arial" panose="020B0604020202020204" pitchFamily="34" charset="0"/>
              </a:rPr>
              <a:t> </a:t>
            </a:r>
            <a:r>
              <a:rPr lang="it-IT" sz="1800" dirty="0" err="1">
                <a:cs typeface="Arial" panose="020B0604020202020204" pitchFamily="34" charset="0"/>
              </a:rPr>
              <a:t>Arrival</a:t>
            </a:r>
            <a:r>
              <a:rPr lang="it-IT" sz="1800" dirty="0">
                <a:cs typeface="Arial" panose="020B0604020202020204" pitchFamily="34" charset="0"/>
              </a:rPr>
              <a:t> in Castelluccio </a:t>
            </a:r>
            <a:r>
              <a:rPr lang="it-IT" sz="1800" dirty="0" err="1">
                <a:cs typeface="Arial" panose="020B0604020202020204" pitchFamily="34" charset="0"/>
              </a:rPr>
              <a:t>at</a:t>
            </a:r>
            <a:r>
              <a:rPr lang="it-IT" sz="1800" dirty="0">
                <a:cs typeface="Arial" panose="020B0604020202020204" pitchFamily="34" charset="0"/>
              </a:rPr>
              <a:t> 10:10 </a:t>
            </a:r>
            <a:r>
              <a:rPr lang="it-IT" sz="1800" dirty="0" err="1">
                <a:cs typeface="Arial" panose="020B0604020202020204" pitchFamily="34" charset="0"/>
              </a:rPr>
              <a:t>am</a:t>
            </a:r>
            <a:endParaRPr lang="it-IT" sz="1800" dirty="0">
              <a:cs typeface="Arial" panose="020B0604020202020204" pitchFamily="34" charset="0"/>
            </a:endParaRPr>
          </a:p>
          <a:p>
            <a:pPr marL="0" indent="-285750">
              <a:lnSpc>
                <a:spcPct val="100000"/>
              </a:lnSpc>
              <a:buClr>
                <a:srgbClr val="00B050"/>
              </a:buClr>
              <a:buFont typeface="Wingdings" panose="05000000000000000000" pitchFamily="2" charset="2"/>
              <a:buChar char="v"/>
            </a:pPr>
            <a:r>
              <a:rPr lang="it-IT" sz="1800" dirty="0">
                <a:cs typeface="Arial" panose="020B0604020202020204" pitchFamily="34" charset="0"/>
              </a:rPr>
              <a:t> </a:t>
            </a:r>
            <a:r>
              <a:rPr lang="it-IT" sz="1800" dirty="0" err="1">
                <a:cs typeface="Arial" panose="020B0604020202020204" pitchFamily="34" charset="0"/>
              </a:rPr>
              <a:t>Admire</a:t>
            </a:r>
            <a:r>
              <a:rPr lang="it-IT" sz="1800" dirty="0">
                <a:cs typeface="Arial" panose="020B0604020202020204" pitchFamily="34" charset="0"/>
              </a:rPr>
              <a:t> the </a:t>
            </a:r>
            <a:r>
              <a:rPr lang="it-IT" sz="1800" dirty="0" err="1">
                <a:solidFill>
                  <a:srgbClr val="0070C0"/>
                </a:solidFill>
                <a:cs typeface="Arial" panose="020B0604020202020204" pitchFamily="34" charset="0"/>
                <a:hlinkClick r:id="rId2" action="ppaction://hlinksldjump"/>
              </a:rPr>
              <a:t>flowering</a:t>
            </a:r>
            <a:r>
              <a:rPr lang="it-IT" sz="1800" dirty="0">
                <a:solidFill>
                  <a:srgbClr val="0070C0"/>
                </a:solidFill>
                <a:cs typeface="Arial" panose="020B0604020202020204" pitchFamily="34" charset="0"/>
                <a:hlinkClick r:id="rId2" action="ppaction://hlinksldjump"/>
              </a:rPr>
              <a:t> of Castelluccio </a:t>
            </a:r>
            <a:r>
              <a:rPr lang="it-IT" sz="1800" dirty="0" err="1">
                <a:cs typeface="Arial" panose="020B0604020202020204" pitchFamily="34" charset="0"/>
              </a:rPr>
              <a:t>at</a:t>
            </a:r>
            <a:r>
              <a:rPr lang="it-IT" sz="1800" dirty="0">
                <a:cs typeface="Arial" panose="020B0604020202020204" pitchFamily="34" charset="0"/>
              </a:rPr>
              <a:t> 10:30 </a:t>
            </a:r>
            <a:r>
              <a:rPr lang="it-IT" sz="1800" dirty="0" err="1">
                <a:cs typeface="Arial" panose="020B0604020202020204" pitchFamily="34" charset="0"/>
              </a:rPr>
              <a:t>am</a:t>
            </a:r>
            <a:endParaRPr lang="it-IT" sz="1800" dirty="0">
              <a:cs typeface="Arial" panose="020B0604020202020204" pitchFamily="34" charset="0"/>
            </a:endParaRPr>
          </a:p>
          <a:p>
            <a:pPr marL="0" indent="-285750">
              <a:lnSpc>
                <a:spcPct val="100000"/>
              </a:lnSpc>
              <a:buClr>
                <a:srgbClr val="00B050"/>
              </a:buClr>
              <a:buFont typeface="Wingdings" panose="05000000000000000000" pitchFamily="2" charset="2"/>
              <a:buChar char="v"/>
            </a:pPr>
            <a:r>
              <a:rPr lang="en-US" sz="1800" dirty="0">
                <a:cs typeface="Arial" panose="020B0604020202020204" pitchFamily="34" charset="0"/>
              </a:rPr>
              <a:t> Horseback riding on the plain at 11:30 am</a:t>
            </a:r>
          </a:p>
          <a:p>
            <a:pPr marL="0" indent="-285750">
              <a:lnSpc>
                <a:spcPct val="100000"/>
              </a:lnSpc>
              <a:buClr>
                <a:srgbClr val="00B050"/>
              </a:buClr>
              <a:buFont typeface="Wingdings" panose="05000000000000000000" pitchFamily="2" charset="2"/>
              <a:buChar char="v"/>
            </a:pPr>
            <a:r>
              <a:rPr lang="en-US" sz="1800" dirty="0">
                <a:cs typeface="Arial" panose="020B0604020202020204" pitchFamily="34" charset="0"/>
              </a:rPr>
              <a:t> Lunch in recommended restaurants           -Taverna </a:t>
            </a:r>
            <a:r>
              <a:rPr lang="en-US" sz="1800" dirty="0" err="1">
                <a:cs typeface="Arial" panose="020B0604020202020204" pitchFamily="34" charset="0"/>
              </a:rPr>
              <a:t>Castelluccio</a:t>
            </a:r>
            <a:endParaRPr lang="en-US" sz="1000" dirty="0">
              <a:cs typeface="Arial" panose="020B0604020202020204" pitchFamily="34" charset="0"/>
            </a:endParaRPr>
          </a:p>
          <a:p>
            <a:pPr marL="3657600" lvl="8" indent="0">
              <a:lnSpc>
                <a:spcPct val="100000"/>
              </a:lnSpc>
              <a:buClr>
                <a:srgbClr val="00B050"/>
              </a:buClr>
              <a:buNone/>
            </a:pPr>
            <a:r>
              <a:rPr lang="en-US" dirty="0">
                <a:latin typeface="+mj-lt"/>
                <a:cs typeface="Arial" panose="020B0604020202020204" pitchFamily="34" charset="0"/>
              </a:rPr>
              <a:t>           -</a:t>
            </a:r>
            <a:r>
              <a:rPr lang="en-US" dirty="0">
                <a:cs typeface="Arial" panose="020B0604020202020204" pitchFamily="34" charset="0"/>
              </a:rPr>
              <a:t>Osteria del </a:t>
            </a:r>
            <a:r>
              <a:rPr lang="en-US" dirty="0" err="1">
                <a:cs typeface="Arial" panose="020B0604020202020204" pitchFamily="34" charset="0"/>
              </a:rPr>
              <a:t>Vettore</a:t>
            </a:r>
            <a:endParaRPr lang="en-US" dirty="0">
              <a:cs typeface="Arial" panose="020B0604020202020204" pitchFamily="34" charset="0"/>
            </a:endParaRPr>
          </a:p>
          <a:p>
            <a:pPr>
              <a:lnSpc>
                <a:spcPct val="100000"/>
              </a:lnSpc>
              <a:buClr>
                <a:srgbClr val="00B050"/>
              </a:buClr>
              <a:buFont typeface="Wingdings" panose="05000000000000000000" pitchFamily="2" charset="2"/>
              <a:buChar char="v"/>
            </a:pPr>
            <a:r>
              <a:rPr lang="en-US" sz="1800" dirty="0">
                <a:cs typeface="Arial" panose="020B0604020202020204" pitchFamily="34" charset="0"/>
              </a:rPr>
              <a:t> Hiking on the </a:t>
            </a:r>
            <a:r>
              <a:rPr lang="en-US" sz="1800" dirty="0">
                <a:solidFill>
                  <a:srgbClr val="0070C0"/>
                </a:solidFill>
                <a:cs typeface="Arial" panose="020B0604020202020204" pitchFamily="34" charset="0"/>
                <a:hlinkClick r:id="" action="ppaction://noaction"/>
              </a:rPr>
              <a:t>Mount </a:t>
            </a:r>
            <a:r>
              <a:rPr lang="en-US" sz="1800" dirty="0" err="1">
                <a:solidFill>
                  <a:srgbClr val="0070C0"/>
                </a:solidFill>
                <a:cs typeface="Arial" panose="020B0604020202020204" pitchFamily="34" charset="0"/>
                <a:hlinkClick r:id="" action="ppaction://noaction"/>
              </a:rPr>
              <a:t>Vettore</a:t>
            </a:r>
            <a:r>
              <a:rPr lang="en-US" sz="1800" dirty="0">
                <a:cs typeface="Arial" panose="020B0604020202020204" pitchFamily="34" charset="0"/>
                <a:hlinkClick r:id="" action="ppaction://noaction"/>
              </a:rPr>
              <a:t> </a:t>
            </a:r>
            <a:r>
              <a:rPr lang="en-US" sz="1800" dirty="0">
                <a:cs typeface="Arial" panose="020B0604020202020204" pitchFamily="34" charset="0"/>
              </a:rPr>
              <a:t>ore 4:00 pm</a:t>
            </a:r>
          </a:p>
          <a:p>
            <a:pPr marL="0" indent="-285750">
              <a:lnSpc>
                <a:spcPct val="100000"/>
              </a:lnSpc>
              <a:buClr>
                <a:srgbClr val="00B050"/>
              </a:buClr>
              <a:buFont typeface="Wingdings" panose="05000000000000000000" pitchFamily="2" charset="2"/>
              <a:buChar char="v"/>
            </a:pPr>
            <a:r>
              <a:rPr lang="en-US" sz="1800" dirty="0">
                <a:cs typeface="Arial" panose="020B0604020202020204" pitchFamily="34" charset="0"/>
              </a:rPr>
              <a:t>Return to Les Dependances hotel at 7:00 pm dinner and overnight stay</a:t>
            </a:r>
          </a:p>
          <a:p>
            <a:pPr>
              <a:buFont typeface="Wingdings" panose="05000000000000000000" pitchFamily="2" charset="2"/>
              <a:buChar char="v"/>
            </a:pPr>
            <a:endParaRPr lang="en-US" sz="1800" dirty="0">
              <a:latin typeface="Arial" panose="020B0604020202020204" pitchFamily="34" charset="0"/>
              <a:cs typeface="Arial" panose="020B0604020202020204" pitchFamily="34" charset="0"/>
            </a:endParaRP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it-IT" sz="1800" dirty="0">
              <a:latin typeface="Arial" panose="020B0604020202020204" pitchFamily="34" charset="0"/>
              <a:cs typeface="Arial" panose="020B0604020202020204" pitchFamily="34" charset="0"/>
            </a:endParaRPr>
          </a:p>
        </p:txBody>
      </p:sp>
      <p:cxnSp>
        <p:nvCxnSpPr>
          <p:cNvPr id="8" name="Connettore 2 7">
            <a:extLst>
              <a:ext uri="{FF2B5EF4-FFF2-40B4-BE49-F238E27FC236}">
                <a16:creationId xmlns:a16="http://schemas.microsoft.com/office/drawing/2014/main" id="{5014BD76-78AD-4D69-A22A-4A1AA9B69824}"/>
              </a:ext>
            </a:extLst>
          </p:cNvPr>
          <p:cNvCxnSpPr/>
          <p:nvPr/>
        </p:nvCxnSpPr>
        <p:spPr>
          <a:xfrm>
            <a:off x="4015726" y="3429000"/>
            <a:ext cx="4079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Immagine 11"/>
          <p:cNvPicPr>
            <a:picLocks noChangeAspect="1"/>
          </p:cNvPicPr>
          <p:nvPr/>
        </p:nvPicPr>
        <p:blipFill>
          <a:blip r:embed="rId3" cstate="print"/>
          <a:stretch>
            <a:fillRect/>
          </a:stretch>
        </p:blipFill>
        <p:spPr>
          <a:xfrm>
            <a:off x="3883196" y="4853357"/>
            <a:ext cx="3430181" cy="1538799"/>
          </a:xfrm>
          <a:prstGeom prst="rect">
            <a:avLst/>
          </a:prstGeom>
          <a:ln>
            <a:noFill/>
          </a:ln>
          <a:effectLst>
            <a:outerShdw blurRad="292100" dist="139700" dir="2700000" algn="tl" rotWithShape="0">
              <a:srgbClr val="333333">
                <a:alpha val="65000"/>
              </a:srgbClr>
            </a:outerShdw>
          </a:effectLst>
        </p:spPr>
      </p:pic>
      <p:pic>
        <p:nvPicPr>
          <p:cNvPr id="10" name="Immagine 9"/>
          <p:cNvPicPr>
            <a:picLocks noChangeAspect="1"/>
          </p:cNvPicPr>
          <p:nvPr/>
        </p:nvPicPr>
        <p:blipFill>
          <a:blip r:embed="rId4" cstate="print"/>
          <a:stretch>
            <a:fillRect/>
          </a:stretch>
        </p:blipFill>
        <p:spPr>
          <a:xfrm>
            <a:off x="7791245" y="1099727"/>
            <a:ext cx="3318200" cy="2213214"/>
          </a:xfrm>
          <a:prstGeom prst="rect">
            <a:avLst/>
          </a:prstGeom>
          <a:ln>
            <a:noFill/>
          </a:ln>
          <a:effectLst>
            <a:outerShdw blurRad="292100" dist="139700" dir="2700000" algn="tl" rotWithShape="0">
              <a:srgbClr val="333333">
                <a:alpha val="65000"/>
              </a:srgbClr>
            </a:outerShdw>
          </a:effectLst>
        </p:spPr>
      </p:pic>
      <p:pic>
        <p:nvPicPr>
          <p:cNvPr id="11" name="Immagine 10"/>
          <p:cNvPicPr>
            <a:picLocks noChangeAspect="1"/>
          </p:cNvPicPr>
          <p:nvPr/>
        </p:nvPicPr>
        <p:blipFill>
          <a:blip r:embed="rId5" cstate="print"/>
          <a:stretch>
            <a:fillRect/>
          </a:stretch>
        </p:blipFill>
        <p:spPr>
          <a:xfrm>
            <a:off x="7701346" y="3545059"/>
            <a:ext cx="4289965" cy="2847098"/>
          </a:xfrm>
          <a:prstGeom prst="rect">
            <a:avLst/>
          </a:prstGeom>
        </p:spPr>
      </p:pic>
    </p:spTree>
    <p:extLst>
      <p:ext uri="{BB962C8B-B14F-4D97-AF65-F5344CB8AC3E}">
        <p14:creationId xmlns:p14="http://schemas.microsoft.com/office/powerpoint/2010/main" val="15533576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9000">
              <a:srgbClr val="9CCECF"/>
            </a:gs>
            <a:gs pos="54000">
              <a:srgbClr val="9BE59E"/>
            </a:gs>
            <a:gs pos="26000">
              <a:srgbClr val="9AF282"/>
            </a:gs>
            <a:gs pos="0">
              <a:srgbClr val="99FF66"/>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278337" y="111934"/>
            <a:ext cx="3635326" cy="1012874"/>
          </a:xfrm>
        </p:spPr>
        <p:txBody>
          <a:bodyPr>
            <a:normAutofit/>
          </a:bodyPr>
          <a:lstStyle/>
          <a:p>
            <a:pPr algn="ctr"/>
            <a:r>
              <a:rPr lang="it-IT" sz="4000" dirty="0">
                <a:solidFill>
                  <a:srgbClr val="265C86"/>
                </a:solidFill>
                <a:latin typeface="Modern Love" panose="04090805081005020601" pitchFamily="82" charset="0"/>
              </a:rPr>
              <a:t>FOURTH DAY</a:t>
            </a:r>
          </a:p>
        </p:txBody>
      </p:sp>
      <p:sp>
        <p:nvSpPr>
          <p:cNvPr id="3" name="Segnaposto contenuto 2"/>
          <p:cNvSpPr>
            <a:spLocks noGrp="1"/>
          </p:cNvSpPr>
          <p:nvPr>
            <p:ph idx="1"/>
          </p:nvPr>
        </p:nvSpPr>
        <p:spPr>
          <a:xfrm>
            <a:off x="267150" y="1223887"/>
            <a:ext cx="7335129" cy="2725093"/>
          </a:xfrm>
        </p:spPr>
        <p:txBody>
          <a:bodyPr>
            <a:normAutofit fontScale="92500" lnSpcReduction="20000"/>
          </a:bodyPr>
          <a:lstStyle/>
          <a:p>
            <a:pPr>
              <a:lnSpc>
                <a:spcPct val="100000"/>
              </a:lnSpc>
              <a:buClr>
                <a:srgbClr val="00B050"/>
              </a:buClr>
              <a:buFont typeface="Wingdings" panose="05000000000000000000" pitchFamily="2" charset="2"/>
              <a:buChar char="v"/>
            </a:pPr>
            <a:r>
              <a:rPr lang="it-IT" sz="1800" dirty="0">
                <a:latin typeface="Arial" panose="020B0604020202020204" pitchFamily="34" charset="0"/>
                <a:cs typeface="Arial" panose="020B0604020202020204" pitchFamily="34" charset="0"/>
              </a:rPr>
              <a:t> </a:t>
            </a:r>
            <a:r>
              <a:rPr lang="it-IT" sz="1800" dirty="0">
                <a:cs typeface="Arial" panose="020B0604020202020204" pitchFamily="34" charset="0"/>
              </a:rPr>
              <a:t>Check out from </a:t>
            </a:r>
            <a:r>
              <a:rPr lang="it-IT" sz="1800" dirty="0" err="1">
                <a:cs typeface="Arial" panose="020B0604020202020204" pitchFamily="34" charset="0"/>
              </a:rPr>
              <a:t>Les</a:t>
            </a:r>
            <a:r>
              <a:rPr lang="it-IT" sz="1800" dirty="0">
                <a:cs typeface="Arial" panose="020B0604020202020204" pitchFamily="34" charset="0"/>
              </a:rPr>
              <a:t> </a:t>
            </a:r>
            <a:r>
              <a:rPr lang="it-IT" sz="1800" dirty="0" err="1">
                <a:cs typeface="Arial" panose="020B0604020202020204" pitchFamily="34" charset="0"/>
              </a:rPr>
              <a:t>Dependances</a:t>
            </a:r>
            <a:r>
              <a:rPr lang="it-IT" sz="1800" dirty="0">
                <a:cs typeface="Arial" panose="020B0604020202020204" pitchFamily="34" charset="0"/>
              </a:rPr>
              <a:t> hotel </a:t>
            </a:r>
            <a:r>
              <a:rPr lang="it-IT" sz="1800" dirty="0" err="1">
                <a:cs typeface="Arial" panose="020B0604020202020204" pitchFamily="34" charset="0"/>
              </a:rPr>
              <a:t>at</a:t>
            </a:r>
            <a:r>
              <a:rPr lang="it-IT" sz="1800" dirty="0">
                <a:cs typeface="Arial" panose="020B0604020202020204" pitchFamily="34" charset="0"/>
              </a:rPr>
              <a:t> 09:00 </a:t>
            </a:r>
            <a:r>
              <a:rPr lang="it-IT" sz="1800" dirty="0" err="1">
                <a:cs typeface="Arial" panose="020B0604020202020204" pitchFamily="34" charset="0"/>
              </a:rPr>
              <a:t>am</a:t>
            </a:r>
            <a:endParaRPr lang="it-IT" sz="1800" dirty="0">
              <a:cs typeface="Arial" panose="020B0604020202020204" pitchFamily="34" charset="0"/>
            </a:endParaRPr>
          </a:p>
          <a:p>
            <a:pPr>
              <a:lnSpc>
                <a:spcPct val="100000"/>
              </a:lnSpc>
              <a:buClr>
                <a:srgbClr val="00B050"/>
              </a:buClr>
              <a:buFont typeface="Wingdings" panose="05000000000000000000" pitchFamily="2" charset="2"/>
              <a:buChar char="v"/>
            </a:pPr>
            <a:r>
              <a:rPr lang="it-IT" sz="1800" dirty="0">
                <a:cs typeface="Arial" panose="020B0604020202020204" pitchFamily="34" charset="0"/>
              </a:rPr>
              <a:t> </a:t>
            </a:r>
            <a:r>
              <a:rPr lang="it-IT" sz="1800" dirty="0" err="1">
                <a:cs typeface="Arial" panose="020B0604020202020204" pitchFamily="34" charset="0"/>
              </a:rPr>
              <a:t>Departure</a:t>
            </a:r>
            <a:r>
              <a:rPr lang="it-IT" sz="1800" dirty="0">
                <a:cs typeface="Arial" panose="020B0604020202020204" pitchFamily="34" charset="0"/>
              </a:rPr>
              <a:t> to Terni</a:t>
            </a:r>
          </a:p>
          <a:p>
            <a:pPr>
              <a:lnSpc>
                <a:spcPct val="100000"/>
              </a:lnSpc>
              <a:buClr>
                <a:srgbClr val="00B050"/>
              </a:buClr>
              <a:buFont typeface="Wingdings" panose="05000000000000000000" pitchFamily="2" charset="2"/>
              <a:buChar char="v"/>
            </a:pPr>
            <a:r>
              <a:rPr lang="it-IT" sz="1800" dirty="0">
                <a:cs typeface="Arial" panose="020B0604020202020204" pitchFamily="34" charset="0"/>
              </a:rPr>
              <a:t> B</a:t>
            </a:r>
            <a:r>
              <a:rPr lang="en-US" sz="1800" dirty="0">
                <a:cs typeface="Arial" panose="020B0604020202020204" pitchFamily="34" charset="0"/>
              </a:rPr>
              <a:t>oat ride at </a:t>
            </a:r>
            <a:r>
              <a:rPr lang="en-US" sz="1800" dirty="0" err="1">
                <a:cs typeface="Arial" panose="020B0604020202020204" pitchFamily="34" charset="0"/>
                <a:hlinkClick r:id="" action="ppaction://noaction"/>
              </a:rPr>
              <a:t>Piediluco</a:t>
            </a:r>
            <a:r>
              <a:rPr lang="en-US" sz="1800" dirty="0">
                <a:cs typeface="Arial" panose="020B0604020202020204" pitchFamily="34" charset="0"/>
                <a:hlinkClick r:id="" action="ppaction://noaction"/>
              </a:rPr>
              <a:t> lake </a:t>
            </a:r>
            <a:r>
              <a:rPr lang="en-US" sz="1800" dirty="0">
                <a:cs typeface="Arial" panose="020B0604020202020204" pitchFamily="34" charset="0"/>
              </a:rPr>
              <a:t> </a:t>
            </a:r>
            <a:r>
              <a:rPr lang="it-IT" sz="1800" dirty="0" err="1">
                <a:cs typeface="Arial" panose="020B0604020202020204" pitchFamily="34" charset="0"/>
              </a:rPr>
              <a:t>at</a:t>
            </a:r>
            <a:r>
              <a:rPr lang="it-IT" sz="1800" dirty="0">
                <a:cs typeface="Arial" panose="020B0604020202020204" pitchFamily="34" charset="0"/>
              </a:rPr>
              <a:t> 10:30 </a:t>
            </a:r>
            <a:r>
              <a:rPr lang="it-IT" sz="1800" dirty="0" err="1">
                <a:cs typeface="Arial" panose="020B0604020202020204" pitchFamily="34" charset="0"/>
              </a:rPr>
              <a:t>am</a:t>
            </a:r>
            <a:endParaRPr lang="it-IT" sz="1800" dirty="0">
              <a:cs typeface="Arial" panose="020B0604020202020204" pitchFamily="34" charset="0"/>
            </a:endParaRPr>
          </a:p>
          <a:p>
            <a:pPr>
              <a:lnSpc>
                <a:spcPct val="100000"/>
              </a:lnSpc>
              <a:buClr>
                <a:srgbClr val="00B050"/>
              </a:buClr>
              <a:buFont typeface="Wingdings" panose="05000000000000000000" pitchFamily="2" charset="2"/>
              <a:buChar char="v"/>
            </a:pPr>
            <a:r>
              <a:rPr lang="it-IT" sz="1800" dirty="0">
                <a:cs typeface="Arial" panose="020B0604020202020204" pitchFamily="34" charset="0"/>
              </a:rPr>
              <a:t> Lunch </a:t>
            </a:r>
            <a:r>
              <a:rPr lang="it-IT" sz="1800" dirty="0" err="1">
                <a:cs typeface="Arial" panose="020B0604020202020204" pitchFamily="34" charset="0"/>
              </a:rPr>
              <a:t>booked</a:t>
            </a:r>
            <a:r>
              <a:rPr lang="it-IT" sz="1800" dirty="0">
                <a:cs typeface="Arial" panose="020B0604020202020204" pitchFamily="34" charset="0"/>
              </a:rPr>
              <a:t> </a:t>
            </a:r>
            <a:r>
              <a:rPr lang="it-IT" sz="1800" dirty="0" err="1">
                <a:cs typeface="Arial" panose="020B0604020202020204" pitchFamily="34" charset="0"/>
              </a:rPr>
              <a:t>at</a:t>
            </a:r>
            <a:r>
              <a:rPr lang="it-IT" sz="1800" dirty="0">
                <a:cs typeface="Arial" panose="020B0604020202020204" pitchFamily="34" charset="0"/>
              </a:rPr>
              <a:t> the Trattoria Teresa </a:t>
            </a:r>
            <a:r>
              <a:rPr lang="it-IT" sz="1800" dirty="0" err="1">
                <a:cs typeface="Arial" panose="020B0604020202020204" pitchFamily="34" charset="0"/>
              </a:rPr>
              <a:t>at</a:t>
            </a:r>
            <a:r>
              <a:rPr lang="it-IT" sz="1800" dirty="0">
                <a:cs typeface="Arial" panose="020B0604020202020204" pitchFamily="34" charset="0"/>
              </a:rPr>
              <a:t> 12:30 </a:t>
            </a:r>
            <a:r>
              <a:rPr lang="it-IT" sz="1800" dirty="0" err="1">
                <a:cs typeface="Arial" panose="020B0604020202020204" pitchFamily="34" charset="0"/>
              </a:rPr>
              <a:t>am</a:t>
            </a:r>
            <a:endParaRPr lang="it-IT" sz="1800" dirty="0">
              <a:cs typeface="Arial" panose="020B0604020202020204" pitchFamily="34" charset="0"/>
            </a:endParaRPr>
          </a:p>
          <a:p>
            <a:pPr>
              <a:lnSpc>
                <a:spcPct val="100000"/>
              </a:lnSpc>
              <a:buClr>
                <a:srgbClr val="00B050"/>
              </a:buClr>
              <a:buFont typeface="Wingdings" panose="05000000000000000000" pitchFamily="2" charset="2"/>
              <a:buChar char="v"/>
            </a:pPr>
            <a:r>
              <a:rPr lang="it-IT" sz="1800" dirty="0">
                <a:cs typeface="Arial" panose="020B0604020202020204" pitchFamily="34" charset="0"/>
              </a:rPr>
              <a:t> </a:t>
            </a:r>
            <a:r>
              <a:rPr lang="it-IT" sz="1800" dirty="0" err="1">
                <a:cs typeface="Arial" panose="020B0604020202020204" pitchFamily="34" charset="0"/>
              </a:rPr>
              <a:t>Visit</a:t>
            </a:r>
            <a:r>
              <a:rPr lang="it-IT" sz="1800" dirty="0">
                <a:cs typeface="Arial" panose="020B0604020202020204" pitchFamily="34" charset="0"/>
              </a:rPr>
              <a:t> of the Marmore Falls </a:t>
            </a:r>
            <a:r>
              <a:rPr lang="it-IT" sz="1800" dirty="0" err="1">
                <a:cs typeface="Arial" panose="020B0604020202020204" pitchFamily="34" charset="0"/>
              </a:rPr>
              <a:t>at</a:t>
            </a:r>
            <a:r>
              <a:rPr lang="it-IT" sz="1800" dirty="0">
                <a:cs typeface="Arial" panose="020B0604020202020204" pitchFamily="34" charset="0"/>
              </a:rPr>
              <a:t> 3:00 </a:t>
            </a:r>
            <a:r>
              <a:rPr lang="it-IT" sz="1800" dirty="0" err="1">
                <a:cs typeface="Arial" panose="020B0604020202020204" pitchFamily="34" charset="0"/>
              </a:rPr>
              <a:t>pm</a:t>
            </a:r>
            <a:endParaRPr lang="it-IT" sz="1800" dirty="0">
              <a:cs typeface="Arial" panose="020B0604020202020204" pitchFamily="34" charset="0"/>
            </a:endParaRPr>
          </a:p>
          <a:p>
            <a:pPr>
              <a:lnSpc>
                <a:spcPct val="100000"/>
              </a:lnSpc>
              <a:buClr>
                <a:srgbClr val="00B050"/>
              </a:buClr>
              <a:buFont typeface="Wingdings" panose="05000000000000000000" pitchFamily="2" charset="2"/>
              <a:buChar char="v"/>
            </a:pPr>
            <a:r>
              <a:rPr lang="en-US" sz="1800" dirty="0">
                <a:cs typeface="Arial" panose="020B0604020202020204" pitchFamily="34" charset="0"/>
              </a:rPr>
              <a:t> Walk on</a:t>
            </a:r>
            <a:r>
              <a:rPr lang="en-US" sz="1800" dirty="0">
                <a:solidFill>
                  <a:srgbClr val="0070C0"/>
                </a:solidFill>
                <a:cs typeface="Arial" panose="020B0604020202020204" pitchFamily="34" charset="0"/>
              </a:rPr>
              <a:t> </a:t>
            </a:r>
            <a:r>
              <a:rPr lang="en-US" sz="1800" dirty="0">
                <a:solidFill>
                  <a:srgbClr val="0070C0"/>
                </a:solidFill>
                <a:cs typeface="Arial" panose="020B0604020202020204" pitchFamily="34" charset="0"/>
                <a:hlinkClick r:id="" action="ppaction://noaction"/>
              </a:rPr>
              <a:t>the bridge Cardona </a:t>
            </a:r>
            <a:r>
              <a:rPr lang="en-US" sz="1800" dirty="0">
                <a:cs typeface="Arial" panose="020B0604020202020204" pitchFamily="34" charset="0"/>
              </a:rPr>
              <a:t>at 5:30 pm</a:t>
            </a:r>
          </a:p>
          <a:p>
            <a:pPr>
              <a:lnSpc>
                <a:spcPct val="100000"/>
              </a:lnSpc>
              <a:buClr>
                <a:srgbClr val="00B050"/>
              </a:buClr>
              <a:buFont typeface="Wingdings" panose="05000000000000000000" pitchFamily="2" charset="2"/>
              <a:buChar char="v"/>
            </a:pPr>
            <a:r>
              <a:rPr lang="it-IT" sz="1800" dirty="0">
                <a:cs typeface="Arial" panose="020B0604020202020204" pitchFamily="34" charset="0"/>
              </a:rPr>
              <a:t>Way back and check in  </a:t>
            </a:r>
            <a:r>
              <a:rPr lang="it-IT" sz="1800" dirty="0" err="1">
                <a:cs typeface="Arial" panose="020B0604020202020204" pitchFamily="34" charset="0"/>
              </a:rPr>
              <a:t>at</a:t>
            </a:r>
            <a:r>
              <a:rPr lang="it-IT" sz="1800" dirty="0">
                <a:cs typeface="Arial" panose="020B0604020202020204" pitchFamily="34" charset="0"/>
              </a:rPr>
              <a:t> Classic Hotel Tulipano </a:t>
            </a:r>
            <a:r>
              <a:rPr lang="it-IT" sz="1800" dirty="0" err="1">
                <a:cs typeface="Arial" panose="020B0604020202020204" pitchFamily="34" charset="0"/>
              </a:rPr>
              <a:t>at</a:t>
            </a:r>
            <a:r>
              <a:rPr lang="it-IT" sz="1800" dirty="0">
                <a:cs typeface="Arial" panose="020B0604020202020204" pitchFamily="34" charset="0"/>
              </a:rPr>
              <a:t>  6:30 </a:t>
            </a:r>
            <a:r>
              <a:rPr lang="it-IT" sz="1800" dirty="0" err="1">
                <a:cs typeface="Arial" panose="020B0604020202020204" pitchFamily="34" charset="0"/>
              </a:rPr>
              <a:t>pm</a:t>
            </a:r>
            <a:r>
              <a:rPr lang="it-IT" sz="1800" dirty="0">
                <a:cs typeface="Arial" panose="020B0604020202020204" pitchFamily="34" charset="0"/>
              </a:rPr>
              <a:t> </a:t>
            </a:r>
          </a:p>
          <a:p>
            <a:pPr>
              <a:lnSpc>
                <a:spcPct val="100000"/>
              </a:lnSpc>
              <a:buClr>
                <a:srgbClr val="00B050"/>
              </a:buClr>
              <a:buFont typeface="Wingdings" panose="05000000000000000000" pitchFamily="2" charset="2"/>
              <a:buChar char="v"/>
            </a:pPr>
            <a:r>
              <a:rPr lang="en-GB" sz="1800" dirty="0">
                <a:cs typeface="Arial" panose="020B0604020202020204" pitchFamily="34" charset="0"/>
              </a:rPr>
              <a:t> Dinner and overnight stay</a:t>
            </a:r>
            <a:endParaRPr lang="it-IT" sz="1800" dirty="0">
              <a:cs typeface="Arial" panose="020B0604020202020204" pitchFamily="34" charset="0"/>
            </a:endParaRPr>
          </a:p>
        </p:txBody>
      </p:sp>
      <p:pic>
        <p:nvPicPr>
          <p:cNvPr id="6" name="Immagine 5"/>
          <p:cNvPicPr>
            <a:picLocks noChangeAspect="1"/>
          </p:cNvPicPr>
          <p:nvPr/>
        </p:nvPicPr>
        <p:blipFill>
          <a:blip r:embed="rId2" cstate="print"/>
          <a:stretch>
            <a:fillRect/>
          </a:stretch>
        </p:blipFill>
        <p:spPr>
          <a:xfrm>
            <a:off x="2036044" y="4366761"/>
            <a:ext cx="4059956" cy="2118443"/>
          </a:xfrm>
          <a:prstGeom prst="rect">
            <a:avLst/>
          </a:prstGeom>
          <a:ln>
            <a:noFill/>
          </a:ln>
          <a:effectLst>
            <a:outerShdw blurRad="292100" dist="139700" dir="2700000" algn="tl" rotWithShape="0">
              <a:srgbClr val="333333">
                <a:alpha val="65000"/>
              </a:srgbClr>
            </a:outerShdw>
          </a:effectLst>
        </p:spPr>
      </p:pic>
      <p:pic>
        <p:nvPicPr>
          <p:cNvPr id="7" name="Immagine 6"/>
          <p:cNvPicPr>
            <a:picLocks noChangeAspect="1"/>
          </p:cNvPicPr>
          <p:nvPr/>
        </p:nvPicPr>
        <p:blipFill>
          <a:blip r:embed="rId3" cstate="print"/>
          <a:stretch>
            <a:fillRect/>
          </a:stretch>
        </p:blipFill>
        <p:spPr>
          <a:xfrm>
            <a:off x="6260123" y="1270682"/>
            <a:ext cx="2921604" cy="1746762"/>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a:blip r:embed="rId4" cstate="print"/>
          <a:stretch>
            <a:fillRect/>
          </a:stretch>
        </p:blipFill>
        <p:spPr>
          <a:xfrm>
            <a:off x="7602279" y="4048059"/>
            <a:ext cx="3609966" cy="2242568"/>
          </a:xfrm>
          <a:prstGeom prst="rect">
            <a:avLst/>
          </a:prstGeom>
          <a:ln>
            <a:noFill/>
          </a:ln>
          <a:effectLst>
            <a:outerShdw blurRad="292100" dist="139700" dir="2700000" algn="tl" rotWithShape="0">
              <a:srgbClr val="333333">
                <a:alpha val="65000"/>
              </a:srgbClr>
            </a:outerShdw>
          </a:effectLst>
        </p:spPr>
      </p:pic>
      <p:pic>
        <p:nvPicPr>
          <p:cNvPr id="4" name="Immagine 3"/>
          <p:cNvPicPr>
            <a:picLocks noChangeAspect="1"/>
          </p:cNvPicPr>
          <p:nvPr/>
        </p:nvPicPr>
        <p:blipFill>
          <a:blip r:embed="rId5" cstate="print"/>
          <a:stretch>
            <a:fillRect/>
          </a:stretch>
        </p:blipFill>
        <p:spPr>
          <a:xfrm>
            <a:off x="9765845" y="619075"/>
            <a:ext cx="2159005" cy="2560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235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9000">
              <a:srgbClr val="9CCECF"/>
            </a:gs>
            <a:gs pos="54000">
              <a:srgbClr val="9BE59E"/>
            </a:gs>
            <a:gs pos="26000">
              <a:srgbClr val="9AF282"/>
            </a:gs>
            <a:gs pos="0">
              <a:srgbClr val="99FF66"/>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6B7EAD-A5C6-4496-82B5-71E97D6BDB10}"/>
              </a:ext>
            </a:extLst>
          </p:cNvPr>
          <p:cNvSpPr>
            <a:spLocks noGrp="1"/>
          </p:cNvSpPr>
          <p:nvPr>
            <p:ph type="title"/>
          </p:nvPr>
        </p:nvSpPr>
        <p:spPr>
          <a:xfrm>
            <a:off x="4728503" y="308855"/>
            <a:ext cx="3121270" cy="788426"/>
          </a:xfrm>
        </p:spPr>
        <p:txBody>
          <a:bodyPr>
            <a:normAutofit/>
          </a:bodyPr>
          <a:lstStyle/>
          <a:p>
            <a:r>
              <a:rPr lang="it-IT" sz="4000" dirty="0">
                <a:solidFill>
                  <a:srgbClr val="265C86"/>
                </a:solidFill>
                <a:latin typeface="Modern Love" panose="04090805081005020601" pitchFamily="82" charset="0"/>
              </a:rPr>
              <a:t>FIFTH DAY </a:t>
            </a:r>
          </a:p>
        </p:txBody>
      </p:sp>
      <p:sp>
        <p:nvSpPr>
          <p:cNvPr id="4" name="Segnaposto contenuto 2">
            <a:extLst>
              <a:ext uri="{FF2B5EF4-FFF2-40B4-BE49-F238E27FC236}">
                <a16:creationId xmlns:a16="http://schemas.microsoft.com/office/drawing/2014/main" id="{17E17D09-E008-4726-92A2-E91D56DA0F4E}"/>
              </a:ext>
            </a:extLst>
          </p:cNvPr>
          <p:cNvSpPr>
            <a:spLocks noGrp="1"/>
          </p:cNvSpPr>
          <p:nvPr>
            <p:ph idx="1"/>
          </p:nvPr>
        </p:nvSpPr>
        <p:spPr>
          <a:xfrm>
            <a:off x="472440" y="1097281"/>
            <a:ext cx="7250723" cy="4705643"/>
          </a:xfrm>
        </p:spPr>
        <p:txBody>
          <a:bodyPr/>
          <a:lstStyle/>
          <a:p>
            <a:pPr marL="0" indent="0">
              <a:buClr>
                <a:srgbClr val="00B050"/>
              </a:buClr>
              <a:buNone/>
            </a:pPr>
            <a:endParaRPr lang="it-IT" sz="1800" dirty="0">
              <a:cs typeface="Arial" panose="020B0604020202020204" pitchFamily="34" charset="0"/>
            </a:endParaRPr>
          </a:p>
          <a:p>
            <a:pPr>
              <a:lnSpc>
                <a:spcPct val="100000"/>
              </a:lnSpc>
              <a:buClr>
                <a:srgbClr val="00B050"/>
              </a:buClr>
              <a:buFont typeface="Wingdings" pitchFamily="2" charset="2"/>
              <a:buChar char="v"/>
            </a:pPr>
            <a:r>
              <a:rPr lang="it-IT" sz="1800" dirty="0">
                <a:cs typeface="Arial" panose="020B0604020202020204" pitchFamily="34" charset="0"/>
              </a:rPr>
              <a:t> </a:t>
            </a:r>
            <a:r>
              <a:rPr lang="it-IT" sz="1800" dirty="0" err="1">
                <a:cs typeface="Arial" panose="020B0604020202020204" pitchFamily="34" charset="0"/>
              </a:rPr>
              <a:t>Departure</a:t>
            </a:r>
            <a:r>
              <a:rPr lang="it-IT" sz="1800" dirty="0">
                <a:cs typeface="Arial" panose="020B0604020202020204" pitchFamily="34" charset="0"/>
              </a:rPr>
              <a:t> from Classic Hotel Tulipano </a:t>
            </a:r>
            <a:r>
              <a:rPr lang="it-IT" sz="1800" dirty="0" err="1">
                <a:cs typeface="Arial" panose="020B0604020202020204" pitchFamily="34" charset="0"/>
              </a:rPr>
              <a:t>at</a:t>
            </a:r>
            <a:r>
              <a:rPr lang="it-IT" sz="1800" dirty="0">
                <a:cs typeface="Arial" panose="020B0604020202020204" pitchFamily="34" charset="0"/>
              </a:rPr>
              <a:t> 9:00 </a:t>
            </a:r>
            <a:r>
              <a:rPr lang="it-IT" sz="1800" dirty="0" err="1">
                <a:cs typeface="Arial" panose="020B0604020202020204" pitchFamily="34" charset="0"/>
              </a:rPr>
              <a:t>am</a:t>
            </a:r>
            <a:r>
              <a:rPr lang="it-IT" sz="1800" dirty="0">
                <a:cs typeface="Arial" panose="020B0604020202020204" pitchFamily="34" charset="0"/>
              </a:rPr>
              <a:t> to Cascia</a:t>
            </a:r>
          </a:p>
          <a:p>
            <a:pPr>
              <a:lnSpc>
                <a:spcPct val="100000"/>
              </a:lnSpc>
              <a:buClr>
                <a:srgbClr val="00B050"/>
              </a:buClr>
              <a:buFont typeface="Wingdings" pitchFamily="2" charset="2"/>
              <a:buChar char="v"/>
            </a:pPr>
            <a:r>
              <a:rPr lang="it-IT" sz="1800" dirty="0">
                <a:cs typeface="Arial" panose="020B0604020202020204" pitchFamily="34" charset="0"/>
              </a:rPr>
              <a:t> </a:t>
            </a:r>
            <a:r>
              <a:rPr lang="it-IT" sz="1800" dirty="0" err="1">
                <a:cs typeface="Arial" panose="020B0604020202020204" pitchFamily="34" charset="0"/>
              </a:rPr>
              <a:t>Arrival</a:t>
            </a:r>
            <a:r>
              <a:rPr lang="it-IT" sz="1800" dirty="0">
                <a:cs typeface="Arial" panose="020B0604020202020204" pitchFamily="34" charset="0"/>
              </a:rPr>
              <a:t> in Cascia at 10:15 </a:t>
            </a:r>
            <a:r>
              <a:rPr lang="it-IT" sz="1800" dirty="0" err="1">
                <a:cs typeface="Arial" panose="020B0604020202020204" pitchFamily="34" charset="0"/>
              </a:rPr>
              <a:t>am</a:t>
            </a:r>
            <a:endParaRPr lang="it-IT" sz="1800" dirty="0">
              <a:cs typeface="Arial" panose="020B0604020202020204" pitchFamily="34" charset="0"/>
            </a:endParaRPr>
          </a:p>
          <a:p>
            <a:pPr>
              <a:lnSpc>
                <a:spcPct val="100000"/>
              </a:lnSpc>
              <a:buClr>
                <a:srgbClr val="00B050"/>
              </a:buClr>
              <a:buFont typeface="Wingdings" pitchFamily="2" charset="2"/>
              <a:buChar char="v"/>
            </a:pPr>
            <a:r>
              <a:rPr lang="it-IT" sz="1800" dirty="0">
                <a:cs typeface="Arial" panose="020B0604020202020204" pitchFamily="34" charset="0"/>
              </a:rPr>
              <a:t> </a:t>
            </a:r>
            <a:r>
              <a:rPr lang="it-IT" sz="1800" dirty="0" err="1">
                <a:cs typeface="Arial" panose="020B0604020202020204" pitchFamily="34" charset="0"/>
              </a:rPr>
              <a:t>Visit</a:t>
            </a:r>
            <a:r>
              <a:rPr lang="it-IT" sz="1800" dirty="0">
                <a:cs typeface="Arial" panose="020B0604020202020204" pitchFamily="34" charset="0"/>
              </a:rPr>
              <a:t> of  the:	 </a:t>
            </a:r>
            <a:r>
              <a:rPr lang="it-IT" sz="1800" dirty="0">
                <a:cs typeface="Arial" panose="020B0604020202020204" pitchFamily="34" charset="0"/>
                <a:hlinkClick r:id="" action="ppaction://noaction"/>
              </a:rPr>
              <a:t>Church of Sant’Agostino</a:t>
            </a:r>
            <a:r>
              <a:rPr lang="it-IT" sz="1800" dirty="0">
                <a:cs typeface="Arial" panose="020B0604020202020204" pitchFamily="34" charset="0"/>
              </a:rPr>
              <a:t> at 10:20 </a:t>
            </a:r>
            <a:r>
              <a:rPr lang="it-IT" sz="1800" dirty="0" err="1">
                <a:cs typeface="Arial" panose="020B0604020202020204" pitchFamily="34" charset="0"/>
              </a:rPr>
              <a:t>am</a:t>
            </a:r>
            <a:endParaRPr lang="it-IT" sz="1800" dirty="0">
              <a:cs typeface="Arial" panose="020B0604020202020204" pitchFamily="34" charset="0"/>
            </a:endParaRPr>
          </a:p>
          <a:p>
            <a:pPr lvl="2">
              <a:lnSpc>
                <a:spcPct val="100000"/>
              </a:lnSpc>
              <a:buClr>
                <a:srgbClr val="00B050"/>
              </a:buClr>
              <a:buFont typeface="Wingdings" pitchFamily="2" charset="2"/>
              <a:buChar char="v"/>
            </a:pPr>
            <a:r>
              <a:rPr lang="it-IT" sz="1800" dirty="0">
                <a:cs typeface="Arial" panose="020B0604020202020204" pitchFamily="34" charset="0"/>
                <a:hlinkClick r:id="" action="ppaction://noaction"/>
              </a:rPr>
              <a:t>Church of San Francesco</a:t>
            </a:r>
            <a:r>
              <a:rPr lang="it-IT" sz="1800" dirty="0">
                <a:cs typeface="Arial" panose="020B0604020202020204" pitchFamily="34" charset="0"/>
              </a:rPr>
              <a:t> at 11:00 </a:t>
            </a:r>
            <a:r>
              <a:rPr lang="it-IT" sz="1800" dirty="0" err="1">
                <a:cs typeface="Arial" panose="020B0604020202020204" pitchFamily="34" charset="0"/>
              </a:rPr>
              <a:t>am</a:t>
            </a:r>
            <a:endParaRPr lang="it-IT" sz="1800" dirty="0">
              <a:cs typeface="Arial" panose="020B0604020202020204" pitchFamily="34" charset="0"/>
            </a:endParaRPr>
          </a:p>
          <a:p>
            <a:pPr lvl="2">
              <a:lnSpc>
                <a:spcPct val="100000"/>
              </a:lnSpc>
              <a:buClr>
                <a:srgbClr val="00B050"/>
              </a:buClr>
              <a:buFont typeface="Wingdings" pitchFamily="2" charset="2"/>
              <a:buChar char="v"/>
            </a:pPr>
            <a:r>
              <a:rPr lang="it-IT" sz="1800" dirty="0">
                <a:cs typeface="Arial" panose="020B0604020202020204" pitchFamily="34" charset="0"/>
                <a:hlinkClick r:id="" action="ppaction://noaction"/>
              </a:rPr>
              <a:t>Basilica of Santa Rita</a:t>
            </a:r>
            <a:r>
              <a:rPr lang="it-IT" sz="1800" dirty="0">
                <a:cs typeface="Arial" panose="020B0604020202020204" pitchFamily="34" charset="0"/>
              </a:rPr>
              <a:t> at 11:30 </a:t>
            </a:r>
            <a:r>
              <a:rPr lang="it-IT" sz="1800" dirty="0" err="1">
                <a:cs typeface="Arial" panose="020B0604020202020204" pitchFamily="34" charset="0"/>
              </a:rPr>
              <a:t>am</a:t>
            </a:r>
            <a:endParaRPr lang="it-IT" sz="1800" dirty="0">
              <a:cs typeface="Arial" panose="020B0604020202020204" pitchFamily="34" charset="0"/>
            </a:endParaRPr>
          </a:p>
          <a:p>
            <a:pPr>
              <a:lnSpc>
                <a:spcPct val="100000"/>
              </a:lnSpc>
              <a:buClr>
                <a:srgbClr val="00B050"/>
              </a:buClr>
              <a:buFont typeface="Wingdings" pitchFamily="2" charset="2"/>
              <a:buChar char="v"/>
            </a:pPr>
            <a:r>
              <a:rPr lang="it-IT" sz="1800" dirty="0">
                <a:cs typeface="Arial" panose="020B0604020202020204" pitchFamily="34" charset="0"/>
              </a:rPr>
              <a:t> Lunch </a:t>
            </a:r>
            <a:r>
              <a:rPr lang="it-IT" sz="1800" dirty="0" err="1">
                <a:cs typeface="Arial" panose="020B0604020202020204" pitchFamily="34" charset="0"/>
              </a:rPr>
              <a:t>booked</a:t>
            </a:r>
            <a:r>
              <a:rPr lang="it-IT" sz="1800" dirty="0">
                <a:cs typeface="Arial" panose="020B0604020202020204" pitchFamily="34" charset="0"/>
              </a:rPr>
              <a:t> at the </a:t>
            </a:r>
            <a:r>
              <a:rPr lang="it-IT" sz="1800" dirty="0" err="1">
                <a:cs typeface="Arial" panose="020B0604020202020204" pitchFamily="34" charset="0"/>
              </a:rPr>
              <a:t>restaurant</a:t>
            </a:r>
            <a:r>
              <a:rPr lang="it-IT" sz="1800" dirty="0">
                <a:cs typeface="Arial" panose="020B0604020202020204" pitchFamily="34" charset="0"/>
              </a:rPr>
              <a:t> “La tavernetta” </a:t>
            </a:r>
            <a:r>
              <a:rPr lang="it-IT" sz="1800" dirty="0" err="1">
                <a:cs typeface="Arial" panose="020B0604020202020204" pitchFamily="34" charset="0"/>
              </a:rPr>
              <a:t>at</a:t>
            </a:r>
            <a:r>
              <a:rPr lang="it-IT" sz="1800" dirty="0">
                <a:cs typeface="Arial" panose="020B0604020202020204" pitchFamily="34" charset="0"/>
              </a:rPr>
              <a:t> 12:30 </a:t>
            </a:r>
            <a:r>
              <a:rPr lang="it-IT" sz="1800" dirty="0" err="1">
                <a:cs typeface="Arial" panose="020B0604020202020204" pitchFamily="34" charset="0"/>
              </a:rPr>
              <a:t>am</a:t>
            </a:r>
            <a:r>
              <a:rPr lang="it-IT" sz="1800" dirty="0">
                <a:cs typeface="Arial" panose="020B0604020202020204" pitchFamily="34" charset="0"/>
              </a:rPr>
              <a:t> </a:t>
            </a:r>
          </a:p>
          <a:p>
            <a:pPr>
              <a:lnSpc>
                <a:spcPct val="100000"/>
              </a:lnSpc>
              <a:buClr>
                <a:srgbClr val="00B050"/>
              </a:buClr>
              <a:buFont typeface="Wingdings" pitchFamily="2" charset="2"/>
              <a:buChar char="v"/>
            </a:pPr>
            <a:r>
              <a:rPr lang="it-IT" sz="1800" dirty="0">
                <a:cs typeface="Arial" panose="020B0604020202020204" pitchFamily="34" charset="0"/>
              </a:rPr>
              <a:t> Head to </a:t>
            </a:r>
            <a:r>
              <a:rPr lang="it-IT" sz="1800" dirty="0" err="1">
                <a:cs typeface="Arial" panose="020B0604020202020204" pitchFamily="34" charset="0"/>
                <a:hlinkClick r:id="" action="ppaction://noaction"/>
              </a:rPr>
              <a:t>Roccaporena</a:t>
            </a:r>
            <a:r>
              <a:rPr lang="it-IT" sz="1800" dirty="0">
                <a:cs typeface="Arial" panose="020B0604020202020204" pitchFamily="34" charset="0"/>
              </a:rPr>
              <a:t> </a:t>
            </a:r>
            <a:r>
              <a:rPr lang="it-IT" sz="1800" dirty="0" err="1">
                <a:cs typeface="Arial" panose="020B0604020202020204" pitchFamily="34" charset="0"/>
              </a:rPr>
              <a:t>at</a:t>
            </a:r>
            <a:r>
              <a:rPr lang="it-IT" sz="1800" dirty="0">
                <a:cs typeface="Arial" panose="020B0604020202020204" pitchFamily="34" charset="0"/>
              </a:rPr>
              <a:t> 3:00pm</a:t>
            </a:r>
          </a:p>
          <a:p>
            <a:pPr>
              <a:lnSpc>
                <a:spcPct val="100000"/>
              </a:lnSpc>
              <a:buClr>
                <a:srgbClr val="00B050"/>
              </a:buClr>
              <a:buFont typeface="Wingdings" pitchFamily="2" charset="2"/>
              <a:buChar char="v"/>
            </a:pPr>
            <a:r>
              <a:rPr lang="it-IT" sz="1800" dirty="0">
                <a:cs typeface="Arial" panose="020B0604020202020204" pitchFamily="34" charset="0"/>
              </a:rPr>
              <a:t> </a:t>
            </a:r>
            <a:r>
              <a:rPr lang="it-IT" sz="1800" dirty="0" err="1">
                <a:cs typeface="Arial" panose="020B0604020202020204" pitchFamily="34" charset="0"/>
              </a:rPr>
              <a:t>Walk</a:t>
            </a:r>
            <a:r>
              <a:rPr lang="it-IT" sz="1800" dirty="0">
                <a:cs typeface="Arial" panose="020B0604020202020204" pitchFamily="34" charset="0"/>
              </a:rPr>
              <a:t> in the </a:t>
            </a:r>
            <a:r>
              <a:rPr lang="it-IT" sz="1800" dirty="0" err="1">
                <a:cs typeface="Arial" panose="020B0604020202020204" pitchFamily="34" charset="0"/>
                <a:hlinkClick r:id="" action="ppaction://noaction"/>
              </a:rPr>
              <a:t>Tazzo</a:t>
            </a:r>
            <a:r>
              <a:rPr lang="it-IT" sz="1800" dirty="0">
                <a:cs typeface="Arial" panose="020B0604020202020204" pitchFamily="34" charset="0"/>
                <a:hlinkClick r:id="" action="ppaction://noaction"/>
              </a:rPr>
              <a:t> </a:t>
            </a:r>
            <a:r>
              <a:rPr lang="it-IT" sz="1800" dirty="0" err="1">
                <a:cs typeface="Arial" panose="020B0604020202020204" pitchFamily="34" charset="0"/>
                <a:hlinkClick r:id="" action="ppaction://noaction"/>
              </a:rPr>
              <a:t>Forest</a:t>
            </a:r>
            <a:r>
              <a:rPr lang="it-IT" sz="1800" dirty="0">
                <a:cs typeface="Arial" panose="020B0604020202020204" pitchFamily="34" charset="0"/>
              </a:rPr>
              <a:t> </a:t>
            </a:r>
            <a:r>
              <a:rPr lang="it-IT" sz="1800" dirty="0" err="1">
                <a:cs typeface="Arial" panose="020B0604020202020204" pitchFamily="34" charset="0"/>
              </a:rPr>
              <a:t>at</a:t>
            </a:r>
            <a:r>
              <a:rPr lang="it-IT" sz="1800" dirty="0">
                <a:cs typeface="Arial" panose="020B0604020202020204" pitchFamily="34" charset="0"/>
              </a:rPr>
              <a:t> 5:00 pm </a:t>
            </a:r>
          </a:p>
          <a:p>
            <a:pPr>
              <a:lnSpc>
                <a:spcPct val="100000"/>
              </a:lnSpc>
              <a:buClr>
                <a:srgbClr val="33CC33"/>
              </a:buClr>
              <a:buFont typeface="Wingdings" pitchFamily="2" charset="2"/>
              <a:buChar char="v"/>
            </a:pPr>
            <a:r>
              <a:rPr lang="it-IT" sz="1800" dirty="0">
                <a:cs typeface="Arial" panose="020B0604020202020204" pitchFamily="34" charset="0"/>
              </a:rPr>
              <a:t> Check in </a:t>
            </a:r>
            <a:r>
              <a:rPr lang="it-IT" sz="1800" dirty="0" err="1">
                <a:cs typeface="Arial" panose="020B0604020202020204" pitchFamily="34" charset="0"/>
              </a:rPr>
              <a:t>at</a:t>
            </a:r>
            <a:r>
              <a:rPr lang="it-IT" sz="1800" dirty="0">
                <a:cs typeface="Arial" panose="020B0604020202020204" pitchFamily="34" charset="0"/>
              </a:rPr>
              <a:t> the Mini Hotel “La Tavernetta” </a:t>
            </a:r>
            <a:r>
              <a:rPr lang="it-IT" sz="1800" dirty="0" err="1">
                <a:cs typeface="Arial" panose="020B0604020202020204" pitchFamily="34" charset="0"/>
              </a:rPr>
              <a:t>at</a:t>
            </a:r>
            <a:r>
              <a:rPr lang="it-IT" sz="1800" dirty="0">
                <a:cs typeface="Arial" panose="020B0604020202020204" pitchFamily="34" charset="0"/>
              </a:rPr>
              <a:t> </a:t>
            </a:r>
            <a:r>
              <a:rPr lang="it-IT" sz="1800" dirty="0" err="1">
                <a:cs typeface="Arial" panose="020B0604020202020204" pitchFamily="34" charset="0"/>
              </a:rPr>
              <a:t>around</a:t>
            </a:r>
            <a:r>
              <a:rPr lang="it-IT" sz="1800" dirty="0">
                <a:cs typeface="Arial" panose="020B0604020202020204" pitchFamily="34" charset="0"/>
              </a:rPr>
              <a:t> 7:30 </a:t>
            </a:r>
            <a:r>
              <a:rPr lang="it-IT" sz="1800" dirty="0" err="1">
                <a:cs typeface="Arial" panose="020B0604020202020204" pitchFamily="34" charset="0"/>
              </a:rPr>
              <a:t>pm</a:t>
            </a:r>
            <a:r>
              <a:rPr lang="it-IT" sz="1800" dirty="0">
                <a:cs typeface="Arial" panose="020B0604020202020204" pitchFamily="34" charset="0"/>
              </a:rPr>
              <a:t> </a:t>
            </a:r>
          </a:p>
        </p:txBody>
      </p:sp>
      <p:pic>
        <p:nvPicPr>
          <p:cNvPr id="5" name="Immagine 4">
            <a:extLst>
              <a:ext uri="{FF2B5EF4-FFF2-40B4-BE49-F238E27FC236}">
                <a16:creationId xmlns:a16="http://schemas.microsoft.com/office/drawing/2014/main" id="{CF4140EA-A0BA-4C2F-B753-F5559DC2A3B3}"/>
              </a:ext>
            </a:extLst>
          </p:cNvPr>
          <p:cNvPicPr>
            <a:picLocks noChangeAspect="1"/>
          </p:cNvPicPr>
          <p:nvPr/>
        </p:nvPicPr>
        <p:blipFill>
          <a:blip r:embed="rId2"/>
          <a:stretch>
            <a:fillRect/>
          </a:stretch>
        </p:blipFill>
        <p:spPr>
          <a:xfrm>
            <a:off x="8353570" y="363856"/>
            <a:ext cx="3114675" cy="1466850"/>
          </a:xfrm>
          <a:prstGeom prst="rect">
            <a:avLst/>
          </a:prstGeom>
          <a:ln>
            <a:no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BA69B599-E2FD-4058-959A-4BCAC3965AEB}"/>
              </a:ext>
            </a:extLst>
          </p:cNvPr>
          <p:cNvPicPr>
            <a:picLocks noChangeAspect="1"/>
          </p:cNvPicPr>
          <p:nvPr/>
        </p:nvPicPr>
        <p:blipFill>
          <a:blip r:embed="rId3"/>
          <a:stretch>
            <a:fillRect/>
          </a:stretch>
        </p:blipFill>
        <p:spPr>
          <a:xfrm>
            <a:off x="9109710" y="2990900"/>
            <a:ext cx="2609850" cy="1752600"/>
          </a:xfrm>
          <a:prstGeom prst="rect">
            <a:avLst/>
          </a:prstGeom>
          <a:ln>
            <a:no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0A338644-0DEC-497E-97CB-8A7C8A0CC4F7}"/>
              </a:ext>
            </a:extLst>
          </p:cNvPr>
          <p:cNvPicPr>
            <a:picLocks noChangeAspect="1"/>
          </p:cNvPicPr>
          <p:nvPr/>
        </p:nvPicPr>
        <p:blipFill>
          <a:blip r:embed="rId4"/>
          <a:stretch>
            <a:fillRect/>
          </a:stretch>
        </p:blipFill>
        <p:spPr>
          <a:xfrm>
            <a:off x="8929318" y="5067679"/>
            <a:ext cx="1963178" cy="1470489"/>
          </a:xfrm>
          <a:prstGeom prst="rect">
            <a:avLst/>
          </a:prstGeom>
          <a:ln>
            <a:no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9AEA0E86-E598-4FFB-9BED-4AC954D40BEF}"/>
              </a:ext>
            </a:extLst>
          </p:cNvPr>
          <p:cNvPicPr>
            <a:picLocks noChangeAspect="1"/>
          </p:cNvPicPr>
          <p:nvPr/>
        </p:nvPicPr>
        <p:blipFill>
          <a:blip r:embed="rId5"/>
          <a:stretch>
            <a:fillRect/>
          </a:stretch>
        </p:blipFill>
        <p:spPr>
          <a:xfrm>
            <a:off x="7334858" y="2155265"/>
            <a:ext cx="1407017" cy="2114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366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9000">
              <a:srgbClr val="9CCECF"/>
            </a:gs>
            <a:gs pos="54000">
              <a:srgbClr val="9BE59E"/>
            </a:gs>
            <a:gs pos="26000">
              <a:srgbClr val="9AF282"/>
            </a:gs>
            <a:gs pos="0">
              <a:srgbClr val="99FF66"/>
            </a:gs>
            <a:gs pos="100000">
              <a:schemeClr val="accent5">
                <a:lumMod val="60000"/>
                <a:lumOff val="40000"/>
              </a:schemeClr>
            </a:gs>
          </a:gsLst>
          <a:lin ang="54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496386" y="272438"/>
            <a:ext cx="3199228" cy="844697"/>
          </a:xfrm>
        </p:spPr>
        <p:txBody>
          <a:bodyPr/>
          <a:lstStyle/>
          <a:p>
            <a:r>
              <a:rPr lang="it-IT" sz="4000" dirty="0">
                <a:solidFill>
                  <a:srgbClr val="265C86"/>
                </a:solidFill>
                <a:latin typeface="Modern Love" panose="04090805081005020601" pitchFamily="82" charset="0"/>
              </a:rPr>
              <a:t>SIXTH DAY </a:t>
            </a:r>
          </a:p>
        </p:txBody>
      </p:sp>
      <p:sp>
        <p:nvSpPr>
          <p:cNvPr id="3" name="Segnaposto contenuto 2"/>
          <p:cNvSpPr>
            <a:spLocks noGrp="1"/>
          </p:cNvSpPr>
          <p:nvPr>
            <p:ph idx="1"/>
          </p:nvPr>
        </p:nvSpPr>
        <p:spPr>
          <a:xfrm>
            <a:off x="486507" y="1389527"/>
            <a:ext cx="9009185" cy="2211802"/>
          </a:xfrm>
        </p:spPr>
        <p:txBody>
          <a:bodyPr anchor="ctr"/>
          <a:lstStyle/>
          <a:p>
            <a:pPr>
              <a:buClr>
                <a:srgbClr val="00B050"/>
              </a:buClr>
              <a:buFont typeface="Wingdings" pitchFamily="2" charset="2"/>
              <a:buChar char="v"/>
            </a:pPr>
            <a:endParaRPr lang="it-IT" sz="1800" dirty="0">
              <a:cs typeface="Arial" panose="020B0604020202020204" pitchFamily="34" charset="0"/>
            </a:endParaRPr>
          </a:p>
          <a:p>
            <a:pPr>
              <a:buClr>
                <a:srgbClr val="00B050"/>
              </a:buClr>
              <a:buFont typeface="Wingdings" pitchFamily="2" charset="2"/>
              <a:buChar char="v"/>
            </a:pPr>
            <a:r>
              <a:rPr lang="it-IT" sz="1800" dirty="0">
                <a:cs typeface="Arial" panose="020B0604020202020204" pitchFamily="34" charset="0"/>
              </a:rPr>
              <a:t>Check out from the Mini Hotel “La Tavernetta”</a:t>
            </a:r>
          </a:p>
          <a:p>
            <a:pPr>
              <a:buClr>
                <a:srgbClr val="00B050"/>
              </a:buClr>
              <a:buFont typeface="Wingdings" pitchFamily="2" charset="2"/>
              <a:buChar char="v"/>
            </a:pPr>
            <a:r>
              <a:rPr lang="it-IT" sz="1800" dirty="0" err="1">
                <a:cs typeface="Arial" panose="020B0604020202020204" pitchFamily="34" charset="0"/>
              </a:rPr>
              <a:t>Departure</a:t>
            </a:r>
            <a:r>
              <a:rPr lang="it-IT" sz="1800" dirty="0">
                <a:cs typeface="Arial" panose="020B0604020202020204" pitchFamily="34" charset="0"/>
              </a:rPr>
              <a:t> from Cascia and to the </a:t>
            </a:r>
            <a:r>
              <a:rPr lang="it-IT" sz="1800" dirty="0" err="1">
                <a:cs typeface="Arial" panose="020B0604020202020204" pitchFamily="34" charset="0"/>
              </a:rPr>
              <a:t>airport</a:t>
            </a:r>
            <a:r>
              <a:rPr lang="it-IT" sz="1800" dirty="0">
                <a:cs typeface="Arial" panose="020B0604020202020204" pitchFamily="34" charset="0"/>
              </a:rPr>
              <a:t> Roma Fiumicino </a:t>
            </a:r>
            <a:r>
              <a:rPr lang="it-IT" sz="1800" dirty="0" err="1">
                <a:cs typeface="Arial" panose="020B0604020202020204" pitchFamily="34" charset="0"/>
              </a:rPr>
              <a:t>at</a:t>
            </a:r>
            <a:r>
              <a:rPr lang="it-IT" sz="1800" dirty="0">
                <a:cs typeface="Arial" panose="020B0604020202020204" pitchFamily="34" charset="0"/>
              </a:rPr>
              <a:t> 8:00 </a:t>
            </a:r>
            <a:r>
              <a:rPr lang="it-IT" sz="1800" dirty="0" err="1">
                <a:cs typeface="Arial" panose="020B0604020202020204" pitchFamily="34" charset="0"/>
              </a:rPr>
              <a:t>am</a:t>
            </a:r>
            <a:endParaRPr lang="it-IT" sz="1800" dirty="0">
              <a:cs typeface="Arial" panose="020B0604020202020204" pitchFamily="34" charset="0"/>
            </a:endParaRPr>
          </a:p>
          <a:p>
            <a:pPr>
              <a:buClr>
                <a:srgbClr val="00B050"/>
              </a:buClr>
              <a:buFont typeface="Wingdings" pitchFamily="2" charset="2"/>
              <a:buChar char="v"/>
            </a:pPr>
            <a:r>
              <a:rPr lang="it-IT" sz="1800" dirty="0">
                <a:cs typeface="Arial" panose="020B0604020202020204" pitchFamily="34" charset="0"/>
              </a:rPr>
              <a:t> Flight </a:t>
            </a:r>
            <a:r>
              <a:rPr lang="it-IT" sz="1800" dirty="0" err="1">
                <a:cs typeface="Arial" panose="020B0604020202020204" pitchFamily="34" charset="0"/>
              </a:rPr>
              <a:t>to</a:t>
            </a:r>
            <a:r>
              <a:rPr lang="it-IT" sz="1800" dirty="0">
                <a:cs typeface="Arial" panose="020B0604020202020204" pitchFamily="34" charset="0"/>
              </a:rPr>
              <a:t> London City at 11:30 </a:t>
            </a:r>
            <a:r>
              <a:rPr lang="it-IT" sz="1800" dirty="0" err="1">
                <a:cs typeface="Arial" panose="020B0604020202020204" pitchFamily="34" charset="0"/>
              </a:rPr>
              <a:t>am</a:t>
            </a:r>
            <a:r>
              <a:rPr lang="it-IT" sz="1800" dirty="0">
                <a:cs typeface="Arial" panose="020B0604020202020204" pitchFamily="34" charset="0"/>
              </a:rPr>
              <a:t> </a:t>
            </a:r>
          </a:p>
          <a:p>
            <a:pPr>
              <a:buClr>
                <a:srgbClr val="00B050"/>
              </a:buClr>
              <a:buFont typeface="Wingdings" pitchFamily="2" charset="2"/>
              <a:buChar char="v"/>
            </a:pPr>
            <a:r>
              <a:rPr lang="it-IT" sz="1800" dirty="0">
                <a:cs typeface="Arial" panose="020B0604020202020204" pitchFamily="34" charset="0"/>
              </a:rPr>
              <a:t> </a:t>
            </a:r>
            <a:r>
              <a:rPr lang="it-IT" sz="1800" dirty="0" err="1">
                <a:cs typeface="Arial" panose="020B0604020202020204" pitchFamily="34" charset="0"/>
              </a:rPr>
              <a:t>Arrival</a:t>
            </a:r>
            <a:r>
              <a:rPr lang="it-IT" sz="1800" dirty="0">
                <a:cs typeface="Arial" panose="020B0604020202020204" pitchFamily="34" charset="0"/>
              </a:rPr>
              <a:t> in London at 2:30 pm</a:t>
            </a:r>
          </a:p>
        </p:txBody>
      </p:sp>
      <p:pic>
        <p:nvPicPr>
          <p:cNvPr id="4" name="Immagine 3">
            <a:extLst>
              <a:ext uri="{FF2B5EF4-FFF2-40B4-BE49-F238E27FC236}">
                <a16:creationId xmlns:a16="http://schemas.microsoft.com/office/drawing/2014/main" id="{78480AFD-6671-4CD1-8C18-7E70415FCEA7}"/>
              </a:ext>
            </a:extLst>
          </p:cNvPr>
          <p:cNvPicPr>
            <a:picLocks noChangeAspect="1"/>
          </p:cNvPicPr>
          <p:nvPr/>
        </p:nvPicPr>
        <p:blipFill>
          <a:blip r:embed="rId2"/>
          <a:stretch>
            <a:fillRect/>
          </a:stretch>
        </p:blipFill>
        <p:spPr>
          <a:xfrm>
            <a:off x="4774003" y="3310743"/>
            <a:ext cx="6048375" cy="257175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99FF66"/>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927587" y="249126"/>
            <a:ext cx="4363065" cy="1591695"/>
          </a:xfrm>
        </p:spPr>
        <p:txBody>
          <a:bodyPr anchor="b">
            <a:normAutofit/>
          </a:bodyPr>
          <a:lstStyle/>
          <a:p>
            <a:r>
              <a:rPr lang="it-IT" sz="4000" dirty="0">
                <a:solidFill>
                  <a:srgbClr val="265C86"/>
                </a:solidFill>
                <a:latin typeface="Modern Love" panose="04090805081005020601" pitchFamily="82" charset="0"/>
              </a:rPr>
              <a:t>FLOWERING OF CASTELLUCCIO </a:t>
            </a:r>
          </a:p>
        </p:txBody>
      </p:sp>
      <p:pic>
        <p:nvPicPr>
          <p:cNvPr id="4" name="Immagine 3"/>
          <p:cNvPicPr>
            <a:picLocks noChangeAspect="1"/>
          </p:cNvPicPr>
          <p:nvPr/>
        </p:nvPicPr>
        <p:blipFill rotWithShape="1">
          <a:blip r:embed="rId2" cstate="print"/>
          <a:srcRect l="6166" r="17733" b="-1"/>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8" name="Immagine 7">
            <a:extLst>
              <a:ext uri="{FF2B5EF4-FFF2-40B4-BE49-F238E27FC236}">
                <a16:creationId xmlns:a16="http://schemas.microsoft.com/office/drawing/2014/main" id="{05BE547E-CC4F-407D-AB5F-949439608A3C}"/>
              </a:ext>
            </a:extLst>
          </p:cNvPr>
          <p:cNvPicPr>
            <a:picLocks noChangeAspect="1"/>
          </p:cNvPicPr>
          <p:nvPr/>
        </p:nvPicPr>
        <p:blipFill rotWithShape="1">
          <a:blip r:embed="rId3"/>
          <a:srcRect t="29075" r="-2" b="-2"/>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Segnaposto contenuto 2"/>
          <p:cNvSpPr>
            <a:spLocks noGrp="1"/>
          </p:cNvSpPr>
          <p:nvPr>
            <p:ph idx="1"/>
          </p:nvPr>
        </p:nvSpPr>
        <p:spPr>
          <a:xfrm>
            <a:off x="5648632" y="2089947"/>
            <a:ext cx="6238568" cy="4191735"/>
          </a:xfrm>
        </p:spPr>
        <p:txBody>
          <a:bodyPr>
            <a:normAutofit fontScale="92500" lnSpcReduction="20000"/>
          </a:bodyPr>
          <a:lstStyle/>
          <a:p>
            <a:pPr marL="0" indent="0">
              <a:buNone/>
            </a:pPr>
            <a:r>
              <a:rPr lang="en-US" sz="2400" dirty="0" err="1">
                <a:cs typeface="Arial" panose="020B0604020202020204" pitchFamily="34" charset="0"/>
              </a:rPr>
              <a:t>Castelluccio</a:t>
            </a:r>
            <a:r>
              <a:rPr lang="en-US" sz="2400" dirty="0">
                <a:cs typeface="Arial" panose="020B0604020202020204" pitchFamily="34" charset="0"/>
              </a:rPr>
              <a:t> di Norcia is more than just a small Umbrian village. </a:t>
            </a:r>
            <a:r>
              <a:rPr lang="en-US" sz="2400" dirty="0" err="1">
                <a:cs typeface="Arial" panose="020B0604020202020204" pitchFamily="34" charset="0"/>
              </a:rPr>
              <a:t>Castelluccio</a:t>
            </a:r>
            <a:r>
              <a:rPr lang="en-US" sz="2400" dirty="0">
                <a:cs typeface="Arial" panose="020B0604020202020204" pitchFamily="34" charset="0"/>
              </a:rPr>
              <a:t> is considered an emotion, a mystical and almost magical place where man and nature merge to find a primordial harmony.</a:t>
            </a:r>
          </a:p>
          <a:p>
            <a:pPr marL="0" indent="0">
              <a:buNone/>
            </a:pPr>
            <a:r>
              <a:rPr lang="en-US" sz="2400" dirty="0">
                <a:cs typeface="Arial" panose="020B0604020202020204" pitchFamily="34" charset="0"/>
              </a:rPr>
              <a:t>The flowering of the lentil fields is extraordinary: usually, in June it sees its splendor but, depending on the season, it is possible to admire it also in the months of May and July, considering that nature is not used to respect conventions and precise dates.</a:t>
            </a:r>
          </a:p>
          <a:p>
            <a:pPr marL="0" indent="0">
              <a:buNone/>
            </a:pPr>
            <a:r>
              <a:rPr lang="en-US" sz="2400" dirty="0">
                <a:cs typeface="Arial" panose="020B0604020202020204" pitchFamily="34" charset="0"/>
              </a:rPr>
              <a:t>The development and the course of the flowering are entrusted to many factors: from how much it has rained in the winter and spring periods; from the period of exposure to the sun; from the period of the sowing, above all of the lentil. Not to mention that every flower species has a different time to bloom.</a:t>
            </a:r>
          </a:p>
          <a:p>
            <a:pPr marL="0" indent="0">
              <a:buNone/>
            </a:pPr>
            <a:endParaRPr lang="it-IT" sz="1400" dirty="0">
              <a:cs typeface="Arial" panose="020B0604020202020204" pitchFamily="34" charset="0"/>
            </a:endParaRPr>
          </a:p>
        </p:txBody>
      </p:sp>
      <p:sp>
        <p:nvSpPr>
          <p:cNvPr id="7" name="Sole 6">
            <a:hlinkClick r:id="" action="ppaction://noaction"/>
          </p:cNvPr>
          <p:cNvSpPr/>
          <p:nvPr/>
        </p:nvSpPr>
        <p:spPr>
          <a:xfrm>
            <a:off x="11290652" y="6012367"/>
            <a:ext cx="731520" cy="745588"/>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47945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1472</TotalTime>
  <Words>701</Words>
  <Application>Microsoft Office PowerPoint</Application>
  <PresentationFormat>Widescreen</PresentationFormat>
  <Paragraphs>77</Paragraphs>
  <Slides>9</Slides>
  <Notes>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9</vt:i4>
      </vt:variant>
    </vt:vector>
  </HeadingPairs>
  <TitlesOfParts>
    <vt:vector size="16" baseType="lpstr">
      <vt:lpstr>Arial</vt:lpstr>
      <vt:lpstr>Calibri</vt:lpstr>
      <vt:lpstr>Calibri Light</vt:lpstr>
      <vt:lpstr>Modern Love</vt:lpstr>
      <vt:lpstr>Tahoma</vt:lpstr>
      <vt:lpstr>Wingdings</vt:lpstr>
      <vt:lpstr>Tema di Office</vt:lpstr>
      <vt:lpstr>Presentazione standard di PowerPoint</vt:lpstr>
      <vt:lpstr>Presentazione standard di PowerPoint</vt:lpstr>
      <vt:lpstr>Presentazione standard di PowerPoint</vt:lpstr>
      <vt:lpstr>SECOND DAY </vt:lpstr>
      <vt:lpstr>THIRD DAY</vt:lpstr>
      <vt:lpstr>FOURTH DAY</vt:lpstr>
      <vt:lpstr>FIFTH DAY </vt:lpstr>
      <vt:lpstr>SIXTH DAY </vt:lpstr>
      <vt:lpstr>FLOWERING OF CASTELLUCCIO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Valerio Angeloni</dc:creator>
  <cp:lastModifiedBy>Concetta</cp:lastModifiedBy>
  <cp:revision>121</cp:revision>
  <dcterms:created xsi:type="dcterms:W3CDTF">2021-02-09T13:32:34Z</dcterms:created>
  <dcterms:modified xsi:type="dcterms:W3CDTF">2021-02-17T10:14:29Z</dcterms:modified>
</cp:coreProperties>
</file>