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559675" cy="10691813"/>
  <p:embeddedFontLst>
    <p:embeddedFont>
      <p:font typeface="SimSun" panose="02010600030101010101" pitchFamily="2" charset="-122"/>
      <p:regular r:id="rId14"/>
    </p:embeddedFont>
    <p:embeddedFont>
      <p:font typeface="Aharoni" panose="02010803020104030203" pitchFamily="2" charset="-79"/>
      <p:bold r:id="rId15"/>
    </p:embeddedFont>
    <p:embeddedFont>
      <p:font typeface="Arial Black" panose="020B0A04020102020204" pitchFamily="34" charset="0"/>
      <p:bold r:id="rId16"/>
    </p:embeddedFont>
    <p:embeddedFont>
      <p:font typeface="Bad Script" panose="020B0604020202020204" charset="0"/>
      <p:regular r:id="rId17"/>
    </p:embeddedFont>
    <p:embeddedFont>
      <p:font typeface="Baum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eat" panose="020B0604020202020204" charset="0"/>
      <p:regular r:id="rId23"/>
      <p:bold r:id="rId24"/>
    </p:embeddedFont>
    <p:embeddedFont>
      <p:font typeface="Gill Sans" panose="020B0604020202020204" charset="0"/>
      <p:regular r:id="rId25"/>
      <p:bold r:id="rId26"/>
    </p:embeddedFont>
    <p:embeddedFont>
      <p:font typeface="Jacques Francois Shadow" panose="020B0604020202020204" charset="0"/>
      <p:regular r:id="rId27"/>
    </p:embeddedFont>
    <p:embeddedFont>
      <p:font typeface="Kaushan Script" panose="020B0604020202020204" charset="0"/>
      <p:regular r:id="rId28"/>
    </p:embeddedFont>
    <p:embeddedFont>
      <p:font typeface="Open Sans" panose="020B0604020202020204" charset="0"/>
      <p:bold r:id="rId29"/>
      <p:boldItalic r:id="rId30"/>
    </p:embeddedFont>
    <p:embeddedFont>
      <p:font typeface="Pinyon Script" panose="020B0604020202020204" charset="0"/>
      <p:regular r:id="rId31"/>
    </p:embeddedFont>
    <p:embeddedFont>
      <p:font typeface="Quattrocen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000000"/>
          </p15:clr>
        </p15:guide>
        <p15:guide id="2" pos="317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6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:notes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/>
        </p:nvSpPr>
        <p:spPr>
          <a:xfrm>
            <a:off x="4278960" y="10157400"/>
            <a:ext cx="3276720" cy="53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3680" cy="480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>
            <a:spLocks noGrp="1"/>
          </p:cNvSpPr>
          <p:nvPr>
            <p:ph type="pic" idx="2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2545794" y="-277836"/>
            <a:ext cx="4989036" cy="907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 rot="5400000">
            <a:off x="5752980" y="2638755"/>
            <a:ext cx="7109944" cy="2500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667165" y="221856"/>
            <a:ext cx="7109944" cy="733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54788" y="1944167"/>
            <a:ext cx="4917805" cy="55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5640603" y="1944167"/>
            <a:ext cx="4917805" cy="5500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lvl="0" algn="ctr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5120818" y="1692179"/>
            <a:ext cx="4455776" cy="7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941247" y="300990"/>
            <a:ext cx="5635349" cy="64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1pPr>
            <a:lvl2pPr marL="914400" lvl="1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2pPr>
            <a:lvl3pPr marL="1371600" lvl="2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504034" y="1581935"/>
            <a:ext cx="3316456" cy="517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t" anchorCtr="0">
            <a:no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0" tIns="50375" rIns="100750" bIns="503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s://www.youtube.com/watch?v=M3re6nsan8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s://youtu.be/tu_iwPTqMo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youtube.com/watch?v=s7Yw0Wyn9j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ull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7960" y="936000"/>
            <a:ext cx="3578040" cy="27039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/>
          <p:nvPr/>
        </p:nvSpPr>
        <p:spPr>
          <a:xfrm>
            <a:off x="288000" y="4608000"/>
            <a:ext cx="9504000" cy="1224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 dirty="0">
                <a:ln>
                  <a:noFill/>
                </a:ln>
                <a:solidFill>
                  <a:srgbClr val="0070C0"/>
                </a:solidFill>
                <a:latin typeface="Arial Black"/>
              </a:rPr>
              <a:t>“Plan a trip &amp; gain experience”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</a:pPr>
            <a:endParaRPr sz="4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504000" y="0"/>
            <a:ext cx="9071280" cy="827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Rounded"/>
              <a:buNone/>
            </a:pPr>
            <a:r>
              <a:rPr lang="it-IT" sz="4000" b="1">
                <a:latin typeface="Arial Rounded"/>
                <a:ea typeface="Arial Rounded"/>
                <a:cs typeface="Arial Rounded"/>
                <a:sym typeface="Arial Rounded"/>
              </a:rPr>
              <a:t>Class 4th B Tourism</a:t>
            </a:r>
            <a:endParaRPr sz="40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1" name="Google Shape;171;p23" descr="C:\Users\Utente\Desktop\foto4btu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808" y="877739"/>
            <a:ext cx="9145016" cy="668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9803"/>
          </a:srgb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/>
          <p:nvPr/>
        </p:nvSpPr>
        <p:spPr>
          <a:xfrm>
            <a:off x="504000" y="827509"/>
            <a:ext cx="9071280" cy="5324531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8800" b="0" i="0" u="none" strike="noStrike" cap="none">
                <a:solidFill>
                  <a:srgbClr val="002060"/>
                </a:solidFill>
                <a:latin typeface="Aharoni"/>
                <a:ea typeface="Aharoni"/>
                <a:cs typeface="Aharoni"/>
                <a:sym typeface="Aharoni"/>
              </a:rPr>
              <a:t>THANKS FOR YOUR ATTENTION</a:t>
            </a:r>
            <a:endParaRPr sz="9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5000"/>
          </a:blip>
          <a:tile tx="0" ty="0" sx="100000" sy="100000" flip="none" algn="tl"/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693720" y="6464520"/>
            <a:ext cx="8690400" cy="109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320665" y="3059757"/>
            <a:ext cx="975996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Italy, officially the Italian Republic, a EU member state, is situated in the south, overlooking the Mediterranean Sea.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also known as the "Boot" because of the form and as the "Beautiful Country" because of the climate and its natural and artistic beauty.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https://www.youtube.com/watch?v=M3re6nsan88</a:t>
            </a:r>
            <a:endParaRPr sz="2600" b="0" i="0" u="sng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b="0" i="0" u="sng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https://youtu.be/zGlpMEUZv3U</a:t>
            </a:r>
            <a:endParaRPr/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-1441800" y="767160"/>
            <a:ext cx="8463240" cy="10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1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Italy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5" descr="bandiera-italian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3440" y="274320"/>
            <a:ext cx="5135040" cy="25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735480" y="944640"/>
            <a:ext cx="7699680" cy="109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350640" y="2560320"/>
            <a:ext cx="5135040" cy="352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>
                <a:solidFill>
                  <a:srgbClr val="000000"/>
                </a:solidFill>
                <a:latin typeface="SimSun"/>
                <a:ea typeface="SimSun"/>
                <a:cs typeface="SimSun"/>
                <a:sym typeface="SimSun"/>
              </a:rPr>
              <a:t>Umbria is a region situated in the centre of Italy. It is the only central Italian region having neither a coastline nor a border with other countries. 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874440" y="516240"/>
            <a:ext cx="7911000" cy="79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b="0" i="0" u="none" strike="noStrike" cap="none">
                <a:solidFill>
                  <a:srgbClr val="00CC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…Umbria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957960" y="6318000"/>
            <a:ext cx="3230285" cy="64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https://youtu.be/tu_iwPTqMo8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 descr="Image result for cartina umb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5800" y="1515960"/>
            <a:ext cx="4623840" cy="50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189720" y="228600"/>
            <a:ext cx="9889920" cy="169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0" u="none" strike="noStrike" cap="none">
                <a:solidFill>
                  <a:srgbClr val="0000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Our town: 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4400" b="1" i="0" u="none" strike="noStrike" cap="none">
                <a:solidFill>
                  <a:srgbClr val="990000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TODI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5684400" y="1676520"/>
            <a:ext cx="3946320" cy="521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Todi is a beautiful town in Umbria, in the province of Perugia, It’s situated on a hill overlooking the Tiber Valley. It has a fabulous square with the Duomo and it is Monumental Palaces. It is surrounded by three walls of three different periods.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It is medieval appearance has remained unchanged over the centuries and today you can admire its artistic beauties and its intact city walls.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country, which gave birth to Jacopone da Todi, is defined as one of the most livable cities in the world.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7" descr="Risultati immagini per todi vista dall'al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600" y="2899080"/>
            <a:ext cx="5177880" cy="378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 descr="Todi-Stemm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400" y="228600"/>
            <a:ext cx="2052000" cy="22474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426600" y="6939360"/>
            <a:ext cx="5364360" cy="36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</a:t>
            </a:r>
            <a:r>
              <a:rPr lang="it-IT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www.youtube.com/watch?v=s7Yw0Wyn9jA</a:t>
            </a:r>
            <a:r>
              <a:rPr lang="it-IT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58ED5"/>
            </a:gs>
            <a:gs pos="100000">
              <a:srgbClr val="C1D1EC"/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504000" y="418320"/>
            <a:ext cx="9071280" cy="159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0" b="0" i="0" u="none" strike="noStrike" cap="none">
                <a:solidFill>
                  <a:srgbClr val="FFFFFF"/>
                </a:solidFill>
                <a:latin typeface="Pinyon Script"/>
                <a:ea typeface="Pinyon Script"/>
                <a:cs typeface="Pinyon Script"/>
                <a:sym typeface="Pinyon Script"/>
              </a:rPr>
              <a:t>Some photos of Todi</a:t>
            </a:r>
            <a:b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19040" y="1375920"/>
            <a:ext cx="9156240" cy="6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9880" y="4220280"/>
            <a:ext cx="4123440" cy="26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Risultati immagini per tod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4240" y="1318680"/>
            <a:ext cx="4338000" cy="26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Risultati immagini per tod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840" y="4229280"/>
            <a:ext cx="4334040" cy="273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 rot="1956600">
            <a:off x="7242480" y="1393560"/>
            <a:ext cx="2700720" cy="1296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000000"/>
                </a:solidFill>
                <a:latin typeface="Bad Script"/>
                <a:ea typeface="Bad Script"/>
                <a:cs typeface="Bad Script"/>
                <a:sym typeface="Bad Script"/>
              </a:rPr>
              <a:t> “Consolazione”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8"/>
          <p:cNvSpPr/>
          <p:nvPr/>
        </p:nvSpPr>
        <p:spPr>
          <a:xfrm rot="-639600">
            <a:off x="135720" y="2906640"/>
            <a:ext cx="2997360" cy="1078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>
                <a:solidFill>
                  <a:srgbClr val="000000"/>
                </a:solidFill>
                <a:latin typeface="Bad Script"/>
                <a:ea typeface="Bad Script"/>
                <a:cs typeface="Bad Script"/>
                <a:sym typeface="Bad Script"/>
              </a:rPr>
              <a:t> “San Fortunato”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 rot="-761400">
            <a:off x="7174800" y="3223440"/>
            <a:ext cx="2347560" cy="1296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000000"/>
                </a:solidFill>
                <a:latin typeface="Bad Script"/>
                <a:ea typeface="Bad Script"/>
                <a:cs typeface="Bad Script"/>
                <a:sym typeface="Bad Script"/>
              </a:rPr>
              <a:t>“Piazza Del Popolo”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 descr="brochure istitu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000" y="1233000"/>
            <a:ext cx="4901040" cy="612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>
            <a:off x="5256000" y="1728000"/>
            <a:ext cx="4597920" cy="540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marR="0" lvl="0" indent="-21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school has about: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900 students 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150 staff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Our students are 14-19 years old and they can choose between six Courses of studies: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Tourism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Business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Agriculture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Architecture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Electronics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7879" algn="just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FFFFFF"/>
              </a:buClr>
              <a:buSzPts val="1918"/>
              <a:buFont typeface="Arial"/>
              <a:buChar char="•"/>
            </a:pPr>
            <a:r>
              <a:rPr lang="it-IT" sz="1918" b="1" i="0" u="none" strike="noStrike" cap="none">
                <a:solidFill>
                  <a:srgbClr val="17365D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Fashion</a:t>
            </a:r>
            <a:endParaRPr sz="1918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91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9" descr="logolineare- web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6000" y="59040"/>
            <a:ext cx="4790160" cy="11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0000"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673920" y="2045520"/>
            <a:ext cx="9078840" cy="22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6958800" y="289440"/>
            <a:ext cx="2587320" cy="1228680"/>
          </a:xfrm>
          <a:prstGeom prst="ellipse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i="0" u="none" strike="noStrike" cap="none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EINAUDI BUILDING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 descr="F:\Chiavetta scuola\Esasmus+Netherlands 24-29 Settembre 2017\IMG_20170919_0945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465440"/>
            <a:ext cx="4144680" cy="309348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1" name="Google Shape;151;p21" descr="F:\Chiavetta scuola\Esasmus+Netherlands 24-29 Settembre 2017\IMG_20170919_0915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717720" cy="33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F:\Chiavetta scuola\Esasmus+Netherlands 24-29 Settembre 2017\IMG_20170919_091537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520" y="0"/>
            <a:ext cx="3831480" cy="33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F:\Chiavetta scuola\Esasmus+Netherlands 24-29 Settembre 2017\IMG_20170919_09185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3600" y="4443840"/>
            <a:ext cx="3686400" cy="31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 descr="F:\Chiavetta scuola\Esasmus+Netherlands 24-29 Settembre 2017\ciuffell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3720" y="2615760"/>
            <a:ext cx="4744440" cy="241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/>
          <p:nvPr/>
        </p:nvSpPr>
        <p:spPr>
          <a:xfrm>
            <a:off x="2697480" y="270360"/>
            <a:ext cx="510480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FFFFFF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Our school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 descr="F:\Chiavetta scuola\Esasmus+Netherlands 24-29 Settembre 2017\IMG_20170919_09282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2800" y="0"/>
            <a:ext cx="4327200" cy="34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F:\Chiavetta scuola\Esasmus+Netherlands 24-29 Settembre 2017\IMG_20170919_0930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209840"/>
            <a:ext cx="4723560" cy="334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 descr="F:\Chiavetta scuola\Esasmus+Netherlands 24-29 Settembre 2017\IMG_20170919_09345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4429080" cy="332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descr="F:\Chiavetta scuola\Esasmus+Netherlands 24-29 Settembre 2017\IMG_20170919_09391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8680" y="4228200"/>
            <a:ext cx="4440960" cy="333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2799000" y="3225240"/>
            <a:ext cx="4781880" cy="91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005878"/>
                </a:solidFill>
                <a:latin typeface="Baumans"/>
                <a:ea typeface="Baumans"/>
                <a:cs typeface="Baumans"/>
                <a:sym typeface="Baumans"/>
              </a:rPr>
              <a:t>Our  workshops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Personalizzato</PresentationFormat>
  <Paragraphs>68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8" baseType="lpstr">
      <vt:lpstr>Arial</vt:lpstr>
      <vt:lpstr>Times New Roman</vt:lpstr>
      <vt:lpstr>Arial Rounded</vt:lpstr>
      <vt:lpstr>Quattrocento Sans</vt:lpstr>
      <vt:lpstr>Calibri</vt:lpstr>
      <vt:lpstr>Open Sans</vt:lpstr>
      <vt:lpstr>Pinyon Script</vt:lpstr>
      <vt:lpstr>Gill Sans</vt:lpstr>
      <vt:lpstr>Caveat</vt:lpstr>
      <vt:lpstr>Bad Script</vt:lpstr>
      <vt:lpstr>Kaushan Script</vt:lpstr>
      <vt:lpstr>Jacques Francois Shadow</vt:lpstr>
      <vt:lpstr>SimSun</vt:lpstr>
      <vt:lpstr>Arial Black</vt:lpstr>
      <vt:lpstr>Baumans</vt:lpstr>
      <vt:lpstr>Aharoni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 4th B Tourism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Concetta</dc:creator>
  <cp:lastModifiedBy>Concetta</cp:lastModifiedBy>
  <cp:revision>1</cp:revision>
  <dcterms:modified xsi:type="dcterms:W3CDTF">2021-01-08T08:34:34Z</dcterms:modified>
</cp:coreProperties>
</file>