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48" r:id="rId1"/>
    <p:sldMasterId id="2147484560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CC00CC"/>
    <a:srgbClr val="005828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533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66796-B9FD-4B36-8D7C-8C96309471F7}" type="datetimeFigureOut">
              <a:rPr lang="it-IT" smtClean="0"/>
              <a:pPr/>
              <a:t>06/03/2021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A96D81-4C71-475B-A197-77BA72A0CD8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56667" y="3500439"/>
            <a:ext cx="6815667" cy="1584325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56667" y="5084764"/>
            <a:ext cx="6815667" cy="865187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>
                <a:latin typeface="Futura LT Book" pitchFamily="2" charset="0"/>
              </a:defRPr>
            </a:lvl1pPr>
          </a:lstStyle>
          <a:p>
            <a:r>
              <a:rPr lang="it-IT"/>
              <a:t>Fare clic per modificare lo stile del sottotitolo dello schema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6112A6-86C0-4584-AE54-BD8C312E80AC}" type="datetimeFigureOut">
              <a:rPr lang="it-IT" smtClean="0"/>
              <a:pPr/>
              <a:t>06/03/2021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A3BB8-820A-4E3E-B67D-99B1461D19B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002185" y="188913"/>
            <a:ext cx="2374900" cy="619125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873251" y="188913"/>
            <a:ext cx="6925733" cy="619125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6112A6-86C0-4584-AE54-BD8C312E80AC}" type="datetimeFigureOut">
              <a:rPr lang="it-IT" smtClean="0"/>
              <a:pPr/>
              <a:t>06/03/2021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A3BB8-820A-4E3E-B67D-99B1461D19B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A80B34-199E-42D4-9BD5-6211F724397A}" type="slidenum">
              <a:rPr lang="ru-RU"/>
              <a:pPr/>
              <a:t>‹N›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69FD9-DE04-4C02-9B93-B63784BC6225}" type="slidenum">
              <a:rPr lang="ru-RU"/>
              <a:pPr/>
              <a:t>‹N›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37390-1465-4881-A69A-EB21A592B23B}" type="slidenum">
              <a:rPr lang="ru-RU"/>
              <a:pPr/>
              <a:t>‹N›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544235" y="1600205"/>
            <a:ext cx="44174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164917" y="1600205"/>
            <a:ext cx="441748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45CF3-94E4-4683-8BAF-FC9CE2A4EC1C}" type="slidenum">
              <a:rPr lang="ru-RU"/>
              <a:pPr/>
              <a:t>‹N›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4B51BB-08BD-4975-8F14-3C42B3699AC6}" type="slidenum">
              <a:rPr lang="ru-RU"/>
              <a:pPr/>
              <a:t>‹N›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59609-6D3F-4CDB-B439-F5EAE2E25F54}" type="slidenum">
              <a:rPr lang="ru-RU"/>
              <a:pPr/>
              <a:t>‹N›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F990C-C8C6-4696-A8B4-56662AAD9EFC}" type="slidenum">
              <a:rPr lang="ru-RU"/>
              <a:pPr/>
              <a:t>‹N›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C62AC-055B-4BB2-9FFF-7C447E162434}" type="slidenum">
              <a:rPr lang="ru-RU"/>
              <a:pPr/>
              <a:t>‹N›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6112A6-86C0-4584-AE54-BD8C312E80AC}" type="datetimeFigureOut">
              <a:rPr lang="it-IT" smtClean="0"/>
              <a:pPr/>
              <a:t>06/03/2021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A3BB8-820A-4E3E-B67D-99B1461D19B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1AB4F-9071-4723-B736-8FED12AE60C2}" type="slidenum">
              <a:rPr lang="ru-RU"/>
              <a:pPr/>
              <a:t>‹N›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740962-563D-4ACA-8944-FD5C7563281D}" type="slidenum">
              <a:rPr lang="ru-RU"/>
              <a:pPr/>
              <a:t>‹N›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323917" y="274643"/>
            <a:ext cx="2258483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544235" y="274643"/>
            <a:ext cx="6576484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17D7A-2AC3-4D4A-A8CB-A745B47D5C4A}" type="slidenum">
              <a:rPr lang="ru-RU"/>
              <a:pPr/>
              <a:t>‹N›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6112A6-86C0-4584-AE54-BD8C312E80AC}" type="datetimeFigureOut">
              <a:rPr lang="it-IT" smtClean="0"/>
              <a:pPr/>
              <a:t>06/03/2021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A3BB8-820A-4E3E-B67D-99B1461D19B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873251" y="1339851"/>
            <a:ext cx="4650316" cy="5040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726767" y="1339851"/>
            <a:ext cx="4650317" cy="5040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6112A6-86C0-4584-AE54-BD8C312E80AC}" type="datetimeFigureOut">
              <a:rPr lang="it-IT" smtClean="0"/>
              <a:pPr/>
              <a:t>06/03/2021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A3BB8-820A-4E3E-B67D-99B1461D19B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6112A6-86C0-4584-AE54-BD8C312E80AC}" type="datetimeFigureOut">
              <a:rPr lang="it-IT" smtClean="0"/>
              <a:pPr/>
              <a:t>06/03/2021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A3BB8-820A-4E3E-B67D-99B1461D19B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6112A6-86C0-4584-AE54-BD8C312E80AC}" type="datetimeFigureOut">
              <a:rPr lang="it-IT" smtClean="0"/>
              <a:pPr/>
              <a:t>06/03/2021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A3BB8-820A-4E3E-B67D-99B1461D19B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6112A6-86C0-4584-AE54-BD8C312E80AC}" type="datetimeFigureOut">
              <a:rPr lang="it-IT" smtClean="0"/>
              <a:pPr/>
              <a:t>06/03/2021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A3BB8-820A-4E3E-B67D-99B1461D19B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6112A6-86C0-4584-AE54-BD8C312E80AC}" type="datetimeFigureOut">
              <a:rPr lang="it-IT" smtClean="0"/>
              <a:pPr/>
              <a:t>06/03/2021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A3BB8-820A-4E3E-B67D-99B1461D19B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6112A6-86C0-4584-AE54-BD8C312E80AC}" type="datetimeFigureOut">
              <a:rPr lang="it-IT" smtClean="0"/>
              <a:pPr/>
              <a:t>06/03/2021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A3BB8-820A-4E3E-B67D-99B1461D19B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73251" y="188914"/>
            <a:ext cx="950383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73251" y="1339851"/>
            <a:ext cx="9503833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53189"/>
            <a:ext cx="28448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b="0">
                <a:solidFill>
                  <a:schemeClr val="bg1"/>
                </a:solidFill>
              </a:defRPr>
            </a:lvl1pPr>
          </a:lstStyle>
          <a:p>
            <a:fld id="{B96112A6-86C0-4584-AE54-BD8C312E80AC}" type="datetimeFigureOut">
              <a:rPr lang="it-IT" smtClean="0"/>
              <a:pPr/>
              <a:t>06/03/2021</a:t>
            </a:fld>
            <a:endParaRPr lang="it-IT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453189"/>
            <a:ext cx="38608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endParaRPr lang="it-IT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453189"/>
            <a:ext cx="28448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b="0">
                <a:solidFill>
                  <a:schemeClr val="bg1"/>
                </a:solidFill>
              </a:defRPr>
            </a:lvl1pPr>
          </a:lstStyle>
          <a:p>
            <a:fld id="{549A3BB8-820A-4E3E-B67D-99B1461D19B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9" r:id="rId1"/>
    <p:sldLayoutId id="2147484550" r:id="rId2"/>
    <p:sldLayoutId id="2147484551" r:id="rId3"/>
    <p:sldLayoutId id="2147484552" r:id="rId4"/>
    <p:sldLayoutId id="2147484553" r:id="rId5"/>
    <p:sldLayoutId id="2147484554" r:id="rId6"/>
    <p:sldLayoutId id="2147484555" r:id="rId7"/>
    <p:sldLayoutId id="2147484556" r:id="rId8"/>
    <p:sldLayoutId id="2147484557" r:id="rId9"/>
    <p:sldLayoutId id="2147484558" r:id="rId10"/>
    <p:sldLayoutId id="21474845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utura LT Book" pitchFamily="2" charset="0"/>
          <a:ea typeface="굴림" charset="-127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utura LT Book" pitchFamily="2" charset="0"/>
          <a:ea typeface="굴림" charset="-127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utura LT Book" pitchFamily="2" charset="0"/>
          <a:ea typeface="굴림" charset="-127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utura LT Book" pitchFamily="2" charset="0"/>
          <a:ea typeface="굴림" charset="-127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utura LT Book" pitchFamily="2" charset="0"/>
          <a:ea typeface="굴림" charset="-127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utura LT Book" pitchFamily="2" charset="0"/>
          <a:ea typeface="굴림" charset="-127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utura LT Book" pitchFamily="2" charset="0"/>
          <a:ea typeface="굴림" charset="-127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utura LT Book" pitchFamily="2" charset="0"/>
          <a:ea typeface="굴림" charset="-127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4235" y="274638"/>
            <a:ext cx="902335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  <a:endParaRPr lang="ru-RU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4235" y="1600203"/>
            <a:ext cx="903816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ru-RU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81753"/>
            <a:ext cx="2844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b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81753"/>
            <a:ext cx="3860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81753"/>
            <a:ext cx="2844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b="0">
                <a:solidFill>
                  <a:schemeClr val="tx1"/>
                </a:solidFill>
              </a:defRPr>
            </a:lvl1pPr>
          </a:lstStyle>
          <a:p>
            <a:fld id="{F6B1F5E0-9796-4A15-88BC-D365FFF1230B}" type="slidenum">
              <a:rPr lang="ru-RU"/>
              <a:pPr/>
              <a:t>‹N›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1" r:id="rId1"/>
    <p:sldLayoutId id="2147484562" r:id="rId2"/>
    <p:sldLayoutId id="2147484563" r:id="rId3"/>
    <p:sldLayoutId id="2147484564" r:id="rId4"/>
    <p:sldLayoutId id="2147484565" r:id="rId5"/>
    <p:sldLayoutId id="2147484566" r:id="rId6"/>
    <p:sldLayoutId id="2147484567" r:id="rId7"/>
    <p:sldLayoutId id="2147484568" r:id="rId8"/>
    <p:sldLayoutId id="2147484569" r:id="rId9"/>
    <p:sldLayoutId id="2147484570" r:id="rId10"/>
    <p:sldLayoutId id="21474845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666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66666"/>
          </a:solidFill>
          <a:latin typeface="Futura LT Book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66666"/>
          </a:solidFill>
          <a:latin typeface="Futura LT Book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66666"/>
          </a:solidFill>
          <a:latin typeface="Futura LT Book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66666"/>
          </a:solidFill>
          <a:latin typeface="Futura LT Book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66666"/>
          </a:solidFill>
          <a:latin typeface="Futura LT Book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66666"/>
          </a:solidFill>
          <a:latin typeface="Futura LT Book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66666"/>
          </a:solidFill>
          <a:latin typeface="Futura LT Book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66666"/>
          </a:solidFill>
          <a:latin typeface="Futura LT Book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6666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6666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6666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6666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66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66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66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66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6666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tripadvisor.it/Hotel_Review-g194924-d4931379-Reviews-Agriturismo_I_Granai-Spoleto_Province_of_Perugia_Umbria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Risultato immagini per umbria al tramonto"/>
          <p:cNvPicPr>
            <a:picLocks noChangeAspect="1" noChangeArrowheads="1"/>
          </p:cNvPicPr>
          <p:nvPr/>
        </p:nvPicPr>
        <p:blipFill>
          <a:blip r:embed="rId2" cstate="print"/>
          <a:srcRect b="1314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7" name="Rettangolo 6"/>
          <p:cNvSpPr/>
          <p:nvPr/>
        </p:nvSpPr>
        <p:spPr>
          <a:xfrm>
            <a:off x="1922777" y="0"/>
            <a:ext cx="805724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Umbria</a:t>
            </a:r>
            <a:r>
              <a:rPr lang="it-IT" sz="8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39544" y="0"/>
            <a:ext cx="47548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000" b="1" dirty="0">
                <a:solidFill>
                  <a:srgbClr val="C00000"/>
                </a:solidFill>
                <a:latin typeface="Perpetua Titling MT" pitchFamily="18" charset="0"/>
                <a:ea typeface="Amiri" pitchFamily="2" charset="-78"/>
                <a:cs typeface="Amiri" pitchFamily="2" charset="-78"/>
              </a:rPr>
              <a:t>FIRST DAY </a:t>
            </a:r>
          </a:p>
          <a:p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317965" y="1084217"/>
            <a:ext cx="8530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tx2"/>
                </a:solidFill>
                <a:latin typeface="Lucida Calligraphy" pitchFamily="66" charset="0"/>
              </a:rPr>
              <a:t> </a:t>
            </a:r>
            <a:endParaRPr lang="it-IT" sz="2800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050972" y="843294"/>
            <a:ext cx="66141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3000" dirty="0">
                <a:solidFill>
                  <a:schemeClr val="tx2"/>
                </a:solidFill>
                <a:latin typeface="Monotype Corsiva" pitchFamily="66" charset="0"/>
              </a:rPr>
              <a:t>8:00 am Departure from Vienna airport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>
                <a:solidFill>
                  <a:schemeClr val="tx2"/>
                </a:solidFill>
                <a:latin typeface="Monotype Corsiva" pitchFamily="66" charset="0"/>
              </a:rPr>
              <a:t> 10:00 am Arrival at Rome FCO airport and departure to Perugia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>
                <a:solidFill>
                  <a:schemeClr val="tx2"/>
                </a:solidFill>
                <a:latin typeface="Monotype Corsiva" pitchFamily="66" charset="0"/>
              </a:rPr>
              <a:t> 12:00 am Arrival in Spoleto and free visit of the city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>
                <a:solidFill>
                  <a:schemeClr val="tx2"/>
                </a:solidFill>
                <a:latin typeface="Monotype Corsiva" pitchFamily="66" charset="0"/>
              </a:rPr>
              <a:t> 2.00 pm Free lunch in the center of Spoleto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>
                <a:solidFill>
                  <a:schemeClr val="tx2"/>
                </a:solidFill>
                <a:latin typeface="Monotype Corsiva" pitchFamily="66" charset="0"/>
              </a:rPr>
              <a:t> 3.30 pm Guided tour of the </a:t>
            </a:r>
            <a:r>
              <a:rPr lang="en-US" sz="3000" dirty="0" err="1">
                <a:solidFill>
                  <a:schemeClr val="tx2"/>
                </a:solidFill>
                <a:latin typeface="Monotype Corsiva" pitchFamily="66" charset="0"/>
              </a:rPr>
              <a:t>Bosco</a:t>
            </a:r>
            <a:r>
              <a:rPr lang="en-US" sz="3000" dirty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Monotype Corsiva" pitchFamily="66" charset="0"/>
              </a:rPr>
              <a:t>Sacro</a:t>
            </a:r>
            <a:r>
              <a:rPr lang="en-US" sz="3000" dirty="0">
                <a:solidFill>
                  <a:schemeClr val="tx2"/>
                </a:solidFill>
                <a:latin typeface="Monotype Corsiva" pitchFamily="66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>
                <a:solidFill>
                  <a:schemeClr val="tx2"/>
                </a:solidFill>
                <a:latin typeface="Monotype Corsiva" pitchFamily="66" charset="0"/>
              </a:rPr>
              <a:t> 6:00 Departure from Spoleto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>
                <a:solidFill>
                  <a:schemeClr val="tx2"/>
                </a:solidFill>
                <a:latin typeface="Monotype Corsiva" pitchFamily="66" charset="0"/>
              </a:rPr>
              <a:t> 6:30 pm Arrival at I </a:t>
            </a:r>
            <a:r>
              <a:rPr lang="en-US" sz="3000" dirty="0" err="1">
                <a:solidFill>
                  <a:schemeClr val="tx2"/>
                </a:solidFill>
                <a:latin typeface="Monotype Corsiva" pitchFamily="66" charset="0"/>
              </a:rPr>
              <a:t>Granai</a:t>
            </a:r>
            <a:r>
              <a:rPr lang="en-US" sz="3000" dirty="0">
                <a:solidFill>
                  <a:schemeClr val="tx2"/>
                </a:solidFill>
                <a:latin typeface="Monotype Corsiva" pitchFamily="66" charset="0"/>
              </a:rPr>
              <a:t> farmhouse and check-in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>
                <a:solidFill>
                  <a:schemeClr val="tx2"/>
                </a:solidFill>
                <a:latin typeface="Monotype Corsiva" pitchFamily="66" charset="0"/>
              </a:rPr>
              <a:t> 8:00 pm Dinner at the farmhouse and overnight stay </a:t>
            </a:r>
            <a:endParaRPr lang="it-IT" sz="3000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7170" name="Picture 2" descr="Risultato immagini per bosco sacro spole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715690" cy="2913827"/>
          </a:xfrm>
          <a:prstGeom prst="rect">
            <a:avLst/>
          </a:prstGeom>
          <a:noFill/>
        </p:spPr>
      </p:pic>
      <p:pic>
        <p:nvPicPr>
          <p:cNvPr id="7172" name="Picture 4" descr="Risultato immagini per bosco sacro spole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33699"/>
            <a:ext cx="4754880" cy="3924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408021" y="0"/>
            <a:ext cx="64138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000" b="1" dirty="0">
                <a:solidFill>
                  <a:srgbClr val="FF0000"/>
                </a:solidFill>
                <a:latin typeface="Perpetua Titling MT" pitchFamily="18" charset="0"/>
              </a:rPr>
              <a:t>SECOND DAY</a:t>
            </a:r>
          </a:p>
        </p:txBody>
      </p:sp>
      <p:sp>
        <p:nvSpPr>
          <p:cNvPr id="4" name="Rettangolo 3"/>
          <p:cNvSpPr/>
          <p:nvPr/>
        </p:nvSpPr>
        <p:spPr>
          <a:xfrm>
            <a:off x="5477691" y="1065184"/>
            <a:ext cx="586086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>
                <a:solidFill>
                  <a:schemeClr val="tx2"/>
                </a:solidFill>
              </a:rPr>
              <a:t> </a:t>
            </a:r>
            <a:r>
              <a:rPr lang="en-US" sz="3000" dirty="0">
                <a:solidFill>
                  <a:schemeClr val="tx2"/>
                </a:solidFill>
                <a:latin typeface="Monotype Corsiva" pitchFamily="66" charset="0"/>
              </a:rPr>
              <a:t>8:00 am Breakfast at the farmhouse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>
                <a:solidFill>
                  <a:schemeClr val="tx2"/>
                </a:solidFill>
                <a:latin typeface="Monotype Corsiva" pitchFamily="66" charset="0"/>
              </a:rPr>
              <a:t>  9:00 am Departure to Assisi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>
                <a:solidFill>
                  <a:schemeClr val="tx2"/>
                </a:solidFill>
                <a:latin typeface="Monotype Corsiva" pitchFamily="66" charset="0"/>
              </a:rPr>
              <a:t>  10:00 Arrival in Assisi and guided tour of the Basilica of San Francesco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>
                <a:solidFill>
                  <a:schemeClr val="tx2"/>
                </a:solidFill>
                <a:latin typeface="Monotype Corsiva" pitchFamily="66" charset="0"/>
              </a:rPr>
              <a:t>  12:00 pm Visit of the city of Assisi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>
                <a:solidFill>
                  <a:schemeClr val="tx2"/>
                </a:solidFill>
                <a:latin typeface="Monotype Corsiva" pitchFamily="66" charset="0"/>
              </a:rPr>
              <a:t>  2:00 pm Free lunch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>
                <a:solidFill>
                  <a:schemeClr val="tx2"/>
                </a:solidFill>
                <a:latin typeface="Monotype Corsiva" pitchFamily="66" charset="0"/>
              </a:rPr>
              <a:t>  3:30 pm Visit to the Basilica of Santa Maria </a:t>
            </a:r>
            <a:r>
              <a:rPr lang="en-US" sz="3000" dirty="0" err="1">
                <a:solidFill>
                  <a:schemeClr val="tx2"/>
                </a:solidFill>
                <a:latin typeface="Monotype Corsiva" pitchFamily="66" charset="0"/>
              </a:rPr>
              <a:t>degli</a:t>
            </a:r>
            <a:r>
              <a:rPr lang="en-US" sz="3000" dirty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Monotype Corsiva" pitchFamily="66" charset="0"/>
              </a:rPr>
              <a:t>Angeli</a:t>
            </a:r>
            <a:endParaRPr lang="en-US" sz="3000" dirty="0">
              <a:solidFill>
                <a:schemeClr val="tx2"/>
              </a:solidFill>
              <a:latin typeface="Monotype Corsiva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000" dirty="0">
                <a:solidFill>
                  <a:schemeClr val="tx2"/>
                </a:solidFill>
                <a:latin typeface="Monotype Corsiva" pitchFamily="66" charset="0"/>
              </a:rPr>
              <a:t>  6:30 pm Departure from Assisi and return to the farmhouse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>
                <a:solidFill>
                  <a:schemeClr val="tx2"/>
                </a:solidFill>
                <a:latin typeface="Monotype Corsiva" pitchFamily="66" charset="0"/>
              </a:rPr>
              <a:t>  8:00 pm Dinner and overnight stay</a:t>
            </a:r>
            <a:endParaRPr lang="it-IT" sz="3000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6146" name="Picture 2" descr="Risultato immagini per BASILICA DI SAN FRANCES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5368834" cy="3063347"/>
          </a:xfrm>
          <a:prstGeom prst="rect">
            <a:avLst/>
          </a:prstGeom>
          <a:noFill/>
        </p:spPr>
      </p:pic>
      <p:pic>
        <p:nvPicPr>
          <p:cNvPr id="6148" name="Picture 4" descr="Risultato immagini per BASILICA DI SAN FRANCES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08961"/>
            <a:ext cx="4728754" cy="3749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421085" y="0"/>
            <a:ext cx="41017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000" b="1" dirty="0" err="1">
                <a:solidFill>
                  <a:srgbClr val="C00000"/>
                </a:solidFill>
                <a:latin typeface="Perpetua Titling MT" pitchFamily="18" charset="0"/>
              </a:rPr>
              <a:t>Third</a:t>
            </a:r>
            <a:r>
              <a:rPr lang="it-IT" sz="5000" b="1" dirty="0">
                <a:solidFill>
                  <a:srgbClr val="C00000"/>
                </a:solidFill>
                <a:latin typeface="Perpetua Titling MT" pitchFamily="18" charset="0"/>
              </a:rPr>
              <a:t> </a:t>
            </a:r>
            <a:r>
              <a:rPr lang="it-IT" sz="5000" b="1" dirty="0" err="1">
                <a:solidFill>
                  <a:srgbClr val="C00000"/>
                </a:solidFill>
                <a:latin typeface="Perpetua Titling MT" pitchFamily="18" charset="0"/>
              </a:rPr>
              <a:t>day</a:t>
            </a:r>
            <a:r>
              <a:rPr lang="it-IT" sz="5000" b="1" dirty="0">
                <a:solidFill>
                  <a:srgbClr val="C00000"/>
                </a:solidFill>
                <a:latin typeface="Perpetua Titling MT" pitchFamily="18" charset="0"/>
              </a:rPr>
              <a:t>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467497" y="948690"/>
            <a:ext cx="755033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>
                <a:solidFill>
                  <a:schemeClr val="tx2"/>
                </a:solidFill>
                <a:latin typeface="Monotype Corsiva" pitchFamily="66" charset="0"/>
              </a:rPr>
              <a:t> 9:00 am Breakfast at the farmhouse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>
                <a:solidFill>
                  <a:schemeClr val="tx2"/>
                </a:solidFill>
                <a:latin typeface="Monotype Corsiva" pitchFamily="66" charset="0"/>
              </a:rPr>
              <a:t> 9:30 am departure towards Spoleto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>
                <a:solidFill>
                  <a:schemeClr val="tx2"/>
                </a:solidFill>
                <a:latin typeface="Monotype Corsiva" pitchFamily="66" charset="0"/>
              </a:rPr>
              <a:t> 10:00 am arrival in Spoleto and visit of the </a:t>
            </a:r>
            <a:r>
              <a:rPr lang="en-US" sz="3000" dirty="0" err="1">
                <a:solidFill>
                  <a:schemeClr val="tx2"/>
                </a:solidFill>
                <a:latin typeface="Monotype Corsiva" pitchFamily="66" charset="0"/>
              </a:rPr>
              <a:t>Fonti</a:t>
            </a:r>
            <a:r>
              <a:rPr lang="en-US" sz="3000" dirty="0">
                <a:solidFill>
                  <a:schemeClr val="tx2"/>
                </a:solidFill>
                <a:latin typeface="Monotype Corsiva" pitchFamily="66" charset="0"/>
              </a:rPr>
              <a:t> del </a:t>
            </a:r>
            <a:r>
              <a:rPr lang="en-US" sz="3000" dirty="0" err="1">
                <a:solidFill>
                  <a:schemeClr val="tx2"/>
                </a:solidFill>
                <a:latin typeface="Monotype Corsiva" pitchFamily="66" charset="0"/>
              </a:rPr>
              <a:t>Clitunno</a:t>
            </a:r>
            <a:endParaRPr lang="en-US" sz="3000" dirty="0">
              <a:solidFill>
                <a:schemeClr val="tx2"/>
              </a:solidFill>
              <a:latin typeface="Monotype Corsiva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000" dirty="0">
                <a:solidFill>
                  <a:schemeClr val="tx2"/>
                </a:solidFill>
                <a:latin typeface="Monotype Corsiva" pitchFamily="66" charset="0"/>
              </a:rPr>
              <a:t> 11:30 am visit of the </a:t>
            </a:r>
            <a:r>
              <a:rPr lang="en-US" sz="3000" dirty="0" err="1">
                <a:solidFill>
                  <a:schemeClr val="tx2"/>
                </a:solidFill>
                <a:latin typeface="Monotype Corsiva" pitchFamily="66" charset="0"/>
              </a:rPr>
              <a:t>Tempietto</a:t>
            </a:r>
            <a:r>
              <a:rPr lang="en-US" sz="3000" dirty="0">
                <a:solidFill>
                  <a:schemeClr val="tx2"/>
                </a:solidFill>
                <a:latin typeface="Monotype Corsiva" pitchFamily="66" charset="0"/>
              </a:rPr>
              <a:t> del </a:t>
            </a:r>
            <a:r>
              <a:rPr lang="en-US" sz="3000" dirty="0" err="1">
                <a:solidFill>
                  <a:schemeClr val="tx2"/>
                </a:solidFill>
                <a:latin typeface="Monotype Corsiva" pitchFamily="66" charset="0"/>
              </a:rPr>
              <a:t>Clitunno</a:t>
            </a:r>
            <a:endParaRPr lang="en-US" sz="3000" dirty="0">
              <a:solidFill>
                <a:schemeClr val="tx2"/>
              </a:solidFill>
              <a:latin typeface="Monotype Corsiva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000" dirty="0">
                <a:solidFill>
                  <a:schemeClr val="tx2"/>
                </a:solidFill>
                <a:latin typeface="Monotype Corsiva" pitchFamily="66" charset="0"/>
              </a:rPr>
              <a:t> 12:30 pm departure towards the center of Spoleto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>
                <a:solidFill>
                  <a:schemeClr val="tx2"/>
                </a:solidFill>
                <a:latin typeface="Monotype Corsiva" pitchFamily="66" charset="0"/>
              </a:rPr>
              <a:t> 1:30 pm free lunch at the Active Park restaurant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>
                <a:solidFill>
                  <a:schemeClr val="tx2"/>
                </a:solidFill>
                <a:latin typeface="Monotype Corsiva" pitchFamily="66" charset="0"/>
              </a:rPr>
              <a:t> 3:00 pm activities at the Active Park (including amusement park, adventure trails,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>
                <a:solidFill>
                  <a:schemeClr val="tx2"/>
                </a:solidFill>
                <a:latin typeface="Monotype Corsiva" pitchFamily="66" charset="0"/>
              </a:rPr>
              <a:t> 6:00 pm return to the farmhouse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>
                <a:solidFill>
                  <a:schemeClr val="tx2"/>
                </a:solidFill>
                <a:latin typeface="Monotype Corsiva" pitchFamily="66" charset="0"/>
              </a:rPr>
              <a:t> 8:00 pm dinner and overnight stay </a:t>
            </a:r>
            <a:endParaRPr lang="it-IT" sz="3000" dirty="0">
              <a:solidFill>
                <a:schemeClr val="tx2"/>
              </a:solidFill>
              <a:latin typeface="Monotype Corsiva" pitchFamily="66" charset="0"/>
            </a:endParaRPr>
          </a:p>
          <a:p>
            <a:endParaRPr lang="it-IT" sz="3000" dirty="0">
              <a:solidFill>
                <a:schemeClr val="tx2"/>
              </a:solidFill>
              <a:latin typeface="Monotype Corsiva" pitchFamily="66" charset="0"/>
            </a:endParaRPr>
          </a:p>
          <a:p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5122" name="Picture 2" descr="Risultato immagini per fonti del clitun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944983" cy="4336869"/>
          </a:xfrm>
          <a:prstGeom prst="rect">
            <a:avLst/>
          </a:prstGeom>
          <a:noFill/>
        </p:spPr>
      </p:pic>
      <p:pic>
        <p:nvPicPr>
          <p:cNvPr id="5124" name="Picture 4" descr="Risultato immagini per activo park scheggi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71554"/>
            <a:ext cx="4480560" cy="2586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564777" y="0"/>
            <a:ext cx="58913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000" b="1" dirty="0" err="1">
                <a:solidFill>
                  <a:srgbClr val="FF0000"/>
                </a:solidFill>
                <a:latin typeface="Perpetua Titling MT" pitchFamily="18" charset="0"/>
              </a:rPr>
              <a:t>Fourth</a:t>
            </a:r>
            <a:r>
              <a:rPr lang="it-IT" sz="5000" b="1" dirty="0">
                <a:solidFill>
                  <a:srgbClr val="FF0000"/>
                </a:solidFill>
                <a:latin typeface="Perpetua Titling MT" pitchFamily="18" charset="0"/>
              </a:rPr>
              <a:t> </a:t>
            </a:r>
            <a:r>
              <a:rPr lang="it-IT" sz="5000" b="1" dirty="0" err="1">
                <a:solidFill>
                  <a:srgbClr val="FF0000"/>
                </a:solidFill>
                <a:latin typeface="Perpetua Titling MT" pitchFamily="18" charset="0"/>
              </a:rPr>
              <a:t>day</a:t>
            </a:r>
            <a:endParaRPr lang="it-IT" sz="5000" b="1" dirty="0">
              <a:solidFill>
                <a:srgbClr val="FF0000"/>
              </a:solidFill>
              <a:latin typeface="Perpetua Titling MT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955175" y="1027960"/>
            <a:ext cx="7236825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>
                <a:solidFill>
                  <a:schemeClr val="tx2"/>
                </a:solidFill>
                <a:latin typeface="Monotype Corsiva" pitchFamily="66" charset="0"/>
              </a:rPr>
              <a:t> 9:00 am Breakfast at the farmhouse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>
                <a:solidFill>
                  <a:schemeClr val="tx2"/>
                </a:solidFill>
                <a:latin typeface="Monotype Corsiva" pitchFamily="66" charset="0"/>
              </a:rPr>
              <a:t> 9:30 am Departure towards </a:t>
            </a:r>
            <a:r>
              <a:rPr lang="en-US" sz="3000" dirty="0" err="1">
                <a:solidFill>
                  <a:schemeClr val="tx2"/>
                </a:solidFill>
                <a:latin typeface="Monotype Corsiva" pitchFamily="66" charset="0"/>
              </a:rPr>
              <a:t>Spello</a:t>
            </a:r>
            <a:endParaRPr lang="en-US" sz="3000" dirty="0">
              <a:solidFill>
                <a:schemeClr val="tx2"/>
              </a:solidFill>
              <a:latin typeface="Monotype Corsiva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000" dirty="0">
                <a:solidFill>
                  <a:schemeClr val="tx2"/>
                </a:solidFill>
                <a:latin typeface="Monotype Corsiva" pitchFamily="66" charset="0"/>
              </a:rPr>
              <a:t> 10:00 am Visit of the municipal art gallery of </a:t>
            </a:r>
            <a:r>
              <a:rPr lang="en-US" sz="3000" dirty="0" err="1">
                <a:solidFill>
                  <a:schemeClr val="tx2"/>
                </a:solidFill>
                <a:latin typeface="Monotype Corsiva" pitchFamily="66" charset="0"/>
              </a:rPr>
              <a:t>Spello</a:t>
            </a:r>
            <a:endParaRPr lang="en-US" sz="3000" dirty="0">
              <a:solidFill>
                <a:schemeClr val="tx2"/>
              </a:solidFill>
              <a:latin typeface="Monotype Corsiva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000" dirty="0">
                <a:solidFill>
                  <a:schemeClr val="tx2"/>
                </a:solidFill>
                <a:latin typeface="Monotype Corsiva" pitchFamily="66" charset="0"/>
              </a:rPr>
              <a:t> 11:00 am Visit to Villa Fidelia and relaxing walk in the adjoining park.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>
                <a:solidFill>
                  <a:schemeClr val="tx2"/>
                </a:solidFill>
                <a:latin typeface="Monotype Corsiva" pitchFamily="66" charset="0"/>
              </a:rPr>
              <a:t> 1.00 pm Free lunch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>
                <a:solidFill>
                  <a:schemeClr val="tx2"/>
                </a:solidFill>
                <a:latin typeface="Monotype Corsiva" pitchFamily="66" charset="0"/>
              </a:rPr>
              <a:t> 3.00 pm Free afternoon in the city of </a:t>
            </a:r>
            <a:r>
              <a:rPr lang="en-US" sz="3000" dirty="0" err="1">
                <a:solidFill>
                  <a:schemeClr val="tx2"/>
                </a:solidFill>
                <a:latin typeface="Monotype Corsiva" pitchFamily="66" charset="0"/>
              </a:rPr>
              <a:t>Spello</a:t>
            </a:r>
            <a:r>
              <a:rPr lang="en-US" sz="3000" dirty="0">
                <a:solidFill>
                  <a:schemeClr val="tx2"/>
                </a:solidFill>
                <a:latin typeface="Monotype Corsiva" pitchFamily="66" charset="0"/>
              </a:rPr>
              <a:t> with free admission to the flowery alleys of the city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>
                <a:solidFill>
                  <a:schemeClr val="tx2"/>
                </a:solidFill>
                <a:latin typeface="Monotype Corsiva" pitchFamily="66" charset="0"/>
              </a:rPr>
              <a:t> 7:00 pm Return to the farmhouse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>
                <a:solidFill>
                  <a:schemeClr val="tx2"/>
                </a:solidFill>
                <a:latin typeface="Monotype Corsiva" pitchFamily="66" charset="0"/>
              </a:rPr>
              <a:t> 8:30 pm Dinner and overnight stay</a:t>
            </a:r>
            <a:endParaRPr lang="it-IT" sz="3000" dirty="0">
              <a:solidFill>
                <a:schemeClr val="tx2"/>
              </a:solidFill>
              <a:latin typeface="Monotype Corsiva" pitchFamily="66" charset="0"/>
            </a:endParaRPr>
          </a:p>
          <a:p>
            <a:r>
              <a:rPr lang="it-IT" sz="3200" dirty="0">
                <a:solidFill>
                  <a:schemeClr val="tx2"/>
                </a:solidFill>
                <a:latin typeface="Monotype Corsiva" pitchFamily="66" charset="0"/>
              </a:rPr>
              <a:t> </a:t>
            </a:r>
          </a:p>
        </p:txBody>
      </p:sp>
      <p:pic>
        <p:nvPicPr>
          <p:cNvPr id="4098" name="Picture 2" descr="Risultato immagini per pinacoteca di spel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63440" cy="2246811"/>
          </a:xfrm>
          <a:prstGeom prst="rect">
            <a:avLst/>
          </a:prstGeom>
          <a:noFill/>
        </p:spPr>
      </p:pic>
      <p:pic>
        <p:nvPicPr>
          <p:cNvPr id="4100" name="Picture 4" descr="Risultato immagini per fiorita di spel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8523"/>
            <a:ext cx="4702629" cy="3129590"/>
          </a:xfrm>
          <a:prstGeom prst="rect">
            <a:avLst/>
          </a:prstGeom>
          <a:noFill/>
        </p:spPr>
      </p:pic>
      <p:pic>
        <p:nvPicPr>
          <p:cNvPr id="4102" name="Picture 6" descr="Risultato immagini per fiorita di spell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277395"/>
            <a:ext cx="3278777" cy="15806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264331" y="235131"/>
            <a:ext cx="38404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000" b="1" dirty="0" err="1">
                <a:solidFill>
                  <a:srgbClr val="C00000"/>
                </a:solidFill>
                <a:latin typeface="Perpetua Titling MT" pitchFamily="18" charset="0"/>
              </a:rPr>
              <a:t>Fifth</a:t>
            </a:r>
            <a:r>
              <a:rPr lang="it-IT" sz="5000" b="1" dirty="0">
                <a:solidFill>
                  <a:srgbClr val="C00000"/>
                </a:solidFill>
                <a:latin typeface="Perpetua Titling MT" pitchFamily="18" charset="0"/>
              </a:rPr>
              <a:t> </a:t>
            </a:r>
            <a:r>
              <a:rPr lang="it-IT" sz="5000" b="1" dirty="0" err="1">
                <a:solidFill>
                  <a:srgbClr val="C00000"/>
                </a:solidFill>
                <a:latin typeface="Perpetua Titling MT" pitchFamily="18" charset="0"/>
              </a:rPr>
              <a:t>day</a:t>
            </a:r>
            <a:r>
              <a:rPr lang="it-IT" sz="5000" b="1" dirty="0">
                <a:solidFill>
                  <a:srgbClr val="C00000"/>
                </a:solidFill>
                <a:latin typeface="Perpetua Titling MT" pitchFamily="18" charset="0"/>
              </a:rPr>
              <a:t>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185956" y="1593668"/>
            <a:ext cx="672737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>
                <a:solidFill>
                  <a:schemeClr val="tx2"/>
                </a:solidFill>
                <a:latin typeface="Monotype Corsiva" pitchFamily="66" charset="0"/>
              </a:rPr>
              <a:t> 9:00 am Breakfast at the farmhouse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>
                <a:solidFill>
                  <a:schemeClr val="tx2"/>
                </a:solidFill>
                <a:latin typeface="Monotype Corsiva" pitchFamily="66" charset="0"/>
              </a:rPr>
              <a:t> 9:30 am Arrival in the center of Spoleto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>
                <a:solidFill>
                  <a:schemeClr val="tx2"/>
                </a:solidFill>
                <a:latin typeface="Monotype Corsiva" pitchFamily="66" charset="0"/>
              </a:rPr>
              <a:t> 10:00 am Visit of the Rocca </a:t>
            </a:r>
            <a:r>
              <a:rPr lang="en-US" sz="3000" dirty="0" err="1">
                <a:solidFill>
                  <a:schemeClr val="tx2"/>
                </a:solidFill>
                <a:latin typeface="Monotype Corsiva" pitchFamily="66" charset="0"/>
              </a:rPr>
              <a:t>Albornoziana</a:t>
            </a:r>
            <a:endParaRPr lang="en-US" sz="3000" dirty="0">
              <a:solidFill>
                <a:schemeClr val="tx2"/>
              </a:solidFill>
              <a:latin typeface="Monotype Corsiva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000" dirty="0">
                <a:solidFill>
                  <a:schemeClr val="tx2"/>
                </a:solidFill>
                <a:latin typeface="Monotype Corsiva" pitchFamily="66" charset="0"/>
              </a:rPr>
              <a:t> 12:30 pm Return to the farmhouse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>
                <a:solidFill>
                  <a:schemeClr val="tx2"/>
                </a:solidFill>
                <a:latin typeface="Monotype Corsiva" pitchFamily="66" charset="0"/>
              </a:rPr>
              <a:t> 13:00 pm Lunch in the farmhouse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>
                <a:solidFill>
                  <a:schemeClr val="tx2"/>
                </a:solidFill>
                <a:latin typeface="Monotype Corsiva" pitchFamily="66" charset="0"/>
              </a:rPr>
              <a:t> 3:00 pm Check-out and departure to Rome airport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>
                <a:solidFill>
                  <a:schemeClr val="tx2"/>
                </a:solidFill>
                <a:latin typeface="Monotype Corsiva" pitchFamily="66" charset="0"/>
              </a:rPr>
              <a:t> 5:00 pm Arrival at the airport and check-in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>
                <a:solidFill>
                  <a:schemeClr val="tx2"/>
                </a:solidFill>
                <a:latin typeface="Monotype Corsiva" pitchFamily="66" charset="0"/>
              </a:rPr>
              <a:t> 6:00 pm Departure from Rome towards Vienna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>
                <a:solidFill>
                  <a:schemeClr val="tx2"/>
                </a:solidFill>
                <a:latin typeface="Monotype Corsiva" pitchFamily="66" charset="0"/>
              </a:rPr>
              <a:t> 7:30 pm Arrival in Vienna</a:t>
            </a:r>
            <a:endParaRPr lang="it-IT" sz="3000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3074" name="Picture 2" descr="Risultato immagini per rocca albornoz spole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5172891" cy="3135086"/>
          </a:xfrm>
          <a:prstGeom prst="rect">
            <a:avLst/>
          </a:prstGeom>
          <a:noFill/>
        </p:spPr>
      </p:pic>
      <p:pic>
        <p:nvPicPr>
          <p:cNvPr id="3076" name="Picture 4" descr="Risultato immagini per rocca albornoz spole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108960"/>
            <a:ext cx="5212080" cy="3749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907177" y="0"/>
            <a:ext cx="454587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>
                <a:solidFill>
                  <a:srgbClr val="FF0000"/>
                </a:solidFill>
              </a:rPr>
              <a:t>Accommodation</a:t>
            </a:r>
            <a:r>
              <a:rPr lang="it-IT" sz="2400" b="1" dirty="0">
                <a:solidFill>
                  <a:srgbClr val="FF0000"/>
                </a:solidFill>
              </a:rPr>
              <a:t>:</a:t>
            </a:r>
          </a:p>
          <a:p>
            <a:r>
              <a:rPr lang="es-ES" b="1" dirty="0">
                <a:solidFill>
                  <a:schemeClr val="tx2"/>
                </a:solidFill>
              </a:rPr>
              <a:t>I Granai farmhouse</a:t>
            </a:r>
          </a:p>
          <a:p>
            <a:r>
              <a:rPr lang="es-ES" dirty="0">
                <a:solidFill>
                  <a:schemeClr val="tx2"/>
                </a:solidFill>
              </a:rPr>
              <a:t> </a:t>
            </a:r>
          </a:p>
          <a:p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884590" y="710140"/>
            <a:ext cx="47905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Vocabolo </a:t>
            </a:r>
            <a:r>
              <a:rPr lang="it-IT" b="1" dirty="0" err="1">
                <a:solidFill>
                  <a:schemeClr val="tx2"/>
                </a:solidFill>
              </a:rPr>
              <a:t>Crocemarroggia</a:t>
            </a:r>
            <a:r>
              <a:rPr lang="it-IT" b="1" dirty="0">
                <a:solidFill>
                  <a:schemeClr val="tx2"/>
                </a:solidFill>
              </a:rPr>
              <a:t> 69, 06049, Spoleto Italy</a:t>
            </a:r>
          </a:p>
          <a:p>
            <a:endParaRPr lang="it-IT" b="1" dirty="0">
              <a:solidFill>
                <a:schemeClr val="tx2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335486" y="418011"/>
            <a:ext cx="4859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2"/>
              </a:rPr>
              <a:t>https://www.tripadvisor.it/Hotel_Review-g194924-d4931379-Reviews-Agriturismo_I_Granai-Spoleto_Province_of_Perugia_Umbria.html</a:t>
            </a:r>
            <a:endParaRPr lang="it-IT" dirty="0"/>
          </a:p>
        </p:txBody>
      </p:sp>
      <p:pic>
        <p:nvPicPr>
          <p:cNvPr id="2050" name="Picture 2" descr="https://media-cdn.tripadvisor.com/media/photo-w/16/28/2d/44/agriturismo-i-grana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39953"/>
            <a:ext cx="6191794" cy="4129879"/>
          </a:xfrm>
          <a:prstGeom prst="rect">
            <a:avLst/>
          </a:prstGeom>
          <a:noFill/>
        </p:spPr>
      </p:pic>
      <p:pic>
        <p:nvPicPr>
          <p:cNvPr id="2052" name="Picture 4" descr="https://media-cdn.tripadvisor.com/media/photo-w/16/28/2d/a2/agriturismo-i-grana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70171" y="2265634"/>
            <a:ext cx="5921829" cy="3949814"/>
          </a:xfrm>
          <a:prstGeom prst="rect">
            <a:avLst/>
          </a:prstGeom>
          <a:noFill/>
        </p:spPr>
      </p:pic>
      <p:sp>
        <p:nvSpPr>
          <p:cNvPr id="13" name="Rettangolo 12"/>
          <p:cNvSpPr/>
          <p:nvPr/>
        </p:nvSpPr>
        <p:spPr>
          <a:xfrm>
            <a:off x="1925060" y="1324094"/>
            <a:ext cx="35830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err="1">
                <a:solidFill>
                  <a:schemeClr val="tx2"/>
                </a:solidFill>
              </a:rPr>
              <a:t>four</a:t>
            </a:r>
            <a:r>
              <a:rPr lang="it-IT" b="1" dirty="0">
                <a:solidFill>
                  <a:schemeClr val="tx2"/>
                </a:solidFill>
              </a:rPr>
              <a:t> people (</a:t>
            </a:r>
            <a:r>
              <a:rPr lang="it-IT" b="1" dirty="0" err="1">
                <a:solidFill>
                  <a:schemeClr val="tx2"/>
                </a:solidFill>
              </a:rPr>
              <a:t>adults</a:t>
            </a:r>
            <a:r>
              <a:rPr lang="it-IT" b="1" dirty="0">
                <a:solidFill>
                  <a:schemeClr val="tx2"/>
                </a:solidFill>
              </a:rPr>
              <a:t> </a:t>
            </a:r>
            <a:r>
              <a:rPr lang="it-IT" b="1" dirty="0" err="1">
                <a:solidFill>
                  <a:schemeClr val="tx2"/>
                </a:solidFill>
              </a:rPr>
              <a:t>aged</a:t>
            </a:r>
            <a:r>
              <a:rPr lang="it-IT" b="1">
                <a:solidFill>
                  <a:schemeClr val="tx2"/>
                </a:solidFill>
              </a:rPr>
              <a:t> 35/50)</a:t>
            </a:r>
            <a:endParaRPr lang="it-IT" b="1" dirty="0">
              <a:solidFill>
                <a:schemeClr val="tx2"/>
              </a:solidFill>
            </a:endParaRPr>
          </a:p>
          <a:p>
            <a:endParaRPr lang="it-IT" b="1" dirty="0">
              <a:solidFill>
                <a:schemeClr val="tx2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1989861" y="1729043"/>
            <a:ext cx="5468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HB set-up (</a:t>
            </a:r>
            <a:r>
              <a:rPr lang="en-US" b="1" dirty="0">
                <a:solidFill>
                  <a:schemeClr val="tx2"/>
                </a:solidFill>
              </a:rPr>
              <a:t>breakfast, dinner and overnight stay)</a:t>
            </a:r>
            <a:endParaRPr lang="it-IT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4">
      <a:dk1>
        <a:srgbClr val="4D4D4D"/>
      </a:dk1>
      <a:lt1>
        <a:srgbClr val="FFFFFF"/>
      </a:lt1>
      <a:dk2>
        <a:srgbClr val="000000"/>
      </a:dk2>
      <a:lt2>
        <a:srgbClr val="9B6902"/>
      </a:lt2>
      <a:accent1>
        <a:srgbClr val="C75E00"/>
      </a:accent1>
      <a:accent2>
        <a:srgbClr val="FED416"/>
      </a:accent2>
      <a:accent3>
        <a:srgbClr val="FFFFFF"/>
      </a:accent3>
      <a:accent4>
        <a:srgbClr val="404040"/>
      </a:accent4>
      <a:accent5>
        <a:srgbClr val="E0B6AA"/>
      </a:accent5>
      <a:accent6>
        <a:srgbClr val="E6C013"/>
      </a:accent6>
      <a:hlink>
        <a:srgbClr val="EE6600"/>
      </a:hlink>
      <a:folHlink>
        <a:srgbClr val="EAEAEA"/>
      </a:folHlink>
    </a:clrScheme>
    <a:fontScheme name="template">
      <a:majorFont>
        <a:latin typeface="Futura LT Book"/>
        <a:ea typeface="굴림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Futura LT Book" pitchFamily="2" charset="0"/>
            <a:ea typeface="굴림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Futura LT Book" pitchFamily="2" charset="0"/>
            <a:ea typeface="굴림" charset="-127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Futura LT Boo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Futura LT Book" pitchFamily="2" charset="0"/>
            <a:ea typeface="굴림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Futura LT Book" pitchFamily="2" charset="0"/>
            <a:ea typeface="굴림" charset="-127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3389</TotalTime>
  <Words>447</Words>
  <Application>Microsoft Office PowerPoint</Application>
  <PresentationFormat>Widescreen</PresentationFormat>
  <Paragraphs>57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7</vt:i4>
      </vt:variant>
    </vt:vector>
  </HeadingPairs>
  <TitlesOfParts>
    <vt:vector size="15" baseType="lpstr">
      <vt:lpstr>Arial</vt:lpstr>
      <vt:lpstr>Calibri</vt:lpstr>
      <vt:lpstr>Futura LT Book</vt:lpstr>
      <vt:lpstr>Lucida Calligraphy</vt:lpstr>
      <vt:lpstr>Monotype Corsiva</vt:lpstr>
      <vt:lpstr>Perpetua Titling MT</vt:lpstr>
      <vt:lpstr>template</vt:lpstr>
      <vt:lpstr>Custom Design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Curricolo di Educazione civica classe IV B Tur</dc:title>
  <dc:creator>Maria Letizia Bubu</dc:creator>
  <cp:lastModifiedBy>Concetta</cp:lastModifiedBy>
  <cp:revision>119</cp:revision>
  <dcterms:created xsi:type="dcterms:W3CDTF">2020-11-15T15:06:11Z</dcterms:created>
  <dcterms:modified xsi:type="dcterms:W3CDTF">2021-03-06T06:57:35Z</dcterms:modified>
</cp:coreProperties>
</file>