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9" r:id="rId2"/>
    <p:sldId id="257" r:id="rId3"/>
    <p:sldId id="277" r:id="rId4"/>
    <p:sldId id="274" r:id="rId5"/>
    <p:sldId id="261" r:id="rId6"/>
    <p:sldId id="278" r:id="rId7"/>
    <p:sldId id="262" r:id="rId8"/>
    <p:sldId id="263" r:id="rId9"/>
    <p:sldId id="264" r:id="rId10"/>
    <p:sldId id="265" r:id="rId11"/>
    <p:sldId id="267" r:id="rId12"/>
    <p:sldId id="269" r:id="rId13"/>
    <p:sldId id="270" r:id="rId14"/>
    <p:sldId id="275"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3EA93-58AD-499F-9CD7-24B7950759CE}" v="1476" dt="2021-02-14T19:19:36.494"/>
    <p1510:client id="{11AAD529-AE67-48FF-B116-9DBAC6278AF3}" v="49" dt="2021-02-21T15:22:41.371"/>
    <p1510:client id="{14FFF548-E7AA-4352-A2E6-7097794606CA}" v="1" dt="2021-02-14T11:02:48.609"/>
    <p1510:client id="{1FCFE756-C531-418A-BABF-31A81A1D557D}" v="76" dt="2020-12-03T14:13:09.704"/>
    <p1510:client id="{2B772BCC-757F-480C-AE60-819AFAAAD7D1}" v="1007" dt="2021-02-21T14:28:55.366"/>
    <p1510:client id="{3405C95D-A1E0-455A-87A5-3327CAD43145}" v="5603" dt="2020-12-23T01:00:16.285"/>
    <p1510:client id="{95CEA95C-39A1-41EB-8184-42978C3BF108}" v="40" dt="2021-02-14T10:57:50.060"/>
    <p1510:client id="{BE49AFA0-1839-49F4-B465-CA01FFA978CF}" v="26" dt="2020-12-15T07:18:32.753"/>
    <p1510:client id="{D5AD06F9-25F8-4A64-9ED9-6895699EEDF9}" v="14" dt="2021-02-14T10:59:45.01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6" d="100"/>
          <a:sy n="86" d="100"/>
        </p:scale>
        <p:origin x="37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961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00838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16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4351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670034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814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257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8437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21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extLst>
      <p:ext uri="{BB962C8B-B14F-4D97-AF65-F5344CB8AC3E}">
        <p14:creationId xmlns:p14="http://schemas.microsoft.com/office/powerpoint/2010/main" val="425425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23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3/6/2021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extLst>
      <p:ext uri="{BB962C8B-B14F-4D97-AF65-F5344CB8AC3E}">
        <p14:creationId xmlns:p14="http://schemas.microsoft.com/office/powerpoint/2010/main" val="413813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209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91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6781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893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91132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37972876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lacasarosaappartamenti.it" TargetMode="Externa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5" name="Rectangle 10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1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2" name="Picture 11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7" name="Rectangle 11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4" name="Picture 11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8" name="Picture 11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77A850E9-7972-40A5-A902-A667DD4BC657}"/>
              </a:ext>
            </a:extLst>
          </p:cNvPr>
          <p:cNvSpPr>
            <a:spLocks noGrp="1"/>
          </p:cNvSpPr>
          <p:nvPr>
            <p:ph type="title"/>
          </p:nvPr>
        </p:nvSpPr>
        <p:spPr>
          <a:xfrm>
            <a:off x="6094412" y="982132"/>
            <a:ext cx="4802185" cy="1303867"/>
          </a:xfrm>
        </p:spPr>
        <p:txBody>
          <a:bodyPr>
            <a:normAutofit/>
          </a:bodyPr>
          <a:lstStyle/>
          <a:p>
            <a:r>
              <a:rPr lang="it-IT" b="1" dirty="0">
                <a:latin typeface="Bookman Old Style"/>
                <a:ea typeface="Cambria"/>
                <a:cs typeface="Calibri Light"/>
              </a:rPr>
              <a:t>General Info </a:t>
            </a:r>
            <a:endParaRPr lang="it-IT" b="1" dirty="0">
              <a:latin typeface="Cambria"/>
              <a:ea typeface="Cambria"/>
            </a:endParaRPr>
          </a:p>
        </p:txBody>
      </p:sp>
      <p:sp>
        <p:nvSpPr>
          <p:cNvPr id="179" name="Rectangle 11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8" name="Immagine 168" descr="Immagine che contiene tavolo, interni, articoli, sedendo&#10;&#10;Descrizione generata automaticamente">
            <a:extLst>
              <a:ext uri="{FF2B5EF4-FFF2-40B4-BE49-F238E27FC236}">
                <a16:creationId xmlns:a16="http://schemas.microsoft.com/office/drawing/2014/main" id="{B74EB30F-E9B4-498F-8A64-377BEED10B0F}"/>
              </a:ext>
            </a:extLst>
          </p:cNvPr>
          <p:cNvPicPr>
            <a:picLocks noChangeAspect="1"/>
          </p:cNvPicPr>
          <p:nvPr/>
        </p:nvPicPr>
        <p:blipFill rotWithShape="1">
          <a:blip r:embed="rId5"/>
          <a:srcRect l="4484" r="28453" b="-2"/>
          <a:stretch/>
        </p:blipFill>
        <p:spPr>
          <a:xfrm>
            <a:off x="1412683" y="1410208"/>
            <a:ext cx="3876801" cy="3858780"/>
          </a:xfrm>
          <a:prstGeom prst="rect">
            <a:avLst/>
          </a:prstGeom>
          <a:ln>
            <a:noFill/>
          </a:ln>
          <a:effectLst>
            <a:outerShdw blurRad="292100" dist="139700" dir="2700000" algn="tl" rotWithShape="0">
              <a:srgbClr val="333333">
                <a:alpha val="65000"/>
              </a:srgbClr>
            </a:outerShdw>
          </a:effectLst>
        </p:spPr>
      </p:pic>
      <p:cxnSp>
        <p:nvCxnSpPr>
          <p:cNvPr id="180" name="Straight Connector 11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Segnaposto contenuto 31">
            <a:extLst>
              <a:ext uri="{FF2B5EF4-FFF2-40B4-BE49-F238E27FC236}">
                <a16:creationId xmlns:a16="http://schemas.microsoft.com/office/drawing/2014/main" id="{96E9BF4B-BC14-44D6-9B32-DF3DA01D9FED}"/>
              </a:ext>
            </a:extLst>
          </p:cNvPr>
          <p:cNvSpPr>
            <a:spLocks noGrp="1"/>
          </p:cNvSpPr>
          <p:nvPr>
            <p:ph idx="1"/>
          </p:nvPr>
        </p:nvSpPr>
        <p:spPr>
          <a:xfrm>
            <a:off x="6094412" y="2664088"/>
            <a:ext cx="4802184" cy="3318936"/>
          </a:xfrm>
        </p:spPr>
        <p:txBody>
          <a:bodyPr>
            <a:normAutofit/>
          </a:bodyPr>
          <a:lstStyle/>
          <a:p>
            <a:pPr marL="0" indent="0">
              <a:lnSpc>
                <a:spcPct val="90000"/>
              </a:lnSpc>
              <a:buNone/>
            </a:pPr>
            <a:r>
              <a:rPr lang="it-IT" sz="2000" dirty="0"/>
              <a:t>Duration: 4 nights and 5 days</a:t>
            </a:r>
          </a:p>
          <a:p>
            <a:pPr marL="0" indent="0">
              <a:lnSpc>
                <a:spcPct val="90000"/>
              </a:lnSpc>
              <a:buNone/>
            </a:pPr>
            <a:r>
              <a:rPr lang="it-IT" sz="2000" dirty="0" err="1"/>
              <a:t>Period</a:t>
            </a:r>
            <a:r>
              <a:rPr lang="it-IT" sz="2000" dirty="0"/>
              <a:t>:. from 30/04 to 04/05</a:t>
            </a:r>
          </a:p>
          <a:p>
            <a:pPr>
              <a:lnSpc>
                <a:spcPct val="90000"/>
              </a:lnSpc>
              <a:buNone/>
            </a:pPr>
            <a:r>
              <a:rPr lang="it-IT" sz="2000" dirty="0" err="1"/>
              <a:t>Tourist</a:t>
            </a:r>
            <a:r>
              <a:rPr lang="it-IT" sz="2000" dirty="0"/>
              <a:t> target: 4 </a:t>
            </a:r>
            <a:r>
              <a:rPr lang="it-IT" sz="2000" dirty="0" err="1"/>
              <a:t>young</a:t>
            </a:r>
            <a:r>
              <a:rPr lang="it-IT" sz="2000" dirty="0"/>
              <a:t> people (20/30 </a:t>
            </a:r>
            <a:r>
              <a:rPr lang="it-IT" sz="2000" dirty="0" err="1"/>
              <a:t>years</a:t>
            </a:r>
            <a:r>
              <a:rPr lang="it-IT" sz="2000" dirty="0"/>
              <a:t>)</a:t>
            </a:r>
          </a:p>
          <a:p>
            <a:pPr>
              <a:lnSpc>
                <a:spcPct val="90000"/>
              </a:lnSpc>
              <a:buNone/>
            </a:pPr>
            <a:r>
              <a:rPr lang="it-IT" sz="2000" dirty="0"/>
              <a:t>Costs: </a:t>
            </a:r>
            <a:r>
              <a:rPr lang="it-IT" sz="2000" dirty="0">
                <a:solidFill>
                  <a:srgbClr val="FF0000"/>
                </a:solidFill>
              </a:rPr>
              <a:t> </a:t>
            </a:r>
            <a:r>
              <a:rPr lang="it-IT" sz="2000" dirty="0">
                <a:solidFill>
                  <a:schemeClr val="tx1"/>
                </a:solidFill>
              </a:rPr>
              <a:t>550</a:t>
            </a:r>
            <a:r>
              <a:rPr lang="it-IT" sz="2000" dirty="0">
                <a:solidFill>
                  <a:srgbClr val="FF0000"/>
                </a:solidFill>
              </a:rPr>
              <a:t> </a:t>
            </a:r>
            <a:r>
              <a:rPr lang="it-IT" sz="2000" dirty="0" err="1"/>
              <a:t>euros</a:t>
            </a:r>
            <a:r>
              <a:rPr lang="it-IT" sz="2000" dirty="0"/>
              <a:t> per </a:t>
            </a:r>
            <a:r>
              <a:rPr lang="it-IT" sz="2000" dirty="0" err="1"/>
              <a:t>person</a:t>
            </a:r>
            <a:endParaRPr lang="it-IT" sz="2000" dirty="0"/>
          </a:p>
          <a:p>
            <a:pPr>
              <a:lnSpc>
                <a:spcPct val="90000"/>
              </a:lnSpc>
              <a:buNone/>
            </a:pPr>
            <a:r>
              <a:rPr lang="it-IT" sz="2000" dirty="0" err="1"/>
              <a:t>Accommodation</a:t>
            </a:r>
            <a:r>
              <a:rPr lang="it-IT" sz="2000" dirty="0"/>
              <a:t>: </a:t>
            </a:r>
            <a:r>
              <a:rPr lang="it-IT" sz="2000" dirty="0" err="1"/>
              <a:t>Rented</a:t>
            </a:r>
            <a:r>
              <a:rPr lang="it-IT" sz="2000" dirty="0"/>
              <a:t> </a:t>
            </a:r>
            <a:r>
              <a:rPr lang="it-IT" sz="2000" dirty="0" err="1"/>
              <a:t>apartment</a:t>
            </a:r>
            <a:endParaRPr lang="it-IT" sz="2000" dirty="0"/>
          </a:p>
          <a:p>
            <a:pPr marL="0" indent="0">
              <a:lnSpc>
                <a:spcPct val="90000"/>
              </a:lnSpc>
              <a:buNone/>
            </a:pPr>
            <a:br>
              <a:rPr lang="en-US" sz="2000" dirty="0"/>
            </a:br>
            <a:endParaRPr lang="en-US" sz="2000" dirty="0"/>
          </a:p>
          <a:p>
            <a:pPr marL="0" indent="0">
              <a:lnSpc>
                <a:spcPct val="90000"/>
              </a:lnSpc>
              <a:buNone/>
            </a:pPr>
            <a:endParaRPr lang="it-IT" sz="2000" dirty="0"/>
          </a:p>
        </p:txBody>
      </p:sp>
    </p:spTree>
    <p:extLst>
      <p:ext uri="{BB962C8B-B14F-4D97-AF65-F5344CB8AC3E}">
        <p14:creationId xmlns:p14="http://schemas.microsoft.com/office/powerpoint/2010/main" val="81543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A2AAA7B-DD5A-486B-B28F-F19588315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3DB99B21-A649-42D2-BB86-486C2E73A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4" name="Picture 43">
              <a:extLst>
                <a:ext uri="{FF2B5EF4-FFF2-40B4-BE49-F238E27FC236}">
                  <a16:creationId xmlns:a16="http://schemas.microsoft.com/office/drawing/2014/main" id="{4A631EEB-EF96-4032-8B47-62220C131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5" name="Rectangle 44">
              <a:extLst>
                <a:ext uri="{FF2B5EF4-FFF2-40B4-BE49-F238E27FC236}">
                  <a16:creationId xmlns:a16="http://schemas.microsoft.com/office/drawing/2014/main" id="{90B37569-6E3D-4B34-AD3E-0FC79D7CB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6" name="Picture 45">
              <a:extLst>
                <a:ext uri="{FF2B5EF4-FFF2-40B4-BE49-F238E27FC236}">
                  <a16:creationId xmlns:a16="http://schemas.microsoft.com/office/drawing/2014/main" id="{A3A0A741-DE46-43B7-A732-2C6D71E7B1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7" name="Picture 46">
              <a:extLst>
                <a:ext uri="{FF2B5EF4-FFF2-40B4-BE49-F238E27FC236}">
                  <a16:creationId xmlns:a16="http://schemas.microsoft.com/office/drawing/2014/main" id="{3FB4AD13-112F-436E-9596-F7557110C0D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85AF59A7-4EEF-40D3-9B57-1B72388D98B7}"/>
              </a:ext>
            </a:extLst>
          </p:cNvPr>
          <p:cNvSpPr>
            <a:spLocks noGrp="1"/>
          </p:cNvSpPr>
          <p:nvPr>
            <p:ph type="title"/>
          </p:nvPr>
        </p:nvSpPr>
        <p:spPr>
          <a:xfrm>
            <a:off x="1180101" y="982132"/>
            <a:ext cx="6354633" cy="1303867"/>
          </a:xfrm>
        </p:spPr>
        <p:txBody>
          <a:bodyPr vert="horz" lIns="91440" tIns="45720" rIns="91440" bIns="45720" rtlCol="0">
            <a:normAutofit/>
          </a:bodyPr>
          <a:lstStyle/>
          <a:p>
            <a:r>
              <a:rPr lang="it-IT" b="1">
                <a:latin typeface="Bookman Old Style"/>
                <a:ea typeface="+mj-lt"/>
                <a:cs typeface="+mj-lt"/>
              </a:rPr>
              <a:t>Narni Underground</a:t>
            </a:r>
            <a:endParaRPr lang="it-IT" b="1">
              <a:latin typeface="Bookman Old Style"/>
            </a:endParaRPr>
          </a:p>
        </p:txBody>
      </p:sp>
      <p:cxnSp>
        <p:nvCxnSpPr>
          <p:cNvPr id="49" name="Straight Connector 48">
            <a:extLst>
              <a:ext uri="{FF2B5EF4-FFF2-40B4-BE49-F238E27FC236}">
                <a16:creationId xmlns:a16="http://schemas.microsoft.com/office/drawing/2014/main" id="{496D98D9-A8AD-432E-BD4E-FF8001244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429A91FD-CF43-4523-84FA-51ADB3FF4851}"/>
              </a:ext>
            </a:extLst>
          </p:cNvPr>
          <p:cNvSpPr>
            <a:spLocks noGrp="1"/>
          </p:cNvSpPr>
          <p:nvPr>
            <p:ph idx="1"/>
          </p:nvPr>
        </p:nvSpPr>
        <p:spPr>
          <a:xfrm>
            <a:off x="1167385" y="2556932"/>
            <a:ext cx="6380065" cy="3318936"/>
          </a:xfrm>
        </p:spPr>
        <p:txBody>
          <a:bodyPr vert="horz" lIns="91440" tIns="45720" rIns="91440" bIns="45720" rtlCol="0">
            <a:normAutofit/>
          </a:bodyPr>
          <a:lstStyle/>
          <a:p>
            <a:pPr algn="ctr">
              <a:lnSpc>
                <a:spcPct val="90000"/>
              </a:lnSpc>
              <a:buNone/>
            </a:pPr>
            <a:r>
              <a:rPr lang="it-IT" sz="2200" dirty="0">
                <a:ea typeface="+mn-lt"/>
                <a:cs typeface="+mn-lt"/>
              </a:rPr>
              <a:t>The </a:t>
            </a:r>
            <a:r>
              <a:rPr lang="it-IT" sz="2200" dirty="0" err="1">
                <a:ea typeface="+mn-lt"/>
                <a:cs typeface="+mn-lt"/>
              </a:rPr>
              <a:t>guided</a:t>
            </a:r>
            <a:r>
              <a:rPr lang="it-IT" sz="2200" dirty="0">
                <a:ea typeface="+mn-lt"/>
                <a:cs typeface="+mn-lt"/>
              </a:rPr>
              <a:t> tour </a:t>
            </a:r>
            <a:r>
              <a:rPr lang="it-IT" sz="2200" dirty="0" err="1">
                <a:ea typeface="+mn-lt"/>
                <a:cs typeface="+mn-lt"/>
              </a:rPr>
              <a:t>begins</a:t>
            </a:r>
            <a:r>
              <a:rPr lang="it-IT" sz="2200" dirty="0">
                <a:ea typeface="+mn-lt"/>
                <a:cs typeface="+mn-lt"/>
              </a:rPr>
              <a:t> in the </a:t>
            </a:r>
            <a:r>
              <a:rPr lang="it-IT" sz="2200" dirty="0" err="1">
                <a:ea typeface="+mn-lt"/>
                <a:cs typeface="+mn-lt"/>
              </a:rPr>
              <a:t>Monastery</a:t>
            </a:r>
            <a:r>
              <a:rPr lang="it-IT" sz="2200" dirty="0">
                <a:ea typeface="+mn-lt"/>
                <a:cs typeface="+mn-lt"/>
              </a:rPr>
              <a:t> of San Domenico. Crossing an opening in the </a:t>
            </a:r>
            <a:r>
              <a:rPr lang="it-IT" sz="2200" dirty="0" err="1">
                <a:ea typeface="+mn-lt"/>
                <a:cs typeface="+mn-lt"/>
              </a:rPr>
              <a:t>walls</a:t>
            </a:r>
            <a:r>
              <a:rPr lang="it-IT" sz="2200" dirty="0">
                <a:ea typeface="+mn-lt"/>
                <a:cs typeface="+mn-lt"/>
              </a:rPr>
              <a:t>, the </a:t>
            </a:r>
            <a:r>
              <a:rPr lang="it-IT" sz="2200" dirty="0" err="1">
                <a:ea typeface="+mn-lt"/>
                <a:cs typeface="+mn-lt"/>
              </a:rPr>
              <a:t>visit</a:t>
            </a:r>
            <a:r>
              <a:rPr lang="it-IT" sz="2200" dirty="0">
                <a:ea typeface="+mn-lt"/>
                <a:cs typeface="+mn-lt"/>
              </a:rPr>
              <a:t> </a:t>
            </a:r>
            <a:r>
              <a:rPr lang="it-IT" sz="2200" dirty="0" err="1">
                <a:ea typeface="+mn-lt"/>
                <a:cs typeface="+mn-lt"/>
              </a:rPr>
              <a:t>proceeds</a:t>
            </a:r>
            <a:r>
              <a:rPr lang="it-IT" sz="2200" dirty="0">
                <a:ea typeface="+mn-lt"/>
                <a:cs typeface="+mn-lt"/>
              </a:rPr>
              <a:t> to </a:t>
            </a:r>
            <a:r>
              <a:rPr lang="it-IT" sz="2200" dirty="0" err="1">
                <a:ea typeface="+mn-lt"/>
                <a:cs typeface="+mn-lt"/>
              </a:rPr>
              <a:t>space</a:t>
            </a:r>
            <a:r>
              <a:rPr lang="it-IT" sz="2200" dirty="0">
                <a:ea typeface="+mn-lt"/>
                <a:cs typeface="+mn-lt"/>
              </a:rPr>
              <a:t> of an </a:t>
            </a:r>
            <a:r>
              <a:rPr lang="it-IT" sz="2200" dirty="0" err="1">
                <a:ea typeface="+mn-lt"/>
                <a:cs typeface="+mn-lt"/>
              </a:rPr>
              <a:t>ancient</a:t>
            </a:r>
            <a:r>
              <a:rPr lang="it-IT" sz="2200" dirty="0">
                <a:ea typeface="+mn-lt"/>
                <a:cs typeface="+mn-lt"/>
              </a:rPr>
              <a:t> Roman house. </a:t>
            </a:r>
            <a:r>
              <a:rPr lang="it-IT" sz="2200" dirty="0" err="1">
                <a:ea typeface="+mn-lt"/>
                <a:cs typeface="+mn-lt"/>
              </a:rPr>
              <a:t>Then</a:t>
            </a:r>
            <a:r>
              <a:rPr lang="it-IT" sz="2200" dirty="0">
                <a:ea typeface="+mn-lt"/>
                <a:cs typeface="+mn-lt"/>
              </a:rPr>
              <a:t> </a:t>
            </a:r>
            <a:r>
              <a:rPr lang="it-IT" sz="2200" dirty="0" err="1">
                <a:ea typeface="+mn-lt"/>
                <a:cs typeface="+mn-lt"/>
              </a:rPr>
              <a:t>we</a:t>
            </a:r>
            <a:r>
              <a:rPr lang="it-IT" sz="2200" dirty="0">
                <a:ea typeface="+mn-lt"/>
                <a:cs typeface="+mn-lt"/>
              </a:rPr>
              <a:t> </a:t>
            </a:r>
            <a:r>
              <a:rPr lang="it-IT" sz="2200" dirty="0" err="1">
                <a:ea typeface="+mn-lt"/>
                <a:cs typeface="+mn-lt"/>
              </a:rPr>
              <a:t>arrive</a:t>
            </a:r>
            <a:r>
              <a:rPr lang="it-IT" sz="2200" dirty="0">
                <a:ea typeface="+mn-lt"/>
                <a:cs typeface="+mn-lt"/>
              </a:rPr>
              <a:t> in the </a:t>
            </a:r>
            <a:r>
              <a:rPr lang="it-IT" sz="2200" dirty="0" err="1">
                <a:ea typeface="+mn-lt"/>
                <a:cs typeface="+mn-lt"/>
              </a:rPr>
              <a:t>basement</a:t>
            </a:r>
            <a:r>
              <a:rPr lang="it-IT" sz="2200" dirty="0">
                <a:ea typeface="+mn-lt"/>
                <a:cs typeface="+mn-lt"/>
              </a:rPr>
              <a:t> of Roman </a:t>
            </a:r>
            <a:r>
              <a:rPr lang="it-IT" sz="2200" dirty="0" err="1">
                <a:ea typeface="+mn-lt"/>
                <a:cs typeface="+mn-lt"/>
              </a:rPr>
              <a:t>aqueduct</a:t>
            </a:r>
            <a:r>
              <a:rPr lang="it-IT" sz="2200" dirty="0">
                <a:ea typeface="+mn-lt"/>
                <a:cs typeface="+mn-lt"/>
              </a:rPr>
              <a:t> "Formina". </a:t>
            </a:r>
            <a:r>
              <a:rPr lang="it-IT" sz="2200" dirty="0" err="1">
                <a:ea typeface="+mn-lt"/>
                <a:cs typeface="+mn-lt"/>
              </a:rPr>
              <a:t>It</a:t>
            </a:r>
            <a:r>
              <a:rPr lang="it-IT" sz="2200" dirty="0">
                <a:ea typeface="+mn-lt"/>
                <a:cs typeface="+mn-lt"/>
              </a:rPr>
              <a:t> </a:t>
            </a:r>
            <a:r>
              <a:rPr lang="it-IT" sz="2200" dirty="0" err="1">
                <a:ea typeface="+mn-lt"/>
                <a:cs typeface="+mn-lt"/>
              </a:rPr>
              <a:t>is</a:t>
            </a:r>
            <a:r>
              <a:rPr lang="it-IT" sz="2200" dirty="0">
                <a:ea typeface="+mn-lt"/>
                <a:cs typeface="+mn-lt"/>
              </a:rPr>
              <a:t> the </a:t>
            </a:r>
            <a:r>
              <a:rPr lang="it-IT" sz="2200" dirty="0" err="1">
                <a:ea typeface="+mn-lt"/>
                <a:cs typeface="+mn-lt"/>
              </a:rPr>
              <a:t>only</a:t>
            </a:r>
            <a:r>
              <a:rPr lang="it-IT" sz="2200" dirty="0">
                <a:ea typeface="+mn-lt"/>
                <a:cs typeface="+mn-lt"/>
              </a:rPr>
              <a:t> Roman </a:t>
            </a:r>
            <a:r>
              <a:rPr lang="it-IT" sz="2200" dirty="0" err="1">
                <a:ea typeface="+mn-lt"/>
                <a:cs typeface="+mn-lt"/>
              </a:rPr>
              <a:t>aqueduct</a:t>
            </a:r>
            <a:r>
              <a:rPr lang="it-IT" sz="2200" dirty="0">
                <a:ea typeface="+mn-lt"/>
                <a:cs typeface="+mn-lt"/>
              </a:rPr>
              <a:t> </a:t>
            </a:r>
            <a:r>
              <a:rPr lang="it-IT" sz="2200" dirty="0" err="1">
                <a:ea typeface="+mn-lt"/>
                <a:cs typeface="+mn-lt"/>
              </a:rPr>
              <a:t>that</a:t>
            </a:r>
            <a:r>
              <a:rPr lang="it-IT" sz="2200" dirty="0">
                <a:ea typeface="+mn-lt"/>
                <a:cs typeface="+mn-lt"/>
              </a:rPr>
              <a:t> </a:t>
            </a:r>
            <a:r>
              <a:rPr lang="it-IT" sz="2200" dirty="0" err="1">
                <a:ea typeface="+mn-lt"/>
                <a:cs typeface="+mn-lt"/>
              </a:rPr>
              <a:t>has</a:t>
            </a:r>
            <a:r>
              <a:rPr lang="it-IT" sz="2200" dirty="0">
                <a:ea typeface="+mn-lt"/>
                <a:cs typeface="+mn-lt"/>
              </a:rPr>
              <a:t> </a:t>
            </a:r>
            <a:r>
              <a:rPr lang="it-IT" sz="2200" dirty="0" err="1">
                <a:ea typeface="+mn-lt"/>
                <a:cs typeface="+mn-lt"/>
              </a:rPr>
              <a:t>been</a:t>
            </a:r>
            <a:r>
              <a:rPr lang="it-IT" sz="2200" dirty="0">
                <a:ea typeface="+mn-lt"/>
                <a:cs typeface="+mn-lt"/>
              </a:rPr>
              <a:t> </a:t>
            </a:r>
            <a:r>
              <a:rPr lang="it-IT" sz="2200" dirty="0" err="1">
                <a:ea typeface="+mn-lt"/>
                <a:cs typeface="+mn-lt"/>
              </a:rPr>
              <a:t>opened</a:t>
            </a:r>
            <a:r>
              <a:rPr lang="it-IT" sz="2200" dirty="0">
                <a:ea typeface="+mn-lt"/>
                <a:cs typeface="+mn-lt"/>
              </a:rPr>
              <a:t> in </a:t>
            </a:r>
            <a:r>
              <a:rPr lang="it-IT" sz="2200" dirty="0" err="1">
                <a:ea typeface="+mn-lt"/>
                <a:cs typeface="+mn-lt"/>
              </a:rPr>
              <a:t>Italy</a:t>
            </a:r>
            <a:r>
              <a:rPr lang="it-IT" sz="2200" dirty="0">
                <a:ea typeface="+mn-lt"/>
                <a:cs typeface="+mn-lt"/>
              </a:rPr>
              <a:t>. The </a:t>
            </a:r>
            <a:r>
              <a:rPr lang="it-IT" sz="2200" dirty="0" err="1">
                <a:ea typeface="+mn-lt"/>
                <a:cs typeface="+mn-lt"/>
              </a:rPr>
              <a:t>visit</a:t>
            </a:r>
            <a:r>
              <a:rPr lang="it-IT" sz="2200" dirty="0">
                <a:ea typeface="+mn-lt"/>
                <a:cs typeface="+mn-lt"/>
              </a:rPr>
              <a:t> </a:t>
            </a:r>
            <a:r>
              <a:rPr lang="it-IT" sz="2200" dirty="0" err="1">
                <a:ea typeface="+mn-lt"/>
                <a:cs typeface="+mn-lt"/>
              </a:rPr>
              <a:t>proceeds</a:t>
            </a:r>
            <a:r>
              <a:rPr lang="it-IT" sz="2200" dirty="0">
                <a:ea typeface="+mn-lt"/>
                <a:cs typeface="+mn-lt"/>
              </a:rPr>
              <a:t> in a large </a:t>
            </a:r>
            <a:r>
              <a:rPr lang="it-IT" sz="2200" dirty="0" err="1">
                <a:ea typeface="+mn-lt"/>
                <a:cs typeface="+mn-lt"/>
              </a:rPr>
              <a:t>space</a:t>
            </a:r>
            <a:r>
              <a:rPr lang="it-IT" sz="2200" dirty="0">
                <a:ea typeface="+mn-lt"/>
                <a:cs typeface="+mn-lt"/>
              </a:rPr>
              <a:t>, </a:t>
            </a:r>
            <a:r>
              <a:rPr lang="it-IT" sz="2200" dirty="0" err="1">
                <a:ea typeface="+mn-lt"/>
                <a:cs typeface="+mn-lt"/>
              </a:rPr>
              <a:t>where</a:t>
            </a:r>
            <a:r>
              <a:rPr lang="it-IT" sz="2200" dirty="0">
                <a:ea typeface="+mn-lt"/>
                <a:cs typeface="+mn-lt"/>
              </a:rPr>
              <a:t> the </a:t>
            </a:r>
            <a:r>
              <a:rPr lang="it-IT" sz="2200" dirty="0" err="1">
                <a:ea typeface="+mn-lt"/>
                <a:cs typeface="+mn-lt"/>
              </a:rPr>
              <a:t>interrogators</a:t>
            </a:r>
            <a:r>
              <a:rPr lang="it-IT" sz="2200" dirty="0">
                <a:ea typeface="+mn-lt"/>
                <a:cs typeface="+mn-lt"/>
              </a:rPr>
              <a:t> of the Court of the </a:t>
            </a:r>
            <a:r>
              <a:rPr lang="it-IT" sz="2200" dirty="0" err="1">
                <a:ea typeface="+mn-lt"/>
                <a:cs typeface="+mn-lt"/>
              </a:rPr>
              <a:t>Inquisition</a:t>
            </a:r>
            <a:r>
              <a:rPr lang="it-IT" sz="2200" dirty="0">
                <a:ea typeface="+mn-lt"/>
                <a:cs typeface="+mn-lt"/>
              </a:rPr>
              <a:t> </a:t>
            </a:r>
            <a:r>
              <a:rPr lang="it-IT" sz="2200" dirty="0" err="1">
                <a:ea typeface="+mn-lt"/>
                <a:cs typeface="+mn-lt"/>
              </a:rPr>
              <a:t>were</a:t>
            </a:r>
            <a:r>
              <a:rPr lang="it-IT" sz="2200" dirty="0">
                <a:ea typeface="+mn-lt"/>
                <a:cs typeface="+mn-lt"/>
              </a:rPr>
              <a:t> </a:t>
            </a:r>
            <a:r>
              <a:rPr lang="it-IT" sz="2200" dirty="0" err="1">
                <a:ea typeface="+mn-lt"/>
                <a:cs typeface="+mn-lt"/>
              </a:rPr>
              <a:t>located</a:t>
            </a:r>
            <a:r>
              <a:rPr lang="it-IT" sz="2200" dirty="0">
                <a:ea typeface="+mn-lt"/>
                <a:cs typeface="+mn-lt"/>
              </a:rPr>
              <a:t>. In </a:t>
            </a:r>
            <a:r>
              <a:rPr lang="it-IT" sz="2200" dirty="0" err="1">
                <a:ea typeface="+mn-lt"/>
                <a:cs typeface="+mn-lt"/>
              </a:rPr>
              <a:t>this</a:t>
            </a:r>
            <a:r>
              <a:rPr lang="it-IT" sz="2200" dirty="0">
                <a:ea typeface="+mn-lt"/>
                <a:cs typeface="+mn-lt"/>
              </a:rPr>
              <a:t> </a:t>
            </a:r>
            <a:r>
              <a:rPr lang="it-IT" sz="2200" dirty="0" err="1">
                <a:ea typeface="+mn-lt"/>
                <a:cs typeface="+mn-lt"/>
              </a:rPr>
              <a:t>environment</a:t>
            </a:r>
            <a:r>
              <a:rPr lang="it-IT" sz="2200" dirty="0">
                <a:ea typeface="+mn-lt"/>
                <a:cs typeface="+mn-lt"/>
              </a:rPr>
              <a:t> </a:t>
            </a:r>
            <a:r>
              <a:rPr lang="it-IT" sz="2200" dirty="0" err="1">
                <a:ea typeface="+mn-lt"/>
                <a:cs typeface="+mn-lt"/>
              </a:rPr>
              <a:t>there</a:t>
            </a:r>
            <a:r>
              <a:rPr lang="it-IT" sz="2200" dirty="0">
                <a:ea typeface="+mn-lt"/>
                <a:cs typeface="+mn-lt"/>
              </a:rPr>
              <a:t> </a:t>
            </a:r>
            <a:r>
              <a:rPr lang="it-IT" sz="2200" dirty="0" err="1">
                <a:ea typeface="+mn-lt"/>
                <a:cs typeface="+mn-lt"/>
              </a:rPr>
              <a:t>is</a:t>
            </a:r>
            <a:r>
              <a:rPr lang="it-IT" sz="2200" dirty="0">
                <a:ea typeface="+mn-lt"/>
                <a:cs typeface="+mn-lt"/>
              </a:rPr>
              <a:t> </a:t>
            </a:r>
            <a:r>
              <a:rPr lang="it-IT" sz="2200" dirty="0" err="1">
                <a:ea typeface="+mn-lt"/>
                <a:cs typeface="+mn-lt"/>
              </a:rPr>
              <a:t>also</a:t>
            </a:r>
            <a:r>
              <a:rPr lang="it-IT" sz="2200" dirty="0">
                <a:ea typeface="+mn-lt"/>
                <a:cs typeface="+mn-lt"/>
              </a:rPr>
              <a:t> a single </a:t>
            </a:r>
            <a:r>
              <a:rPr lang="it-IT" sz="2200" dirty="0" err="1">
                <a:ea typeface="+mn-lt"/>
                <a:cs typeface="+mn-lt"/>
              </a:rPr>
              <a:t>cell</a:t>
            </a:r>
            <a:r>
              <a:rPr lang="it-IT" sz="2200" dirty="0">
                <a:ea typeface="+mn-lt"/>
                <a:cs typeface="+mn-lt"/>
              </a:rPr>
              <a:t>: </a:t>
            </a:r>
            <a:r>
              <a:rPr lang="it-IT" sz="2200" dirty="0" err="1">
                <a:ea typeface="+mn-lt"/>
                <a:cs typeface="+mn-lt"/>
              </a:rPr>
              <a:t>its</a:t>
            </a:r>
            <a:r>
              <a:rPr lang="it-IT" sz="2200" dirty="0">
                <a:ea typeface="+mn-lt"/>
                <a:cs typeface="+mn-lt"/>
              </a:rPr>
              <a:t> </a:t>
            </a:r>
            <a:r>
              <a:rPr lang="it-IT" sz="2200" dirty="0" err="1">
                <a:ea typeface="+mn-lt"/>
                <a:cs typeface="+mn-lt"/>
              </a:rPr>
              <a:t>walls</a:t>
            </a:r>
            <a:r>
              <a:rPr lang="it-IT" sz="2200" dirty="0">
                <a:ea typeface="+mn-lt"/>
                <a:cs typeface="+mn-lt"/>
              </a:rPr>
              <a:t> are </a:t>
            </a:r>
            <a:r>
              <a:rPr lang="it-IT" sz="2200" dirty="0" err="1">
                <a:ea typeface="+mn-lt"/>
                <a:cs typeface="+mn-lt"/>
              </a:rPr>
              <a:t>completely</a:t>
            </a:r>
            <a:r>
              <a:rPr lang="it-IT" sz="2200" dirty="0">
                <a:ea typeface="+mn-lt"/>
                <a:cs typeface="+mn-lt"/>
              </a:rPr>
              <a:t> </a:t>
            </a:r>
            <a:r>
              <a:rPr lang="it-IT" sz="2200" dirty="0" err="1">
                <a:ea typeface="+mn-lt"/>
                <a:cs typeface="+mn-lt"/>
              </a:rPr>
              <a:t>decorated</a:t>
            </a:r>
            <a:r>
              <a:rPr lang="it-IT" sz="2200" dirty="0">
                <a:ea typeface="+mn-lt"/>
                <a:cs typeface="+mn-lt"/>
              </a:rPr>
              <a:t> with </a:t>
            </a:r>
            <a:r>
              <a:rPr lang="it-IT" sz="2200" dirty="0" err="1">
                <a:ea typeface="+mn-lt"/>
                <a:cs typeface="+mn-lt"/>
              </a:rPr>
              <a:t>signs</a:t>
            </a:r>
            <a:r>
              <a:rPr lang="it-IT" sz="2200" dirty="0">
                <a:ea typeface="+mn-lt"/>
                <a:cs typeface="+mn-lt"/>
              </a:rPr>
              <a:t> and graffiti made by the </a:t>
            </a:r>
            <a:r>
              <a:rPr lang="it-IT" sz="2200" dirty="0" err="1">
                <a:ea typeface="+mn-lt"/>
                <a:cs typeface="+mn-lt"/>
              </a:rPr>
              <a:t>prisoners</a:t>
            </a:r>
            <a:r>
              <a:rPr lang="it-IT" sz="2200" dirty="0">
                <a:ea typeface="+mn-lt"/>
                <a:cs typeface="+mn-lt"/>
              </a:rPr>
              <a:t>.</a:t>
            </a:r>
            <a:endParaRPr lang="it-IT" sz="2200" dirty="0"/>
          </a:p>
        </p:txBody>
      </p:sp>
      <p:pic>
        <p:nvPicPr>
          <p:cNvPr id="4" name="Immagine 6" descr="Immagine che contiene testo, materiale da costruzione, pietra&#10;&#10;Descrizione generata automaticamente">
            <a:extLst>
              <a:ext uri="{FF2B5EF4-FFF2-40B4-BE49-F238E27FC236}">
                <a16:creationId xmlns:a16="http://schemas.microsoft.com/office/drawing/2014/main" id="{9DD31E31-6C91-4F9A-BD53-70CF9631A9E5}"/>
              </a:ext>
            </a:extLst>
          </p:cNvPr>
          <p:cNvPicPr>
            <a:picLocks noChangeAspect="1"/>
          </p:cNvPicPr>
          <p:nvPr/>
        </p:nvPicPr>
        <p:blipFill rotWithShape="1">
          <a:blip r:embed="rId5"/>
          <a:srcRect t="2955" r="-3" b="-3"/>
          <a:stretch/>
        </p:blipFill>
        <p:spPr>
          <a:xfrm>
            <a:off x="8137325" y="1158024"/>
            <a:ext cx="2839277" cy="2066544"/>
          </a:xfrm>
          <a:prstGeom prst="rect">
            <a:avLst/>
          </a:prstGeom>
          <a:ln>
            <a:noFill/>
          </a:ln>
          <a:effectLst>
            <a:outerShdw blurRad="292100" dist="139700" dir="2700000" algn="tl" rotWithShape="0">
              <a:srgbClr val="333333">
                <a:alpha val="65000"/>
              </a:srgbClr>
            </a:outerShdw>
          </a:effectLst>
        </p:spPr>
      </p:pic>
      <p:pic>
        <p:nvPicPr>
          <p:cNvPr id="7" name="Immagine 7" descr="Immagine che contiene interni, area, seminterrato, sporco&#10;&#10;Descrizione generata automaticamente">
            <a:extLst>
              <a:ext uri="{FF2B5EF4-FFF2-40B4-BE49-F238E27FC236}">
                <a16:creationId xmlns:a16="http://schemas.microsoft.com/office/drawing/2014/main" id="{D8289D30-A63E-43ED-B23C-A9926CDBD057}"/>
              </a:ext>
            </a:extLst>
          </p:cNvPr>
          <p:cNvPicPr>
            <a:picLocks noChangeAspect="1"/>
          </p:cNvPicPr>
          <p:nvPr/>
        </p:nvPicPr>
        <p:blipFill rotWithShape="1">
          <a:blip r:embed="rId6"/>
          <a:srcRect l="12114" r="12218" b="-4"/>
          <a:stretch/>
        </p:blipFill>
        <p:spPr>
          <a:xfrm>
            <a:off x="8135453" y="3631646"/>
            <a:ext cx="2843021" cy="2066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674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F25BE7A-46E6-455E-BBFC-E5F9692A85B8}"/>
              </a:ext>
            </a:extLst>
          </p:cNvPr>
          <p:cNvSpPr>
            <a:spLocks noGrp="1"/>
          </p:cNvSpPr>
          <p:nvPr>
            <p:ph type="title"/>
          </p:nvPr>
        </p:nvSpPr>
        <p:spPr>
          <a:xfrm>
            <a:off x="804421" y="919639"/>
            <a:ext cx="10583158" cy="880027"/>
          </a:xfrm>
        </p:spPr>
        <p:txBody>
          <a:bodyPr vert="horz" lIns="91440" tIns="45720" rIns="91440" bIns="45720" rtlCol="0" anchor="ctr">
            <a:noAutofit/>
          </a:bodyPr>
          <a:lstStyle/>
          <a:p>
            <a:pPr>
              <a:lnSpc>
                <a:spcPct val="90000"/>
              </a:lnSpc>
            </a:pPr>
            <a:r>
              <a:rPr lang="en-US" sz="2800" dirty="0">
                <a:solidFill>
                  <a:schemeClr val="bg1"/>
                </a:solidFill>
                <a:latin typeface="Bookman Old Style"/>
              </a:rPr>
              <a:t>FOURTH DAY</a:t>
            </a:r>
            <a:br>
              <a:rPr lang="en-US" sz="2800" dirty="0">
                <a:latin typeface="Bookman Old Style"/>
              </a:rPr>
            </a:br>
            <a:r>
              <a:rPr lang="en-US" sz="2800" dirty="0">
                <a:solidFill>
                  <a:schemeClr val="bg1"/>
                </a:solidFill>
                <a:latin typeface="Bookman Old Style"/>
              </a:rPr>
              <a:t>(Monday, May 3rd)</a:t>
            </a:r>
          </a:p>
          <a:p>
            <a:pPr>
              <a:lnSpc>
                <a:spcPct val="90000"/>
              </a:lnSpc>
            </a:pPr>
            <a:endParaRPr lang="it-IT" sz="1800">
              <a:solidFill>
                <a:srgbClr val="FFFFFF"/>
              </a:solidFill>
              <a:cs typeface="Calibri Light"/>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E1669D0-783D-49F4-A1D9-FFB50FF269D8}"/>
              </a:ext>
            </a:extLst>
          </p:cNvPr>
          <p:cNvSpPr>
            <a:spLocks noGrp="1"/>
          </p:cNvSpPr>
          <p:nvPr>
            <p:ph idx="1"/>
          </p:nvPr>
        </p:nvSpPr>
        <p:spPr>
          <a:xfrm>
            <a:off x="747714" y="2813962"/>
            <a:ext cx="10148883" cy="3966080"/>
          </a:xfrm>
        </p:spPr>
        <p:txBody>
          <a:bodyPr vert="horz" lIns="91440" tIns="45720" rIns="91440" bIns="45720" rtlCol="0" anchor="t">
            <a:noAutofit/>
          </a:bodyPr>
          <a:lstStyle/>
          <a:p>
            <a:r>
              <a:rPr lang="it-IT" dirty="0">
                <a:ea typeface="Tahoma"/>
                <a:cs typeface="Tahoma"/>
              </a:rPr>
              <a:t> Breakfast in the </a:t>
            </a:r>
            <a:r>
              <a:rPr lang="it-IT" dirty="0" err="1">
                <a:ea typeface="Tahoma"/>
                <a:cs typeface="Tahoma"/>
              </a:rPr>
              <a:t>apartment</a:t>
            </a:r>
            <a:r>
              <a:rPr lang="it-IT" dirty="0">
                <a:ea typeface="Tahoma"/>
                <a:cs typeface="Tahoma"/>
              </a:rPr>
              <a:t>.</a:t>
            </a:r>
            <a:endParaRPr lang="it-IT" dirty="0">
              <a:ea typeface="+mn-lt"/>
              <a:cs typeface="+mn-lt"/>
            </a:endParaRPr>
          </a:p>
          <a:p>
            <a:r>
              <a:rPr lang="it-IT" dirty="0">
                <a:ea typeface="Tahoma"/>
                <a:cs typeface="Tahoma"/>
              </a:rPr>
              <a:t>9:00am, take the </a:t>
            </a:r>
            <a:r>
              <a:rPr lang="it-IT" dirty="0" err="1">
                <a:ea typeface="Tahoma"/>
                <a:cs typeface="Tahoma"/>
              </a:rPr>
              <a:t>BusItalia</a:t>
            </a:r>
            <a:r>
              <a:rPr lang="it-IT" dirty="0">
                <a:ea typeface="Tahoma"/>
                <a:cs typeface="Tahoma"/>
              </a:rPr>
              <a:t> bus and </a:t>
            </a:r>
            <a:r>
              <a:rPr lang="it-IT" dirty="0" err="1">
                <a:ea typeface="Tahoma"/>
                <a:cs typeface="Tahoma"/>
              </a:rPr>
              <a:t>get</a:t>
            </a:r>
            <a:r>
              <a:rPr lang="it-IT" dirty="0">
                <a:ea typeface="Tahoma"/>
                <a:cs typeface="Tahoma"/>
              </a:rPr>
              <a:t> off </a:t>
            </a:r>
            <a:r>
              <a:rPr lang="it-IT" dirty="0" err="1">
                <a:ea typeface="Tahoma"/>
                <a:cs typeface="Tahoma"/>
              </a:rPr>
              <a:t>at</a:t>
            </a:r>
            <a:r>
              <a:rPr lang="it-IT" dirty="0">
                <a:ea typeface="Tahoma"/>
                <a:cs typeface="Tahoma"/>
              </a:rPr>
              <a:t> Piediluco.</a:t>
            </a:r>
            <a:endParaRPr lang="en-US" dirty="0">
              <a:ea typeface="Tahoma"/>
              <a:cs typeface="Tahoma"/>
            </a:endParaRPr>
          </a:p>
          <a:p>
            <a:r>
              <a:rPr lang="it-IT" dirty="0" err="1">
                <a:ea typeface="Tahoma"/>
                <a:cs typeface="Tahoma"/>
              </a:rPr>
              <a:t>Expected</a:t>
            </a:r>
            <a:r>
              <a:rPr lang="it-IT" dirty="0">
                <a:ea typeface="Tahoma"/>
                <a:cs typeface="Tahoma"/>
              </a:rPr>
              <a:t> </a:t>
            </a:r>
            <a:r>
              <a:rPr lang="it-IT" dirty="0" err="1">
                <a:ea typeface="Tahoma"/>
                <a:cs typeface="Tahoma"/>
              </a:rPr>
              <a:t>arrival</a:t>
            </a:r>
            <a:r>
              <a:rPr lang="it-IT" dirty="0">
                <a:ea typeface="Tahoma"/>
                <a:cs typeface="Tahoma"/>
              </a:rPr>
              <a:t> </a:t>
            </a:r>
            <a:r>
              <a:rPr lang="it-IT" dirty="0" err="1">
                <a:ea typeface="Tahoma"/>
                <a:cs typeface="Tahoma"/>
              </a:rPr>
              <a:t>at</a:t>
            </a:r>
            <a:r>
              <a:rPr lang="it-IT" dirty="0">
                <a:ea typeface="Tahoma"/>
                <a:cs typeface="Tahoma"/>
              </a:rPr>
              <a:t> 9:30am and </a:t>
            </a:r>
            <a:r>
              <a:rPr lang="it-IT" dirty="0" err="1">
                <a:ea typeface="+mn-lt"/>
                <a:cs typeface="+mn-lt"/>
              </a:rPr>
              <a:t>visit</a:t>
            </a:r>
            <a:r>
              <a:rPr lang="it-IT" dirty="0">
                <a:ea typeface="+mn-lt"/>
                <a:cs typeface="+mn-lt"/>
              </a:rPr>
              <a:t> to the city of Piediluco.</a:t>
            </a:r>
          </a:p>
          <a:p>
            <a:r>
              <a:rPr lang="it-IT" dirty="0">
                <a:ea typeface="Tahoma"/>
                <a:cs typeface="Tahoma"/>
              </a:rPr>
              <a:t>Lunch of </a:t>
            </a:r>
            <a:r>
              <a:rPr lang="it-IT" dirty="0" err="1">
                <a:ea typeface="Tahoma"/>
                <a:cs typeface="Tahoma"/>
              </a:rPr>
              <a:t>your</a:t>
            </a:r>
            <a:r>
              <a:rPr lang="it-IT" dirty="0">
                <a:ea typeface="Tahoma"/>
                <a:cs typeface="Tahoma"/>
              </a:rPr>
              <a:t> </a:t>
            </a:r>
            <a:r>
              <a:rPr lang="it-IT" dirty="0" err="1">
                <a:ea typeface="Tahoma"/>
                <a:cs typeface="Tahoma"/>
              </a:rPr>
              <a:t>choice</a:t>
            </a:r>
            <a:r>
              <a:rPr lang="it-IT" dirty="0">
                <a:ea typeface="Tahoma"/>
                <a:cs typeface="Tahoma"/>
              </a:rPr>
              <a:t>. </a:t>
            </a:r>
            <a:endParaRPr lang="it-IT">
              <a:ea typeface="+mn-lt"/>
              <a:cs typeface="+mn-lt"/>
            </a:endParaRPr>
          </a:p>
          <a:p>
            <a:r>
              <a:rPr lang="it-IT" dirty="0">
                <a:ea typeface="Tahoma"/>
                <a:cs typeface="Tahoma"/>
              </a:rPr>
              <a:t>14:30pm tour</a:t>
            </a:r>
            <a:r>
              <a:rPr lang="it-IT" dirty="0">
                <a:ea typeface="+mn-lt"/>
                <a:cs typeface="+mn-lt"/>
              </a:rPr>
              <a:t> of Lake Piediluco by boat with </a:t>
            </a:r>
            <a:r>
              <a:rPr lang="it-IT" dirty="0" err="1">
                <a:ea typeface="+mn-lt"/>
                <a:cs typeface="+mn-lt"/>
              </a:rPr>
              <a:t>explanations</a:t>
            </a:r>
            <a:r>
              <a:rPr lang="it-IT" dirty="0">
                <a:ea typeface="+mn-lt"/>
                <a:cs typeface="+mn-lt"/>
              </a:rPr>
              <a:t> </a:t>
            </a:r>
            <a:r>
              <a:rPr lang="it-IT" dirty="0" err="1">
                <a:ea typeface="+mn-lt"/>
                <a:cs typeface="+mn-lt"/>
              </a:rPr>
              <a:t>about</a:t>
            </a:r>
            <a:r>
              <a:rPr lang="it-IT" dirty="0">
                <a:ea typeface="+mn-lt"/>
                <a:cs typeface="+mn-lt"/>
              </a:rPr>
              <a:t> the </a:t>
            </a:r>
            <a:r>
              <a:rPr lang="it-IT" dirty="0" err="1">
                <a:ea typeface="+mn-lt"/>
                <a:cs typeface="+mn-lt"/>
              </a:rPr>
              <a:t>lake</a:t>
            </a:r>
            <a:r>
              <a:rPr lang="it-IT" dirty="0">
                <a:ea typeface="+mn-lt"/>
                <a:cs typeface="+mn-lt"/>
              </a:rPr>
              <a:t>.</a:t>
            </a:r>
          </a:p>
          <a:p>
            <a:r>
              <a:rPr lang="it-IT" dirty="0">
                <a:ea typeface="Tahoma"/>
                <a:cs typeface="Tahoma"/>
              </a:rPr>
              <a:t>18:00pm, take the Bus Italia bus back to Terni.</a:t>
            </a:r>
            <a:endParaRPr lang="it-IT" dirty="0">
              <a:ea typeface="+mn-lt"/>
              <a:cs typeface="+mn-lt"/>
            </a:endParaRPr>
          </a:p>
          <a:p>
            <a:r>
              <a:rPr lang="it-IT" dirty="0">
                <a:ea typeface="Tahoma"/>
                <a:cs typeface="Tahoma"/>
              </a:rPr>
              <a:t>Return, </a:t>
            </a:r>
            <a:r>
              <a:rPr lang="it-IT" dirty="0" err="1">
                <a:ea typeface="Tahoma"/>
                <a:cs typeface="Tahoma"/>
              </a:rPr>
              <a:t>dinner</a:t>
            </a:r>
            <a:r>
              <a:rPr lang="it-IT" dirty="0">
                <a:ea typeface="Tahoma"/>
                <a:cs typeface="Tahoma"/>
              </a:rPr>
              <a:t> and overnight in the </a:t>
            </a:r>
            <a:r>
              <a:rPr lang="it-IT" dirty="0" err="1">
                <a:ea typeface="Tahoma"/>
                <a:cs typeface="Tahoma"/>
              </a:rPr>
              <a:t>apartment</a:t>
            </a:r>
            <a:r>
              <a:rPr lang="it-IT" dirty="0">
                <a:ea typeface="Tahoma"/>
                <a:cs typeface="Tahoma"/>
              </a:rPr>
              <a:t>.</a:t>
            </a:r>
            <a:endParaRPr lang="it-IT" dirty="0">
              <a:ea typeface="+mn-lt"/>
              <a:cs typeface="+mn-lt"/>
            </a:endParaRPr>
          </a:p>
          <a:p>
            <a:pPr marL="0" indent="0">
              <a:lnSpc>
                <a:spcPct val="90000"/>
              </a:lnSpc>
              <a:buNone/>
            </a:pPr>
            <a:endParaRPr lang="it-IT" dirty="0">
              <a:ea typeface="Tahoma"/>
              <a:cs typeface="Tahoma"/>
            </a:endParaRPr>
          </a:p>
        </p:txBody>
      </p:sp>
    </p:spTree>
    <p:extLst>
      <p:ext uri="{BB962C8B-B14F-4D97-AF65-F5344CB8AC3E}">
        <p14:creationId xmlns:p14="http://schemas.microsoft.com/office/powerpoint/2010/main" val="163510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9">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1" name="Picture 30">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2" name="Rectangle 31">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3" name="Picture 32">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4" name="Picture 33">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292E7AED-151F-472C-B328-4AD59D8F11A6}"/>
              </a:ext>
            </a:extLst>
          </p:cNvPr>
          <p:cNvSpPr>
            <a:spLocks noGrp="1"/>
          </p:cNvSpPr>
          <p:nvPr>
            <p:ph type="title"/>
          </p:nvPr>
        </p:nvSpPr>
        <p:spPr>
          <a:xfrm>
            <a:off x="6094412" y="982132"/>
            <a:ext cx="4802185" cy="1303867"/>
          </a:xfrm>
        </p:spPr>
        <p:txBody>
          <a:bodyPr>
            <a:normAutofit/>
          </a:bodyPr>
          <a:lstStyle/>
          <a:p>
            <a:r>
              <a:rPr lang="it-IT" b="1" dirty="0">
                <a:solidFill>
                  <a:schemeClr val="tx1"/>
                </a:solidFill>
                <a:latin typeface="Bookman Old Style"/>
                <a:ea typeface="Cambria"/>
                <a:cs typeface="Calibri Light"/>
              </a:rPr>
              <a:t>Piediluco Lake</a:t>
            </a:r>
          </a:p>
        </p:txBody>
      </p:sp>
      <p:sp>
        <p:nvSpPr>
          <p:cNvPr id="27" name="Rectangle 35">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7" descr="Immagine che contiene cielo, esterni, natura, sorgente&#10;&#10;Descrizione generata automaticamente">
            <a:extLst>
              <a:ext uri="{FF2B5EF4-FFF2-40B4-BE49-F238E27FC236}">
                <a16:creationId xmlns:a16="http://schemas.microsoft.com/office/drawing/2014/main" id="{1DAC362F-CEF4-421A-A5B6-53FFEC665AFF}"/>
              </a:ext>
            </a:extLst>
          </p:cNvPr>
          <p:cNvPicPr>
            <a:picLocks noChangeAspect="1"/>
          </p:cNvPicPr>
          <p:nvPr/>
        </p:nvPicPr>
        <p:blipFill rotWithShape="1">
          <a:blip r:embed="rId5"/>
          <a:srcRect l="20339" r="4313" b="3"/>
          <a:stretch/>
        </p:blipFill>
        <p:spPr>
          <a:xfrm>
            <a:off x="1412683" y="1410208"/>
            <a:ext cx="3876801" cy="3858780"/>
          </a:xfrm>
          <a:prstGeom prst="rect">
            <a:avLst/>
          </a:prstGeom>
          <a:ln>
            <a:noFill/>
          </a:ln>
          <a:effectLst>
            <a:outerShdw blurRad="292100" dist="139700" dir="2700000" algn="tl" rotWithShape="0">
              <a:srgbClr val="333333">
                <a:alpha val="65000"/>
              </a:srgbClr>
            </a:outerShdw>
          </a:effectLst>
        </p:spPr>
      </p:pic>
      <p:cxnSp>
        <p:nvCxnSpPr>
          <p:cNvPr id="29" name="Straight Connector 37">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F58A0066-6D89-4731-9FA7-66897A90997A}"/>
              </a:ext>
            </a:extLst>
          </p:cNvPr>
          <p:cNvSpPr>
            <a:spLocks noGrp="1"/>
          </p:cNvSpPr>
          <p:nvPr>
            <p:ph idx="1"/>
          </p:nvPr>
        </p:nvSpPr>
        <p:spPr>
          <a:xfrm>
            <a:off x="6094412" y="2556932"/>
            <a:ext cx="4802184" cy="3318936"/>
          </a:xfrm>
        </p:spPr>
        <p:txBody>
          <a:bodyPr vert="horz" lIns="91440" tIns="45720" rIns="91440" bIns="45720" rtlCol="0">
            <a:normAutofit/>
          </a:bodyPr>
          <a:lstStyle/>
          <a:p>
            <a:pPr marL="0" indent="0">
              <a:buNone/>
            </a:pPr>
            <a:r>
              <a:rPr lang="it-IT" sz="2200">
                <a:ea typeface="+mn-lt"/>
                <a:cs typeface="+mn-lt"/>
              </a:rPr>
              <a:t>Piediluco </a:t>
            </a:r>
            <a:r>
              <a:rPr lang="it-IT" sz="2200" err="1">
                <a:ea typeface="+mn-lt"/>
                <a:cs typeface="+mn-lt"/>
              </a:rPr>
              <a:t>is</a:t>
            </a:r>
            <a:r>
              <a:rPr lang="it-IT" sz="2200">
                <a:ea typeface="+mn-lt"/>
                <a:cs typeface="+mn-lt"/>
              </a:rPr>
              <a:t> a </a:t>
            </a:r>
            <a:r>
              <a:rPr lang="it-IT" sz="2200" err="1">
                <a:ea typeface="+mn-lt"/>
                <a:cs typeface="+mn-lt"/>
              </a:rPr>
              <a:t>picturesque</a:t>
            </a:r>
            <a:r>
              <a:rPr lang="it-IT" sz="2200">
                <a:ea typeface="+mn-lt"/>
                <a:cs typeface="+mn-lt"/>
              </a:rPr>
              <a:t> </a:t>
            </a:r>
            <a:r>
              <a:rPr lang="it-IT" sz="2200" err="1">
                <a:ea typeface="+mn-lt"/>
                <a:cs typeface="+mn-lt"/>
              </a:rPr>
              <a:t>town</a:t>
            </a:r>
            <a:r>
              <a:rPr lang="it-IT" sz="2200">
                <a:ea typeface="+mn-lt"/>
                <a:cs typeface="+mn-lt"/>
              </a:rPr>
              <a:t> </a:t>
            </a:r>
            <a:r>
              <a:rPr lang="it-IT" sz="2200" err="1">
                <a:ea typeface="+mn-lt"/>
                <a:cs typeface="+mn-lt"/>
              </a:rPr>
              <a:t>whose</a:t>
            </a:r>
            <a:r>
              <a:rPr lang="it-IT" sz="2200">
                <a:ea typeface="+mn-lt"/>
                <a:cs typeface="+mn-lt"/>
              </a:rPr>
              <a:t> name </a:t>
            </a:r>
            <a:r>
              <a:rPr lang="it-IT" sz="2200" err="1">
                <a:ea typeface="+mn-lt"/>
                <a:cs typeface="+mn-lt"/>
              </a:rPr>
              <a:t>means</a:t>
            </a:r>
            <a:r>
              <a:rPr lang="it-IT" sz="2200">
                <a:ea typeface="+mn-lt"/>
                <a:cs typeface="+mn-lt"/>
              </a:rPr>
              <a:t> "</a:t>
            </a:r>
            <a:r>
              <a:rPr lang="it-IT" sz="2200" err="1">
                <a:ea typeface="+mn-lt"/>
                <a:cs typeface="+mn-lt"/>
              </a:rPr>
              <a:t>at</a:t>
            </a:r>
            <a:r>
              <a:rPr lang="it-IT" sz="2200">
                <a:ea typeface="+mn-lt"/>
                <a:cs typeface="+mn-lt"/>
              </a:rPr>
              <a:t> the </a:t>
            </a:r>
            <a:r>
              <a:rPr lang="it-IT" sz="2200" err="1">
                <a:ea typeface="+mn-lt"/>
                <a:cs typeface="+mn-lt"/>
              </a:rPr>
              <a:t>foot</a:t>
            </a:r>
            <a:r>
              <a:rPr lang="it-IT" sz="2200">
                <a:ea typeface="+mn-lt"/>
                <a:cs typeface="+mn-lt"/>
              </a:rPr>
              <a:t> of the </a:t>
            </a:r>
            <a:r>
              <a:rPr lang="it-IT" sz="2200" err="1">
                <a:ea typeface="+mn-lt"/>
                <a:cs typeface="+mn-lt"/>
              </a:rPr>
              <a:t>sacred</a:t>
            </a:r>
            <a:r>
              <a:rPr lang="it-IT" sz="2200">
                <a:ea typeface="+mn-lt"/>
                <a:cs typeface="+mn-lt"/>
              </a:rPr>
              <a:t> </a:t>
            </a:r>
            <a:r>
              <a:rPr lang="it-IT" sz="2200" err="1">
                <a:ea typeface="+mn-lt"/>
                <a:cs typeface="+mn-lt"/>
              </a:rPr>
              <a:t>wood</a:t>
            </a:r>
            <a:r>
              <a:rPr lang="it-IT" sz="2200">
                <a:ea typeface="+mn-lt"/>
                <a:cs typeface="+mn-lt"/>
              </a:rPr>
              <a:t>". With a </a:t>
            </a:r>
            <a:r>
              <a:rPr lang="it-IT" sz="2200" err="1">
                <a:ea typeface="+mn-lt"/>
                <a:cs typeface="+mn-lt"/>
              </a:rPr>
              <a:t>structure</a:t>
            </a:r>
            <a:r>
              <a:rPr lang="it-IT" sz="2200">
                <a:ea typeface="+mn-lt"/>
                <a:cs typeface="+mn-lt"/>
              </a:rPr>
              <a:t> </a:t>
            </a:r>
            <a:r>
              <a:rPr lang="it-IT" sz="2200" err="1">
                <a:ea typeface="+mn-lt"/>
                <a:cs typeface="+mn-lt"/>
              </a:rPr>
              <a:t>that</a:t>
            </a:r>
            <a:r>
              <a:rPr lang="it-IT" sz="2200">
                <a:ea typeface="+mn-lt"/>
                <a:cs typeface="+mn-lt"/>
              </a:rPr>
              <a:t> </a:t>
            </a:r>
            <a:r>
              <a:rPr lang="it-IT" sz="2200" err="1">
                <a:ea typeface="+mn-lt"/>
                <a:cs typeface="+mn-lt"/>
              </a:rPr>
              <a:t>has</a:t>
            </a:r>
            <a:r>
              <a:rPr lang="it-IT" sz="2200">
                <a:ea typeface="+mn-lt"/>
                <a:cs typeface="+mn-lt"/>
              </a:rPr>
              <a:t> </a:t>
            </a:r>
            <a:r>
              <a:rPr lang="it-IT" sz="2200" err="1">
                <a:ea typeface="+mn-lt"/>
                <a:cs typeface="+mn-lt"/>
              </a:rPr>
              <a:t>remained</a:t>
            </a:r>
            <a:r>
              <a:rPr lang="it-IT" sz="2200">
                <a:ea typeface="+mn-lt"/>
                <a:cs typeface="+mn-lt"/>
              </a:rPr>
              <a:t> </a:t>
            </a:r>
            <a:r>
              <a:rPr lang="it-IT" sz="2200" err="1">
                <a:ea typeface="+mn-lt"/>
                <a:cs typeface="+mn-lt"/>
              </a:rPr>
              <a:t>that</a:t>
            </a:r>
            <a:r>
              <a:rPr lang="it-IT" sz="2200">
                <a:ea typeface="+mn-lt"/>
                <a:cs typeface="+mn-lt"/>
              </a:rPr>
              <a:t> of the Middle </a:t>
            </a:r>
            <a:r>
              <a:rPr lang="it-IT" sz="2200" err="1">
                <a:ea typeface="+mn-lt"/>
                <a:cs typeface="+mn-lt"/>
              </a:rPr>
              <a:t>Ages</a:t>
            </a:r>
            <a:r>
              <a:rPr lang="it-IT" sz="2200">
                <a:ea typeface="+mn-lt"/>
                <a:cs typeface="+mn-lt"/>
              </a:rPr>
              <a:t>, with </a:t>
            </a:r>
            <a:r>
              <a:rPr lang="it-IT" sz="2200" err="1">
                <a:ea typeface="+mn-lt"/>
                <a:cs typeface="+mn-lt"/>
              </a:rPr>
              <a:t>its</a:t>
            </a:r>
            <a:r>
              <a:rPr lang="it-IT" sz="2200">
                <a:ea typeface="+mn-lt"/>
                <a:cs typeface="+mn-lt"/>
              </a:rPr>
              <a:t> low </a:t>
            </a:r>
            <a:r>
              <a:rPr lang="it-IT" sz="2200" err="1">
                <a:ea typeface="+mn-lt"/>
                <a:cs typeface="+mn-lt"/>
              </a:rPr>
              <a:t>colored</a:t>
            </a:r>
            <a:r>
              <a:rPr lang="it-IT" sz="2200">
                <a:ea typeface="+mn-lt"/>
                <a:cs typeface="+mn-lt"/>
              </a:rPr>
              <a:t> </a:t>
            </a:r>
            <a:r>
              <a:rPr lang="it-IT" sz="2200" err="1">
                <a:ea typeface="+mn-lt"/>
                <a:cs typeface="+mn-lt"/>
              </a:rPr>
              <a:t>houses</a:t>
            </a:r>
            <a:r>
              <a:rPr lang="it-IT" sz="2200">
                <a:ea typeface="+mn-lt"/>
                <a:cs typeface="+mn-lt"/>
              </a:rPr>
              <a:t>, </a:t>
            </a:r>
            <a:r>
              <a:rPr lang="it-IT" sz="2200" err="1">
                <a:ea typeface="+mn-lt"/>
                <a:cs typeface="+mn-lt"/>
              </a:rPr>
              <a:t>it</a:t>
            </a:r>
            <a:r>
              <a:rPr lang="it-IT" sz="2200">
                <a:ea typeface="+mn-lt"/>
                <a:cs typeface="+mn-lt"/>
              </a:rPr>
              <a:t> </a:t>
            </a:r>
            <a:r>
              <a:rPr lang="it-IT" sz="2200" err="1">
                <a:ea typeface="+mn-lt"/>
                <a:cs typeface="+mn-lt"/>
              </a:rPr>
              <a:t>is</a:t>
            </a:r>
            <a:r>
              <a:rPr lang="it-IT" sz="2200">
                <a:ea typeface="+mn-lt"/>
                <a:cs typeface="+mn-lt"/>
              </a:rPr>
              <a:t> </a:t>
            </a:r>
            <a:r>
              <a:rPr lang="it-IT" sz="2200" err="1">
                <a:ea typeface="+mn-lt"/>
                <a:cs typeface="+mn-lt"/>
              </a:rPr>
              <a:t>actually</a:t>
            </a:r>
            <a:r>
              <a:rPr lang="it-IT" sz="2200">
                <a:ea typeface="+mn-lt"/>
                <a:cs typeface="+mn-lt"/>
              </a:rPr>
              <a:t> </a:t>
            </a:r>
            <a:r>
              <a:rPr lang="it-IT" sz="2200" err="1">
                <a:ea typeface="+mn-lt"/>
                <a:cs typeface="+mn-lt"/>
              </a:rPr>
              <a:t>located</a:t>
            </a:r>
            <a:r>
              <a:rPr lang="it-IT" sz="2200">
                <a:ea typeface="+mn-lt"/>
                <a:cs typeface="+mn-lt"/>
              </a:rPr>
              <a:t> in the </a:t>
            </a:r>
            <a:r>
              <a:rPr lang="it-IT" sz="2200" err="1">
                <a:ea typeface="+mn-lt"/>
                <a:cs typeface="+mn-lt"/>
              </a:rPr>
              <a:t>narrow</a:t>
            </a:r>
            <a:r>
              <a:rPr lang="it-IT" sz="2200">
                <a:ea typeface="+mn-lt"/>
                <a:cs typeface="+mn-lt"/>
              </a:rPr>
              <a:t> strip of </a:t>
            </a:r>
            <a:r>
              <a:rPr lang="it-IT" sz="2200" err="1">
                <a:ea typeface="+mn-lt"/>
                <a:cs typeface="+mn-lt"/>
              </a:rPr>
              <a:t>land</a:t>
            </a:r>
            <a:r>
              <a:rPr lang="it-IT" sz="2200">
                <a:ea typeface="+mn-lt"/>
                <a:cs typeface="+mn-lt"/>
              </a:rPr>
              <a:t> </a:t>
            </a:r>
            <a:r>
              <a:rPr lang="it-IT" sz="2200" err="1">
                <a:ea typeface="+mn-lt"/>
                <a:cs typeface="+mn-lt"/>
              </a:rPr>
              <a:t>that</a:t>
            </a:r>
            <a:r>
              <a:rPr lang="it-IT" sz="2200">
                <a:ea typeface="+mn-lt"/>
                <a:cs typeface="+mn-lt"/>
              </a:rPr>
              <a:t> </a:t>
            </a:r>
            <a:r>
              <a:rPr lang="it-IT" sz="2200" err="1">
                <a:ea typeface="+mn-lt"/>
                <a:cs typeface="+mn-lt"/>
              </a:rPr>
              <a:t>runs</a:t>
            </a:r>
            <a:r>
              <a:rPr lang="it-IT" sz="2200">
                <a:ea typeface="+mn-lt"/>
                <a:cs typeface="+mn-lt"/>
              </a:rPr>
              <a:t> </a:t>
            </a:r>
            <a:r>
              <a:rPr lang="it-IT" sz="2200" err="1">
                <a:ea typeface="+mn-lt"/>
                <a:cs typeface="+mn-lt"/>
              </a:rPr>
              <a:t>between</a:t>
            </a:r>
            <a:r>
              <a:rPr lang="it-IT" sz="2200">
                <a:ea typeface="+mn-lt"/>
                <a:cs typeface="+mn-lt"/>
              </a:rPr>
              <a:t> the </a:t>
            </a:r>
            <a:r>
              <a:rPr lang="it-IT" sz="2200" err="1">
                <a:ea typeface="+mn-lt"/>
                <a:cs typeface="+mn-lt"/>
              </a:rPr>
              <a:t>lake</a:t>
            </a:r>
            <a:r>
              <a:rPr lang="it-IT" sz="2200">
                <a:ea typeface="+mn-lt"/>
                <a:cs typeface="+mn-lt"/>
              </a:rPr>
              <a:t> and the mountain. The </a:t>
            </a:r>
            <a:r>
              <a:rPr lang="it-IT" sz="2200" err="1">
                <a:ea typeface="+mn-lt"/>
                <a:cs typeface="+mn-lt"/>
              </a:rPr>
              <a:t>lake</a:t>
            </a:r>
            <a:r>
              <a:rPr lang="it-IT" sz="2200">
                <a:ea typeface="+mn-lt"/>
                <a:cs typeface="+mn-lt"/>
              </a:rPr>
              <a:t>, set </a:t>
            </a:r>
            <a:r>
              <a:rPr lang="it-IT" sz="2200" err="1">
                <a:ea typeface="+mn-lt"/>
                <a:cs typeface="+mn-lt"/>
              </a:rPr>
              <a:t>among</a:t>
            </a:r>
            <a:r>
              <a:rPr lang="it-IT" sz="2200">
                <a:ea typeface="+mn-lt"/>
                <a:cs typeface="+mn-lt"/>
              </a:rPr>
              <a:t> </a:t>
            </a:r>
            <a:r>
              <a:rPr lang="it-IT" sz="2200" err="1">
                <a:ea typeface="+mn-lt"/>
                <a:cs typeface="+mn-lt"/>
              </a:rPr>
              <a:t>wooded</a:t>
            </a:r>
            <a:r>
              <a:rPr lang="it-IT" sz="2200">
                <a:ea typeface="+mn-lt"/>
                <a:cs typeface="+mn-lt"/>
              </a:rPr>
              <a:t> </a:t>
            </a:r>
            <a:r>
              <a:rPr lang="it-IT" sz="2200" err="1">
                <a:ea typeface="+mn-lt"/>
                <a:cs typeface="+mn-lt"/>
              </a:rPr>
              <a:t>hills</a:t>
            </a:r>
            <a:r>
              <a:rPr lang="it-IT" sz="2200">
                <a:ea typeface="+mn-lt"/>
                <a:cs typeface="+mn-lt"/>
              </a:rPr>
              <a:t>, </a:t>
            </a:r>
            <a:r>
              <a:rPr lang="it-IT" sz="2200" err="1">
                <a:ea typeface="+mn-lt"/>
                <a:cs typeface="+mn-lt"/>
              </a:rPr>
              <a:t>has</a:t>
            </a:r>
            <a:r>
              <a:rPr lang="it-IT" sz="2200">
                <a:ea typeface="+mn-lt"/>
                <a:cs typeface="+mn-lt"/>
              </a:rPr>
              <a:t> the </a:t>
            </a:r>
            <a:r>
              <a:rPr lang="it-IT" sz="2200" err="1">
                <a:ea typeface="+mn-lt"/>
                <a:cs typeface="+mn-lt"/>
              </a:rPr>
              <a:t>appearance</a:t>
            </a:r>
            <a:r>
              <a:rPr lang="it-IT" sz="2200">
                <a:ea typeface="+mn-lt"/>
                <a:cs typeface="+mn-lt"/>
              </a:rPr>
              <a:t> of an Alpine stretch of water.</a:t>
            </a:r>
            <a:endParaRPr lang="it-IT" sz="2200"/>
          </a:p>
        </p:txBody>
      </p:sp>
    </p:spTree>
    <p:extLst>
      <p:ext uri="{BB962C8B-B14F-4D97-AF65-F5344CB8AC3E}">
        <p14:creationId xmlns:p14="http://schemas.microsoft.com/office/powerpoint/2010/main" val="176213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7E76C48-4017-4DAC-ACB2-2D0E94B998D9}"/>
              </a:ext>
            </a:extLst>
          </p:cNvPr>
          <p:cNvSpPr>
            <a:spLocks noGrp="1"/>
          </p:cNvSpPr>
          <p:nvPr>
            <p:ph type="title"/>
          </p:nvPr>
        </p:nvSpPr>
        <p:spPr>
          <a:xfrm>
            <a:off x="804421" y="919639"/>
            <a:ext cx="10583158" cy="880027"/>
          </a:xfrm>
        </p:spPr>
        <p:txBody>
          <a:bodyPr>
            <a:normAutofit/>
          </a:bodyPr>
          <a:lstStyle/>
          <a:p>
            <a:pPr>
              <a:lnSpc>
                <a:spcPct val="90000"/>
              </a:lnSpc>
            </a:pPr>
            <a:r>
              <a:rPr lang="en-US" sz="2800" b="1" dirty="0">
                <a:solidFill>
                  <a:srgbClr val="FFFFFF"/>
                </a:solidFill>
                <a:latin typeface="Bookman Old Style"/>
                <a:ea typeface="+mj-lt"/>
                <a:cs typeface="+mj-lt"/>
              </a:rPr>
              <a:t>FIFTH DAY </a:t>
            </a:r>
            <a:br>
              <a:rPr lang="en-US" sz="2800" b="1" dirty="0">
                <a:latin typeface="Bookman Old Style"/>
                <a:ea typeface="+mj-lt"/>
                <a:cs typeface="+mj-lt"/>
              </a:rPr>
            </a:br>
            <a:r>
              <a:rPr lang="en-US" sz="2800" b="1" dirty="0">
                <a:solidFill>
                  <a:srgbClr val="FFFFFF"/>
                </a:solidFill>
                <a:latin typeface="Bookman Old Style"/>
                <a:ea typeface="+mj-lt"/>
                <a:cs typeface="+mj-lt"/>
              </a:rPr>
              <a:t>( Tuesday, May 4th )</a:t>
            </a:r>
          </a:p>
          <a:p>
            <a:pPr>
              <a:lnSpc>
                <a:spcPct val="90000"/>
              </a:lnSpc>
            </a:pPr>
            <a:endParaRPr lang="it-IT" sz="1800">
              <a:solidFill>
                <a:srgbClr val="FFFFFF"/>
              </a:solidFill>
              <a:cs typeface="Calibri Light"/>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ED74904-0A61-4262-84F7-20DDF2060DD5}"/>
              </a:ext>
            </a:extLst>
          </p:cNvPr>
          <p:cNvSpPr>
            <a:spLocks noGrp="1"/>
          </p:cNvSpPr>
          <p:nvPr>
            <p:ph idx="1"/>
          </p:nvPr>
        </p:nvSpPr>
        <p:spPr>
          <a:xfrm>
            <a:off x="664370" y="2813962"/>
            <a:ext cx="10232227" cy="3263612"/>
          </a:xfrm>
        </p:spPr>
        <p:txBody>
          <a:bodyPr vert="horz" lIns="91440" tIns="45720" rIns="91440" bIns="45720" rtlCol="0" anchor="t">
            <a:noAutofit/>
          </a:bodyPr>
          <a:lstStyle/>
          <a:p>
            <a:pPr>
              <a:lnSpc>
                <a:spcPct val="90000"/>
              </a:lnSpc>
            </a:pPr>
            <a:r>
              <a:rPr lang="it-IT" sz="2600" dirty="0">
                <a:latin typeface="Garamond"/>
                <a:ea typeface="Tahoma"/>
                <a:cs typeface="Calibri"/>
              </a:rPr>
              <a:t>Breakfast in the </a:t>
            </a:r>
            <a:r>
              <a:rPr lang="it-IT" sz="2600" dirty="0" err="1">
                <a:latin typeface="Garamond"/>
                <a:ea typeface="Tahoma"/>
                <a:cs typeface="Calibri"/>
              </a:rPr>
              <a:t>apartment</a:t>
            </a:r>
            <a:r>
              <a:rPr lang="it-IT" sz="2600" dirty="0">
                <a:latin typeface="Garamond"/>
                <a:ea typeface="Tahoma"/>
                <a:cs typeface="Calibri"/>
              </a:rPr>
              <a:t>.</a:t>
            </a:r>
            <a:endParaRPr lang="it-IT" sz="2600"/>
          </a:p>
          <a:p>
            <a:pPr>
              <a:lnSpc>
                <a:spcPct val="90000"/>
              </a:lnSpc>
            </a:pPr>
            <a:r>
              <a:rPr lang="it-IT" sz="2600" dirty="0">
                <a:ea typeface="+mn-lt"/>
                <a:cs typeface="+mn-lt"/>
              </a:rPr>
              <a:t>10:00am check out in the </a:t>
            </a:r>
            <a:r>
              <a:rPr lang="it-IT" sz="2600" dirty="0" err="1">
                <a:ea typeface="+mn-lt"/>
                <a:cs typeface="+mn-lt"/>
              </a:rPr>
              <a:t>apartment</a:t>
            </a:r>
            <a:r>
              <a:rPr lang="it-IT" sz="2600" dirty="0">
                <a:ea typeface="+mn-lt"/>
                <a:cs typeface="+mn-lt"/>
              </a:rPr>
              <a:t> and </a:t>
            </a:r>
            <a:r>
              <a:rPr lang="it-IT" sz="2600" dirty="0" err="1">
                <a:ea typeface="+mn-lt"/>
                <a:cs typeface="+mn-lt"/>
              </a:rPr>
              <a:t>visit</a:t>
            </a:r>
            <a:r>
              <a:rPr lang="it-IT" sz="2600" dirty="0">
                <a:ea typeface="+mn-lt"/>
                <a:cs typeface="+mn-lt"/>
              </a:rPr>
              <a:t> of the center of terni.</a:t>
            </a:r>
          </a:p>
          <a:p>
            <a:r>
              <a:rPr lang="en-US" sz="2600" dirty="0"/>
              <a:t>14.30pm train to Rome Termini. Expected arrival at 15.30pm.</a:t>
            </a:r>
            <a:endParaRPr lang="it-IT" sz="2600" dirty="0">
              <a:ea typeface="+mn-lt"/>
              <a:cs typeface="+mn-lt"/>
            </a:endParaRPr>
          </a:p>
          <a:p>
            <a:r>
              <a:rPr lang="en-US" sz="2600" dirty="0"/>
              <a:t>16:30pm bus from the station to airport. Expected arrival at 17.45pm.</a:t>
            </a:r>
            <a:endParaRPr lang="it-IT" sz="2600" dirty="0">
              <a:ea typeface="+mn-lt"/>
              <a:cs typeface="+mn-lt"/>
            </a:endParaRPr>
          </a:p>
          <a:p>
            <a:pPr>
              <a:lnSpc>
                <a:spcPct val="90000"/>
              </a:lnSpc>
            </a:pPr>
            <a:r>
              <a:rPr lang="en-US" sz="2600" dirty="0"/>
              <a:t>Flight from Rome Fiumicino to </a:t>
            </a:r>
            <a:r>
              <a:rPr lang="en-US" sz="2600" dirty="0">
                <a:ea typeface="+mn-lt"/>
                <a:cs typeface="+mn-lt"/>
              </a:rPr>
              <a:t>London Heathrow</a:t>
            </a:r>
            <a:r>
              <a:rPr lang="en-US" sz="2600" dirty="0"/>
              <a:t>. Departure at 20:00, expected arrival at 22:50pm</a:t>
            </a:r>
            <a:endParaRPr lang="it-IT" sz="2600" dirty="0">
              <a:ea typeface="+mn-lt"/>
              <a:cs typeface="+mn-lt"/>
            </a:endParaRPr>
          </a:p>
          <a:p>
            <a:pPr marL="0" indent="0">
              <a:lnSpc>
                <a:spcPct val="90000"/>
              </a:lnSpc>
              <a:buNone/>
            </a:pPr>
            <a:endParaRPr lang="it-IT" dirty="0"/>
          </a:p>
          <a:p>
            <a:pPr marL="0" indent="0">
              <a:lnSpc>
                <a:spcPct val="90000"/>
              </a:lnSpc>
              <a:buNone/>
            </a:pPr>
            <a:endParaRPr lang="it-IT" dirty="0">
              <a:ea typeface="Tahoma"/>
              <a:cs typeface="Calibri"/>
            </a:endParaRPr>
          </a:p>
        </p:txBody>
      </p:sp>
    </p:spTree>
    <p:extLst>
      <p:ext uri="{BB962C8B-B14F-4D97-AF65-F5344CB8AC3E}">
        <p14:creationId xmlns:p14="http://schemas.microsoft.com/office/powerpoint/2010/main" val="1401927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8D3EAE6-5AC4-4EF7-BA5E-FF047F0576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47" name="Picture 46">
              <a:extLst>
                <a:ext uri="{FF2B5EF4-FFF2-40B4-BE49-F238E27FC236}">
                  <a16:creationId xmlns:a16="http://schemas.microsoft.com/office/drawing/2014/main" id="{25223CC4-CEF2-43BE-A268-7574A7F572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0AD518D9-DA34-42A4-AE7C-2449A29A2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F57E9183-A8C2-4E29-854A-122252F8C7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50" name="Picture 49">
              <a:extLst>
                <a:ext uri="{FF2B5EF4-FFF2-40B4-BE49-F238E27FC236}">
                  <a16:creationId xmlns:a16="http://schemas.microsoft.com/office/drawing/2014/main" id="{427F9D8B-907D-42F0-8748-A986C12C509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52" name="Straight Connector 51">
            <a:extLst>
              <a:ext uri="{FF2B5EF4-FFF2-40B4-BE49-F238E27FC236}">
                <a16:creationId xmlns:a16="http://schemas.microsoft.com/office/drawing/2014/main" id="{2127D324-ED99-4DAD-96B2-75E77B6EE6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54" name="Rectangle 53">
            <a:extLst>
              <a:ext uri="{FF2B5EF4-FFF2-40B4-BE49-F238E27FC236}">
                <a16:creationId xmlns:a16="http://schemas.microsoft.com/office/drawing/2014/main" id="{C458EB8A-C7C5-4211-9687-A5EE0C6DD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65D94D4E-6D90-4017-88B5-20FB90038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57" name="Picture 56">
              <a:extLst>
                <a:ext uri="{FF2B5EF4-FFF2-40B4-BE49-F238E27FC236}">
                  <a16:creationId xmlns:a16="http://schemas.microsoft.com/office/drawing/2014/main" id="{55383EC4-D6DD-4C5A-913E-9FBB97309C9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8" name="Rectangle 57">
              <a:extLst>
                <a:ext uri="{FF2B5EF4-FFF2-40B4-BE49-F238E27FC236}">
                  <a16:creationId xmlns:a16="http://schemas.microsoft.com/office/drawing/2014/main" id="{C9779F7A-4308-4A06-9EE1-97A00303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9" name="Picture 58">
              <a:extLst>
                <a:ext uri="{FF2B5EF4-FFF2-40B4-BE49-F238E27FC236}">
                  <a16:creationId xmlns:a16="http://schemas.microsoft.com/office/drawing/2014/main" id="{A0F2FC2F-2244-4240-94B0-9D51B33BA54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0" name="Picture 59">
              <a:extLst>
                <a:ext uri="{FF2B5EF4-FFF2-40B4-BE49-F238E27FC236}">
                  <a16:creationId xmlns:a16="http://schemas.microsoft.com/office/drawing/2014/main" id="{03307054-69F1-41D9-993D-AE5A21F869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CasellaDiTesto 1">
            <a:extLst>
              <a:ext uri="{FF2B5EF4-FFF2-40B4-BE49-F238E27FC236}">
                <a16:creationId xmlns:a16="http://schemas.microsoft.com/office/drawing/2014/main" id="{AC8FD44B-E91B-4875-B8D7-1785230ED230}"/>
              </a:ext>
            </a:extLst>
          </p:cNvPr>
          <p:cNvSpPr txBox="1"/>
          <p:nvPr/>
        </p:nvSpPr>
        <p:spPr>
          <a:xfrm>
            <a:off x="1102619" y="4404852"/>
            <a:ext cx="9989677" cy="105474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endParaRPr lang="en-US" sz="3800" b="1" kern="1200" cap="none" dirty="0">
              <a:ln w="3175" cmpd="sng">
                <a:noFill/>
              </a:ln>
              <a:solidFill>
                <a:schemeClr val="tx1">
                  <a:lumMod val="85000"/>
                  <a:lumOff val="15000"/>
                </a:schemeClr>
              </a:solidFill>
              <a:effectLst/>
              <a:latin typeface="+mj-lt"/>
              <a:ea typeface="+mj-ea"/>
              <a:cs typeface="+mj-cs"/>
            </a:endParaRPr>
          </a:p>
        </p:txBody>
      </p:sp>
      <p:sp>
        <p:nvSpPr>
          <p:cNvPr id="62" name="Rectangle 61">
            <a:extLst>
              <a:ext uri="{FF2B5EF4-FFF2-40B4-BE49-F238E27FC236}">
                <a16:creationId xmlns:a16="http://schemas.microsoft.com/office/drawing/2014/main" id="{B6E7B777-18B2-4C35-B506-702DC68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10" descr="Immagine che contiene testo, segnale, esterni, via&#10;&#10;Descrizione generata automaticamente">
            <a:extLst>
              <a:ext uri="{FF2B5EF4-FFF2-40B4-BE49-F238E27FC236}">
                <a16:creationId xmlns:a16="http://schemas.microsoft.com/office/drawing/2014/main" id="{5A67A135-6A09-49DE-A8E6-C6064C7C18FE}"/>
              </a:ext>
            </a:extLst>
          </p:cNvPr>
          <p:cNvPicPr>
            <a:picLocks noChangeAspect="1"/>
          </p:cNvPicPr>
          <p:nvPr/>
        </p:nvPicPr>
        <p:blipFill rotWithShape="1">
          <a:blip r:embed="rId7"/>
          <a:srcRect r="-4" b="1210"/>
          <a:stretch/>
        </p:blipFill>
        <p:spPr>
          <a:xfrm>
            <a:off x="1776502" y="1257341"/>
            <a:ext cx="4243375" cy="2798064"/>
          </a:xfrm>
          <a:prstGeom prst="rect">
            <a:avLst/>
          </a:prstGeom>
          <a:ln>
            <a:noFill/>
          </a:ln>
          <a:effectLst>
            <a:outerShdw blurRad="292100" dist="139700" dir="2700000" algn="tl" rotWithShape="0">
              <a:srgbClr val="333333">
                <a:alpha val="65000"/>
              </a:srgbClr>
            </a:outerShdw>
          </a:effectLst>
        </p:spPr>
      </p:pic>
      <p:pic>
        <p:nvPicPr>
          <p:cNvPr id="3" name="Immagine 3" descr="Immagine che contiene erba, esterni, uomo, giovane&#10;&#10;Descrizione generata automaticamente">
            <a:extLst>
              <a:ext uri="{FF2B5EF4-FFF2-40B4-BE49-F238E27FC236}">
                <a16:creationId xmlns:a16="http://schemas.microsoft.com/office/drawing/2014/main" id="{95B924FC-7D63-46BE-85A4-DC67473FADFE}"/>
              </a:ext>
            </a:extLst>
          </p:cNvPr>
          <p:cNvPicPr>
            <a:picLocks noChangeAspect="1"/>
          </p:cNvPicPr>
          <p:nvPr/>
        </p:nvPicPr>
        <p:blipFill rotWithShape="1">
          <a:blip r:embed="rId8"/>
          <a:srcRect l="21202" r="7783" b="-2"/>
          <a:stretch/>
        </p:blipFill>
        <p:spPr>
          <a:xfrm>
            <a:off x="6180744" y="1257341"/>
            <a:ext cx="4227694" cy="2798064"/>
          </a:xfrm>
          <a:prstGeom prst="rect">
            <a:avLst/>
          </a:prstGeom>
          <a:ln>
            <a:noFill/>
          </a:ln>
          <a:effectLst>
            <a:outerShdw blurRad="292100" dist="139700" dir="2700000" algn="tl" rotWithShape="0">
              <a:srgbClr val="333333">
                <a:alpha val="65000"/>
              </a:srgbClr>
            </a:outerShdw>
          </a:effectLst>
        </p:spPr>
      </p:pic>
      <p:cxnSp>
        <p:nvCxnSpPr>
          <p:cNvPr id="64" name="Straight Connector 63">
            <a:extLst>
              <a:ext uri="{FF2B5EF4-FFF2-40B4-BE49-F238E27FC236}">
                <a16:creationId xmlns:a16="http://schemas.microsoft.com/office/drawing/2014/main" id="{ADF7A100-AC98-48E5-8ADC-222C893FB2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CasellaDiTesto 4">
            <a:extLst>
              <a:ext uri="{FF2B5EF4-FFF2-40B4-BE49-F238E27FC236}">
                <a16:creationId xmlns:a16="http://schemas.microsoft.com/office/drawing/2014/main" id="{0A98EFD8-CBCB-432A-A73F-9B1D0BC89DC2}"/>
              </a:ext>
            </a:extLst>
          </p:cNvPr>
          <p:cNvSpPr txBox="1"/>
          <p:nvPr/>
        </p:nvSpPr>
        <p:spPr>
          <a:xfrm>
            <a:off x="1307309" y="4664868"/>
            <a:ext cx="9613102"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500" b="1" dirty="0" err="1">
                <a:ea typeface="+mn-lt"/>
                <a:cs typeface="+mn-lt"/>
              </a:rPr>
              <a:t>Itinerary</a:t>
            </a:r>
            <a:r>
              <a:rPr lang="it-IT" sz="2500" b="1" dirty="0">
                <a:ea typeface="+mn-lt"/>
                <a:cs typeface="+mn-lt"/>
              </a:rPr>
              <a:t> </a:t>
            </a:r>
            <a:r>
              <a:rPr lang="it-IT" sz="2500" b="1" dirty="0" err="1">
                <a:ea typeface="+mn-lt"/>
                <a:cs typeface="+mn-lt"/>
              </a:rPr>
              <a:t>designed</a:t>
            </a:r>
            <a:r>
              <a:rPr lang="it-IT" sz="2500" b="1" dirty="0">
                <a:ea typeface="+mn-lt"/>
                <a:cs typeface="+mn-lt"/>
              </a:rPr>
              <a:t> by Simion Martina-Elena, Romani Arianna, </a:t>
            </a:r>
            <a:r>
              <a:rPr lang="it-IT" sz="2500" b="1" dirty="0" err="1">
                <a:ea typeface="+mn-lt"/>
                <a:cs typeface="+mn-lt"/>
              </a:rPr>
              <a:t>Gramaccia</a:t>
            </a:r>
            <a:r>
              <a:rPr lang="it-IT" sz="2500" b="1" dirty="0">
                <a:ea typeface="+mn-lt"/>
                <a:cs typeface="+mn-lt"/>
              </a:rPr>
              <a:t> Gabriele, </a:t>
            </a:r>
            <a:r>
              <a:rPr lang="it-IT" sz="2500" b="1" dirty="0" err="1">
                <a:ea typeface="+mn-lt"/>
                <a:cs typeface="+mn-lt"/>
              </a:rPr>
              <a:t>Tremolani</a:t>
            </a:r>
            <a:r>
              <a:rPr lang="it-IT" sz="2500" b="1" dirty="0">
                <a:ea typeface="+mn-lt"/>
                <a:cs typeface="+mn-lt"/>
              </a:rPr>
              <a:t> Giorgia, Real-</a:t>
            </a:r>
            <a:r>
              <a:rPr lang="it-IT" sz="2500" b="1" dirty="0" err="1">
                <a:ea typeface="+mn-lt"/>
                <a:cs typeface="+mn-lt"/>
              </a:rPr>
              <a:t>Avila</a:t>
            </a:r>
            <a:r>
              <a:rPr lang="it-IT" sz="2500" b="1" dirty="0">
                <a:ea typeface="+mn-lt"/>
                <a:cs typeface="+mn-lt"/>
              </a:rPr>
              <a:t> Stefano</a:t>
            </a:r>
            <a:endParaRPr lang="it-IT" sz="2500" b="1"/>
          </a:p>
        </p:txBody>
      </p:sp>
    </p:spTree>
    <p:extLst>
      <p:ext uri="{BB962C8B-B14F-4D97-AF65-F5344CB8AC3E}">
        <p14:creationId xmlns:p14="http://schemas.microsoft.com/office/powerpoint/2010/main" val="11459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sellaDiTesto 1">
            <a:extLst>
              <a:ext uri="{FF2B5EF4-FFF2-40B4-BE49-F238E27FC236}">
                <a16:creationId xmlns:a16="http://schemas.microsoft.com/office/drawing/2014/main" id="{8D7C70E6-B029-4475-A2B3-6D43E7258A4C}"/>
              </a:ext>
            </a:extLst>
          </p:cNvPr>
          <p:cNvSpPr txBox="1"/>
          <p:nvPr/>
        </p:nvSpPr>
        <p:spPr>
          <a:xfrm>
            <a:off x="804421" y="796374"/>
            <a:ext cx="10583158" cy="880027"/>
          </a:xfrm>
          <a:prstGeom prst="rect">
            <a:avLst/>
          </a:prstGeom>
        </p:spPr>
        <p:txBody>
          <a:bodyPr rot="0" spcFirstLastPara="0" vert="horz"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lnSpc>
                <a:spcPct val="90000"/>
              </a:lnSpc>
              <a:spcBef>
                <a:spcPct val="0"/>
              </a:spcBef>
              <a:spcAft>
                <a:spcPts val="600"/>
              </a:spcAft>
            </a:pPr>
            <a:r>
              <a:rPr lang="en-US" sz="2800" b="1" dirty="0">
                <a:ln w="3175" cmpd="sng">
                  <a:noFill/>
                </a:ln>
                <a:solidFill>
                  <a:schemeClr val="bg1"/>
                </a:solidFill>
                <a:latin typeface="Bookman Old Style"/>
                <a:ea typeface="+mj-ea"/>
                <a:cs typeface="+mj-cs"/>
              </a:rPr>
              <a:t>FIRST</a:t>
            </a:r>
            <a:r>
              <a:rPr lang="en-US" sz="2800" b="1" dirty="0">
                <a:ln w="3175" cmpd="sng">
                  <a:noFill/>
                </a:ln>
                <a:solidFill>
                  <a:srgbClr val="FFFFFF"/>
                </a:solidFill>
                <a:latin typeface="Bookman Old Style"/>
                <a:ea typeface="+mj-ea"/>
                <a:cs typeface="+mj-cs"/>
              </a:rPr>
              <a:t> DAY</a:t>
            </a:r>
          </a:p>
          <a:p>
            <a:pPr algn="ctr" defTabSz="457200">
              <a:lnSpc>
                <a:spcPct val="90000"/>
              </a:lnSpc>
              <a:spcBef>
                <a:spcPct val="0"/>
              </a:spcBef>
              <a:spcAft>
                <a:spcPts val="600"/>
              </a:spcAft>
            </a:pPr>
            <a:r>
              <a:rPr lang="en-US" sz="2800" dirty="0">
                <a:ln w="3175" cmpd="sng">
                  <a:noFill/>
                </a:ln>
                <a:solidFill>
                  <a:schemeClr val="bg1"/>
                </a:solidFill>
                <a:latin typeface="Bookman Old Style"/>
                <a:ea typeface="+mj-ea"/>
                <a:cs typeface="+mj-cs"/>
              </a:rPr>
              <a:t>(</a:t>
            </a:r>
            <a:r>
              <a:rPr lang="en-US" sz="2800" dirty="0">
                <a:ln w="3175" cmpd="sng">
                  <a:noFill/>
                </a:ln>
                <a:solidFill>
                  <a:schemeClr val="bg1"/>
                </a:solidFill>
                <a:latin typeface="Bookman Old Style"/>
                <a:ea typeface="+mn-lt"/>
                <a:cs typeface="+mn-lt"/>
              </a:rPr>
              <a:t> Friday, April 30th</a:t>
            </a:r>
            <a:r>
              <a:rPr lang="en-US" sz="2800" dirty="0">
                <a:ln w="3175" cmpd="sng">
                  <a:noFill/>
                </a:ln>
                <a:solidFill>
                  <a:schemeClr val="bg1"/>
                </a:solidFill>
                <a:latin typeface="Bookman Old Style"/>
                <a:ea typeface="+mj-ea"/>
                <a:cs typeface="+mj-cs"/>
              </a:rPr>
              <a:t> )</a:t>
            </a:r>
          </a:p>
        </p:txBody>
      </p:sp>
      <p:sp>
        <p:nvSpPr>
          <p:cNvPr id="36" name="Rectangle 2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7" name="Rectangle 3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contenuto 5">
            <a:extLst>
              <a:ext uri="{FF2B5EF4-FFF2-40B4-BE49-F238E27FC236}">
                <a16:creationId xmlns:a16="http://schemas.microsoft.com/office/drawing/2014/main" id="{906ED189-4E29-4892-9830-6D309D681F1B}"/>
              </a:ext>
            </a:extLst>
          </p:cNvPr>
          <p:cNvSpPr>
            <a:spLocks noGrp="1"/>
          </p:cNvSpPr>
          <p:nvPr>
            <p:ph idx="1"/>
          </p:nvPr>
        </p:nvSpPr>
        <p:spPr>
          <a:xfrm>
            <a:off x="749301" y="2612256"/>
            <a:ext cx="10147296" cy="4101812"/>
          </a:xfrm>
        </p:spPr>
        <p:txBody>
          <a:bodyPr vert="horz" lIns="91440" tIns="45720" rIns="91440" bIns="45720" rtlCol="0" anchor="t">
            <a:normAutofit/>
          </a:bodyPr>
          <a:lstStyle/>
          <a:p>
            <a:pPr marL="0" indent="0">
              <a:lnSpc>
                <a:spcPct val="90000"/>
              </a:lnSpc>
            </a:pPr>
            <a:r>
              <a:rPr lang="en-US" dirty="0">
                <a:ea typeface="+mn-lt"/>
                <a:cs typeface="+mn-lt"/>
              </a:rPr>
              <a:t>Flight from London Heathrow to Rome Fiumicino. Departure at 08:20am, expected arrival at 12:00pm. </a:t>
            </a:r>
          </a:p>
          <a:p>
            <a:pPr marL="0" indent="0">
              <a:lnSpc>
                <a:spcPct val="90000"/>
              </a:lnSpc>
              <a:buSzPct val="114999"/>
            </a:pPr>
            <a:r>
              <a:rPr lang="en-US" dirty="0">
                <a:ea typeface="+mn-lt"/>
                <a:cs typeface="+mn-lt"/>
              </a:rPr>
              <a:t>13.00pm bus from the airport to Rome Termini station. Expected arrival at 14:05pm.</a:t>
            </a:r>
          </a:p>
          <a:p>
            <a:pPr marL="0" indent="0">
              <a:lnSpc>
                <a:spcPct val="90000"/>
              </a:lnSpc>
              <a:buSzPct val="114999"/>
            </a:pPr>
            <a:r>
              <a:rPr lang="en-US" dirty="0">
                <a:ea typeface="+mn-lt"/>
                <a:cs typeface="+mn-lt"/>
              </a:rPr>
              <a:t>14.30pm train to Terni. Expected arrival at 15.30pm.</a:t>
            </a:r>
          </a:p>
          <a:p>
            <a:pPr marL="0" indent="0">
              <a:lnSpc>
                <a:spcPct val="90000"/>
              </a:lnSpc>
              <a:buSzPct val="114999"/>
            </a:pPr>
            <a:r>
              <a:rPr lang="en-US" dirty="0">
                <a:ea typeface="+mn-lt"/>
                <a:cs typeface="+mn-lt"/>
              </a:rPr>
              <a:t>Arrival, check-in and accommodation in the apartment. ( 800m from the station )</a:t>
            </a:r>
          </a:p>
          <a:p>
            <a:pPr marL="0" indent="0">
              <a:lnSpc>
                <a:spcPct val="90000"/>
              </a:lnSpc>
              <a:buSzPct val="114999"/>
            </a:pPr>
            <a:r>
              <a:rPr lang="en-US" dirty="0">
                <a:ea typeface="+mn-lt"/>
                <a:cs typeface="+mn-lt"/>
              </a:rPr>
              <a:t>16.30pm, short visit of the surrounding area. </a:t>
            </a:r>
          </a:p>
          <a:p>
            <a:pPr marL="0" indent="0">
              <a:lnSpc>
                <a:spcPct val="90000"/>
              </a:lnSpc>
              <a:buSzPct val="114999"/>
            </a:pPr>
            <a:r>
              <a:rPr lang="en-US" dirty="0">
                <a:ea typeface="+mn-lt"/>
                <a:cs typeface="+mn-lt"/>
              </a:rPr>
              <a:t>Dinner of your choice. </a:t>
            </a:r>
          </a:p>
          <a:p>
            <a:pPr marL="0" indent="0">
              <a:lnSpc>
                <a:spcPct val="90000"/>
              </a:lnSpc>
              <a:buSzPct val="114999"/>
            </a:pPr>
            <a:r>
              <a:rPr lang="en-US" dirty="0">
                <a:ea typeface="+mn-lt"/>
                <a:cs typeface="+mn-lt"/>
              </a:rPr>
              <a:t> Return and overnight in the apartment.</a:t>
            </a:r>
            <a:endParaRPr lang="en-US" dirty="0"/>
          </a:p>
          <a:p>
            <a:pPr marL="0" indent="0">
              <a:lnSpc>
                <a:spcPct val="90000"/>
              </a:lnSpc>
            </a:pPr>
            <a:endParaRPr lang="en-US" dirty="0"/>
          </a:p>
          <a:p>
            <a:pPr marL="0" indent="0">
              <a:lnSpc>
                <a:spcPct val="90000"/>
              </a:lnSpc>
            </a:pPr>
            <a:endParaRPr lang="en-US" dirty="0"/>
          </a:p>
          <a:p>
            <a:pPr marL="0">
              <a:lnSpc>
                <a:spcPct val="90000"/>
              </a:lnSpc>
            </a:pPr>
            <a:endParaRPr lang="en-US" dirty="0"/>
          </a:p>
          <a:p>
            <a:pPr marL="0">
              <a:lnSpc>
                <a:spcPct val="90000"/>
              </a:lnSpc>
            </a:pPr>
            <a:endParaRPr lang="en-US" dirty="0"/>
          </a:p>
          <a:p>
            <a:pPr marL="0">
              <a:lnSpc>
                <a:spcPct val="90000"/>
              </a:lnSpc>
            </a:pPr>
            <a:endParaRPr lang="en-US" dirty="0"/>
          </a:p>
          <a:p>
            <a:pPr marL="0">
              <a:lnSpc>
                <a:spcPct val="90000"/>
              </a:lnSpc>
            </a:pPr>
            <a:endParaRPr lang="en-US" dirty="0"/>
          </a:p>
          <a:p>
            <a:pPr marL="0">
              <a:lnSpc>
                <a:spcPct val="90000"/>
              </a:lnSpc>
            </a:pPr>
            <a:endParaRPr lang="en-US" dirty="0"/>
          </a:p>
          <a:p>
            <a:pPr marL="0">
              <a:lnSpc>
                <a:spcPct val="90000"/>
              </a:lnSpc>
            </a:pPr>
            <a:endParaRPr lang="en-US" dirty="0"/>
          </a:p>
          <a:p>
            <a:pPr marL="0">
              <a:lnSpc>
                <a:spcPct val="90000"/>
              </a:lnSpc>
            </a:pPr>
            <a:endParaRPr lang="en-US" dirty="0"/>
          </a:p>
          <a:p>
            <a:pPr marL="0">
              <a:lnSpc>
                <a:spcPct val="90000"/>
              </a:lnSpc>
            </a:pPr>
            <a:endParaRPr lang="en-US" dirty="0"/>
          </a:p>
          <a:p>
            <a:pPr marL="0">
              <a:lnSpc>
                <a:spcPct val="90000"/>
              </a:lnSpc>
            </a:pPr>
            <a:endParaRPr lang="en-US" dirty="0"/>
          </a:p>
          <a:p>
            <a:pPr marL="0">
              <a:lnSpc>
                <a:spcPct val="90000"/>
              </a:lnSpc>
            </a:pPr>
            <a:endParaRPr lang="en-US" dirty="0"/>
          </a:p>
          <a:p>
            <a:pPr marL="0">
              <a:lnSpc>
                <a:spcPct val="90000"/>
              </a:lnSpc>
            </a:pPr>
            <a:endParaRPr lang="en-US" dirty="0"/>
          </a:p>
          <a:p>
            <a:pPr marL="0">
              <a:lnSpc>
                <a:spcPct val="90000"/>
              </a:lnSpc>
            </a:pPr>
            <a:endParaRPr lang="en-US" dirty="0"/>
          </a:p>
        </p:txBody>
      </p:sp>
    </p:spTree>
    <p:extLst>
      <p:ext uri="{BB962C8B-B14F-4D97-AF65-F5344CB8AC3E}">
        <p14:creationId xmlns:p14="http://schemas.microsoft.com/office/powerpoint/2010/main" val="360967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27103E3-8524-4341-BC6B-EA5FF5CB2928}"/>
              </a:ext>
            </a:extLst>
          </p:cNvPr>
          <p:cNvSpPr txBox="1"/>
          <p:nvPr/>
        </p:nvSpPr>
        <p:spPr>
          <a:xfrm>
            <a:off x="2184400" y="939800"/>
            <a:ext cx="70485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4"/>
            <a:r>
              <a:rPr lang="it-IT" sz="4400" b="1" dirty="0">
                <a:latin typeface="Bookman Old Style"/>
              </a:rPr>
              <a:t>Flight </a:t>
            </a:r>
            <a:r>
              <a:rPr lang="it-IT" sz="4400" b="1" dirty="0" err="1">
                <a:latin typeface="Bookman Old Style"/>
              </a:rPr>
              <a:t>Details</a:t>
            </a:r>
            <a:r>
              <a:rPr lang="it-IT" sz="4400" b="1" dirty="0">
                <a:latin typeface="Bookman Old Style"/>
              </a:rPr>
              <a:t> </a:t>
            </a:r>
            <a:endParaRPr lang="it-IT" b="1"/>
          </a:p>
        </p:txBody>
      </p:sp>
      <p:sp>
        <p:nvSpPr>
          <p:cNvPr id="4" name="CasellaDiTesto 3">
            <a:extLst>
              <a:ext uri="{FF2B5EF4-FFF2-40B4-BE49-F238E27FC236}">
                <a16:creationId xmlns:a16="http://schemas.microsoft.com/office/drawing/2014/main" id="{8D6DAE34-38E6-44A5-9344-6C68B7B25674}"/>
              </a:ext>
            </a:extLst>
          </p:cNvPr>
          <p:cNvSpPr txBox="1"/>
          <p:nvPr/>
        </p:nvSpPr>
        <p:spPr>
          <a:xfrm>
            <a:off x="1370392" y="2017771"/>
            <a:ext cx="8815387"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500" dirty="0">
                <a:ea typeface="+mn-lt"/>
                <a:cs typeface="+mn-lt"/>
              </a:rPr>
              <a:t>From London to Terni</a:t>
            </a:r>
            <a:endParaRPr lang="it-IT" sz="2500"/>
          </a:p>
          <a:p>
            <a:pPr marL="342900" indent="-342900">
              <a:buFont typeface="Courier New"/>
              <a:buChar char="o"/>
            </a:pPr>
            <a:r>
              <a:rPr lang="it-IT" sz="2500" dirty="0">
                <a:ea typeface="+mn-lt"/>
                <a:cs typeface="+mn-lt"/>
              </a:rPr>
              <a:t>2 hours and 40 minutes - Direct</a:t>
            </a:r>
            <a:endParaRPr lang="it-IT" sz="2500"/>
          </a:p>
          <a:p>
            <a:pPr marL="342900" indent="-342900">
              <a:buFont typeface="Courier New"/>
              <a:buChar char="o"/>
            </a:pPr>
            <a:r>
              <a:rPr lang="it-IT" sz="2500" dirty="0">
                <a:ea typeface="+mn-lt"/>
                <a:cs typeface="+mn-lt"/>
              </a:rPr>
              <a:t>08:20 London Heathrow</a:t>
            </a:r>
            <a:endParaRPr lang="it-IT" sz="2500"/>
          </a:p>
          <a:p>
            <a:pPr marL="342900" indent="-342900">
              <a:buFont typeface="Courier New"/>
              <a:buChar char="o"/>
            </a:pPr>
            <a:r>
              <a:rPr lang="it-IT" sz="2500" dirty="0" err="1">
                <a:ea typeface="+mn-lt"/>
                <a:cs typeface="+mn-lt"/>
              </a:rPr>
              <a:t>Airline</a:t>
            </a:r>
            <a:r>
              <a:rPr lang="it-IT" sz="2500" dirty="0">
                <a:ea typeface="+mn-lt"/>
                <a:cs typeface="+mn-lt"/>
              </a:rPr>
              <a:t>: British Airways</a:t>
            </a:r>
            <a:endParaRPr lang="it-IT" sz="2500"/>
          </a:p>
          <a:p>
            <a:pPr marL="342900" indent="-342900">
              <a:buFont typeface="Courier New"/>
              <a:buChar char="o"/>
            </a:pPr>
            <a:r>
              <a:rPr lang="it-IT" sz="2500" dirty="0">
                <a:ea typeface="+mn-lt"/>
                <a:cs typeface="+mn-lt"/>
              </a:rPr>
              <a:t>Aircraft: BA0548 (Airbus A319 jet)</a:t>
            </a:r>
            <a:endParaRPr lang="it-IT" sz="2500"/>
          </a:p>
          <a:p>
            <a:pPr marL="342900" indent="-342900">
              <a:buFont typeface="Courier New"/>
              <a:buChar char="o"/>
            </a:pPr>
            <a:r>
              <a:rPr lang="it-IT" sz="2500" err="1">
                <a:ea typeface="+mn-lt"/>
                <a:cs typeface="+mn-lt"/>
              </a:rPr>
              <a:t>Departure</a:t>
            </a:r>
            <a:r>
              <a:rPr lang="it-IT" sz="2500" dirty="0">
                <a:ea typeface="+mn-lt"/>
                <a:cs typeface="+mn-lt"/>
              </a:rPr>
              <a:t> London: Terminal 5, </a:t>
            </a:r>
            <a:r>
              <a:rPr lang="it-IT" sz="2500" err="1">
                <a:ea typeface="+mn-lt"/>
                <a:cs typeface="+mn-lt"/>
              </a:rPr>
              <a:t>Friday</a:t>
            </a:r>
            <a:r>
              <a:rPr lang="it-IT" sz="2500" dirty="0">
                <a:ea typeface="+mn-lt"/>
                <a:cs typeface="+mn-lt"/>
              </a:rPr>
              <a:t>, April 30, 2021, 08:20</a:t>
            </a:r>
            <a:endParaRPr lang="it-IT" sz="2500"/>
          </a:p>
          <a:p>
            <a:pPr marL="342900" indent="-342900">
              <a:buFont typeface="Courier New"/>
              <a:buChar char="o"/>
            </a:pPr>
            <a:r>
              <a:rPr lang="it-IT" sz="2500" err="1">
                <a:ea typeface="+mn-lt"/>
                <a:cs typeface="+mn-lt"/>
              </a:rPr>
              <a:t>Arrival</a:t>
            </a:r>
            <a:r>
              <a:rPr lang="it-IT" sz="2500" dirty="0">
                <a:ea typeface="+mn-lt"/>
                <a:cs typeface="+mn-lt"/>
              </a:rPr>
              <a:t> Rome: Terminal 3, </a:t>
            </a:r>
            <a:r>
              <a:rPr lang="it-IT" sz="2500" err="1">
                <a:ea typeface="+mn-lt"/>
                <a:cs typeface="+mn-lt"/>
              </a:rPr>
              <a:t>Friday</a:t>
            </a:r>
            <a:r>
              <a:rPr lang="it-IT" sz="2500" dirty="0">
                <a:ea typeface="+mn-lt"/>
                <a:cs typeface="+mn-lt"/>
              </a:rPr>
              <a:t>, April 30, 2021, 12:00</a:t>
            </a:r>
            <a:endParaRPr lang="it-IT" sz="2500"/>
          </a:p>
          <a:p>
            <a:pPr marL="342900" indent="-342900">
              <a:buFont typeface="Courier New"/>
              <a:buChar char="o"/>
            </a:pPr>
            <a:r>
              <a:rPr lang="it-IT" sz="2500" dirty="0">
                <a:ea typeface="+mn-lt"/>
                <a:cs typeface="+mn-lt"/>
              </a:rPr>
              <a:t>Duration: 2hrs 40mins</a:t>
            </a:r>
            <a:endParaRPr lang="it-IT" sz="2500"/>
          </a:p>
          <a:p>
            <a:pPr marL="342900" indent="-342900">
              <a:buFont typeface="Courier New"/>
              <a:buChar char="o"/>
            </a:pPr>
            <a:r>
              <a:rPr lang="it-IT" sz="2500" dirty="0">
                <a:ea typeface="+mn-lt"/>
                <a:cs typeface="+mn-lt"/>
              </a:rPr>
              <a:t>Economy Basic Fare Class: V</a:t>
            </a:r>
            <a:endParaRPr lang="it-IT" sz="2500"/>
          </a:p>
          <a:p>
            <a:r>
              <a:rPr lang="it-IT" sz="2500" dirty="0">
                <a:ea typeface="+mn-lt"/>
                <a:cs typeface="+mn-lt"/>
              </a:rPr>
              <a:t>12:00 Rome Fiumicino</a:t>
            </a:r>
            <a:endParaRPr lang="it-IT" sz="2500" dirty="0"/>
          </a:p>
        </p:txBody>
      </p:sp>
      <p:sp>
        <p:nvSpPr>
          <p:cNvPr id="5" name="CasellaDiTesto 4">
            <a:extLst>
              <a:ext uri="{FF2B5EF4-FFF2-40B4-BE49-F238E27FC236}">
                <a16:creationId xmlns:a16="http://schemas.microsoft.com/office/drawing/2014/main" id="{53810ECC-96BC-4AD7-A8CA-0D7D0E60C24A}"/>
              </a:ext>
            </a:extLst>
          </p:cNvPr>
          <p:cNvSpPr txBox="1"/>
          <p:nvPr/>
        </p:nvSpPr>
        <p:spPr>
          <a:xfrm>
            <a:off x="4867275" y="334327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dirty="0"/>
          </a:p>
        </p:txBody>
      </p:sp>
    </p:spTree>
    <p:extLst>
      <p:ext uri="{BB962C8B-B14F-4D97-AF65-F5344CB8AC3E}">
        <p14:creationId xmlns:p14="http://schemas.microsoft.com/office/powerpoint/2010/main" val="3187872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1D39ECD8-0E3E-43C1-9E56-3604E9A15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2">
            <a:extLst>
              <a:ext uri="{FF2B5EF4-FFF2-40B4-BE49-F238E27FC236}">
                <a16:creationId xmlns:a16="http://schemas.microsoft.com/office/drawing/2014/main" id="{1B592F0F-402B-4FF5-BC6B-00A024655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4" name="Picture 23">
              <a:extLst>
                <a:ext uri="{FF2B5EF4-FFF2-40B4-BE49-F238E27FC236}">
                  <a16:creationId xmlns:a16="http://schemas.microsoft.com/office/drawing/2014/main" id="{8EF0DA20-3B85-45BF-BA3A-BFB1E8447C8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8777C3F1-A465-43B3-85B0-DD54F9F15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1DB29FDA-E291-482E-AAF5-3E0C5C3214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7" name="Picture 26">
              <a:extLst>
                <a:ext uri="{FF2B5EF4-FFF2-40B4-BE49-F238E27FC236}">
                  <a16:creationId xmlns:a16="http://schemas.microsoft.com/office/drawing/2014/main" id="{00024A88-E45C-43D3-B94F-346AF518B1C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4325320A-E7AD-4728-AB99-D5682443AABE}"/>
              </a:ext>
            </a:extLst>
          </p:cNvPr>
          <p:cNvSpPr>
            <a:spLocks noGrp="1"/>
          </p:cNvSpPr>
          <p:nvPr>
            <p:ph type="title"/>
          </p:nvPr>
        </p:nvSpPr>
        <p:spPr>
          <a:xfrm>
            <a:off x="1170564" y="982132"/>
            <a:ext cx="4561069" cy="1416721"/>
          </a:xfrm>
        </p:spPr>
        <p:txBody>
          <a:bodyPr vert="horz" lIns="91440" tIns="45720" rIns="91440" bIns="45720" rtlCol="0" anchor="ctr">
            <a:normAutofit/>
          </a:bodyPr>
          <a:lstStyle/>
          <a:p>
            <a:r>
              <a:rPr lang="en-US" sz="4000" b="1">
                <a:latin typeface="Bookman Old Style"/>
                <a:ea typeface="+mj-lt"/>
                <a:cs typeface="+mj-lt"/>
              </a:rPr>
              <a:t>Apartment </a:t>
            </a:r>
            <a:br>
              <a:rPr lang="en-US" sz="4000" b="1" dirty="0">
                <a:latin typeface="Bookman Old Style"/>
                <a:ea typeface="+mj-lt"/>
                <a:cs typeface="+mj-lt"/>
              </a:rPr>
            </a:br>
            <a:r>
              <a:rPr lang="en-US" sz="4000" b="1">
                <a:latin typeface="Bookman Old Style"/>
                <a:ea typeface="+mj-lt"/>
                <a:cs typeface="+mj-lt"/>
              </a:rPr>
              <a:t>"La casa Rosa"</a:t>
            </a:r>
            <a:endParaRPr lang="it-IT" b="1">
              <a:latin typeface="Bookman Old Style"/>
            </a:endParaRPr>
          </a:p>
        </p:txBody>
      </p:sp>
      <p:cxnSp>
        <p:nvCxnSpPr>
          <p:cNvPr id="29" name="Straight Connector 28">
            <a:extLst>
              <a:ext uri="{FF2B5EF4-FFF2-40B4-BE49-F238E27FC236}">
                <a16:creationId xmlns:a16="http://schemas.microsoft.com/office/drawing/2014/main" id="{DFBD34B5-7777-4A8A-8ED2-97A4A3C27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CasellaDiTesto 4">
            <a:extLst>
              <a:ext uri="{FF2B5EF4-FFF2-40B4-BE49-F238E27FC236}">
                <a16:creationId xmlns:a16="http://schemas.microsoft.com/office/drawing/2014/main" id="{48FE440E-F99A-4ABE-A832-A6B42DB4F38E}"/>
              </a:ext>
            </a:extLst>
          </p:cNvPr>
          <p:cNvSpPr txBox="1"/>
          <p:nvPr/>
        </p:nvSpPr>
        <p:spPr>
          <a:xfrm>
            <a:off x="1167385" y="2556932"/>
            <a:ext cx="5307015" cy="331893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457200">
              <a:spcBef>
                <a:spcPct val="20000"/>
              </a:spcBef>
              <a:spcAft>
                <a:spcPts val="600"/>
              </a:spcAft>
              <a:buClr>
                <a:schemeClr val="accent1"/>
              </a:buClr>
              <a:buSzPct val="115000"/>
            </a:pPr>
            <a:endParaRPr lang="en-US" sz="2100" dirty="0">
              <a:solidFill>
                <a:schemeClr val="tx1">
                  <a:lumMod val="85000"/>
                  <a:lumOff val="15000"/>
                </a:schemeClr>
              </a:solidFill>
              <a:latin typeface="Times New Roman"/>
              <a:cs typeface="Times New Roman"/>
            </a:endParaRPr>
          </a:p>
        </p:txBody>
      </p:sp>
      <p:sp>
        <p:nvSpPr>
          <p:cNvPr id="31" name="Rectangle 30">
            <a:extLst>
              <a:ext uri="{FF2B5EF4-FFF2-40B4-BE49-F238E27FC236}">
                <a16:creationId xmlns:a16="http://schemas.microsoft.com/office/drawing/2014/main" id="{018F8D27-BFDB-4BF9-A512-FF930275B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821175"/>
            <a:ext cx="2510350"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magine 12" descr="Immagine che contiene parete, interni, pavimento, stanza&#10;&#10;Descrizione generata automaticamente">
            <a:extLst>
              <a:ext uri="{FF2B5EF4-FFF2-40B4-BE49-F238E27FC236}">
                <a16:creationId xmlns:a16="http://schemas.microsoft.com/office/drawing/2014/main" id="{564B8C37-064D-472C-8255-B13A0AAA76E7}"/>
              </a:ext>
            </a:extLst>
          </p:cNvPr>
          <p:cNvPicPr>
            <a:picLocks noChangeAspect="1"/>
          </p:cNvPicPr>
          <p:nvPr/>
        </p:nvPicPr>
        <p:blipFill>
          <a:blip r:embed="rId5"/>
          <a:stretch>
            <a:fillRect/>
          </a:stretch>
        </p:blipFill>
        <p:spPr>
          <a:xfrm>
            <a:off x="7226300" y="756920"/>
            <a:ext cx="4140200" cy="3312160"/>
          </a:xfrm>
          <a:prstGeom prst="rect">
            <a:avLst/>
          </a:prstGeom>
          <a:ln>
            <a:noFill/>
          </a:ln>
          <a:effectLst>
            <a:outerShdw blurRad="292100" dist="139700" dir="2700000" algn="tl" rotWithShape="0">
              <a:srgbClr val="333333">
                <a:alpha val="65000"/>
              </a:srgbClr>
            </a:outerShdw>
          </a:effectLst>
        </p:spPr>
      </p:pic>
      <p:sp>
        <p:nvSpPr>
          <p:cNvPr id="13" name="CasellaDiTesto 12">
            <a:extLst>
              <a:ext uri="{FF2B5EF4-FFF2-40B4-BE49-F238E27FC236}">
                <a16:creationId xmlns:a16="http://schemas.microsoft.com/office/drawing/2014/main" id="{2D5C68CA-246C-4DA5-AF63-24C48F18AB8E}"/>
              </a:ext>
            </a:extLst>
          </p:cNvPr>
          <p:cNvSpPr txBox="1"/>
          <p:nvPr/>
        </p:nvSpPr>
        <p:spPr>
          <a:xfrm>
            <a:off x="1244600" y="2654300"/>
            <a:ext cx="487680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800"/>
              <a:t>The apartment is located on the first floor and consists of entrance hall, living room with kitchenette, two bedrooms, bathroom and terrace. A simple, welcoming and spacious environment.  </a:t>
            </a:r>
          </a:p>
        </p:txBody>
      </p:sp>
      <p:sp>
        <p:nvSpPr>
          <p:cNvPr id="14" name="CasellaDiTesto 13">
            <a:extLst>
              <a:ext uri="{FF2B5EF4-FFF2-40B4-BE49-F238E27FC236}">
                <a16:creationId xmlns:a16="http://schemas.microsoft.com/office/drawing/2014/main" id="{ED5C022D-3E46-462C-82DF-6339352DB9A6}"/>
              </a:ext>
            </a:extLst>
          </p:cNvPr>
          <p:cNvSpPr txBox="1"/>
          <p:nvPr/>
        </p:nvSpPr>
        <p:spPr>
          <a:xfrm>
            <a:off x="7226300" y="4211637"/>
            <a:ext cx="44196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ea typeface="+mn-lt"/>
                <a:cs typeface="+mn-lt"/>
              </a:rPr>
              <a:t>Viale Benedetto Brin, 34 I 05100 - Terni (TR)</a:t>
            </a:r>
          </a:p>
          <a:p>
            <a:r>
              <a:rPr lang="it-IT">
                <a:ea typeface="+mn-lt"/>
                <a:cs typeface="+mn-lt"/>
              </a:rPr>
              <a:t>320 353 16 40 - 320 353 15 44</a:t>
            </a:r>
          </a:p>
          <a:p>
            <a:r>
              <a:rPr lang="it-IT" dirty="0">
                <a:ea typeface="+mn-lt"/>
                <a:cs typeface="+mn-lt"/>
                <a:hlinkClick r:id="rId6"/>
              </a:rPr>
              <a:t>info@lacasarosaappartamenti.it</a:t>
            </a:r>
            <a:endParaRPr lang="it-IT">
              <a:ea typeface="+mn-lt"/>
              <a:cs typeface="+mn-lt"/>
            </a:endParaRPr>
          </a:p>
          <a:p>
            <a:pPr algn="l"/>
            <a:endParaRPr lang="it-IT" dirty="0"/>
          </a:p>
        </p:txBody>
      </p:sp>
    </p:spTree>
    <p:extLst>
      <p:ext uri="{BB962C8B-B14F-4D97-AF65-F5344CB8AC3E}">
        <p14:creationId xmlns:p14="http://schemas.microsoft.com/office/powerpoint/2010/main" val="126384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6" name="Rectangle 34">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36">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8" name="Picture 37">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9" name="Rectangle 38">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0" name="Picture 39">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1" name="Picture 40">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D0B4BBCC-5067-4048-A318-56F361F8B183}"/>
              </a:ext>
            </a:extLst>
          </p:cNvPr>
          <p:cNvSpPr>
            <a:spLocks noGrp="1"/>
          </p:cNvSpPr>
          <p:nvPr>
            <p:ph type="title"/>
          </p:nvPr>
        </p:nvSpPr>
        <p:spPr>
          <a:xfrm>
            <a:off x="6094412" y="982132"/>
            <a:ext cx="4802185" cy="1303867"/>
          </a:xfrm>
        </p:spPr>
        <p:txBody>
          <a:bodyPr>
            <a:normAutofit/>
          </a:bodyPr>
          <a:lstStyle/>
          <a:p>
            <a:r>
              <a:rPr lang="en-US" b="1">
                <a:latin typeface="Bookman Old Style"/>
                <a:ea typeface="+mj-lt"/>
                <a:cs typeface="+mj-lt"/>
              </a:rPr>
              <a:t>Terni</a:t>
            </a:r>
            <a:endParaRPr lang="it-IT">
              <a:latin typeface="Bookman Old Style"/>
            </a:endParaRPr>
          </a:p>
        </p:txBody>
      </p:sp>
      <p:sp>
        <p:nvSpPr>
          <p:cNvPr id="44" name="Rectangle 42">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4" descr="Immagine che contiene esterni, cielo, montagna, pietra&#10;&#10;Descrizione generata automaticamente">
            <a:extLst>
              <a:ext uri="{FF2B5EF4-FFF2-40B4-BE49-F238E27FC236}">
                <a16:creationId xmlns:a16="http://schemas.microsoft.com/office/drawing/2014/main" id="{0C55CA82-58ED-4EC2-9973-ABF956232177}"/>
              </a:ext>
            </a:extLst>
          </p:cNvPr>
          <p:cNvPicPr>
            <a:picLocks noChangeAspect="1"/>
          </p:cNvPicPr>
          <p:nvPr/>
        </p:nvPicPr>
        <p:blipFill rotWithShape="1">
          <a:blip r:embed="rId5"/>
          <a:srcRect l="14358" r="10294" b="3"/>
          <a:stretch/>
        </p:blipFill>
        <p:spPr>
          <a:xfrm>
            <a:off x="1412683" y="1410208"/>
            <a:ext cx="3876801" cy="3858780"/>
          </a:xfrm>
          <a:prstGeom prst="rect">
            <a:avLst/>
          </a:prstGeom>
          <a:ln>
            <a:noFill/>
          </a:ln>
          <a:effectLst>
            <a:outerShdw blurRad="292100" dist="139700" dir="2700000" algn="tl" rotWithShape="0">
              <a:srgbClr val="333333">
                <a:alpha val="65000"/>
              </a:srgbClr>
            </a:outerShdw>
          </a:effectLst>
        </p:spPr>
      </p:pic>
      <p:cxnSp>
        <p:nvCxnSpPr>
          <p:cNvPr id="46" name="Straight Connector 44">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C3E7A1AC-6999-47F3-B8F0-5581831F6E7D}"/>
              </a:ext>
            </a:extLst>
          </p:cNvPr>
          <p:cNvSpPr>
            <a:spLocks noGrp="1"/>
          </p:cNvSpPr>
          <p:nvPr>
            <p:ph idx="1"/>
          </p:nvPr>
        </p:nvSpPr>
        <p:spPr>
          <a:xfrm>
            <a:off x="6094412" y="2556932"/>
            <a:ext cx="4802184" cy="3318936"/>
          </a:xfrm>
        </p:spPr>
        <p:txBody>
          <a:bodyPr vert="horz" lIns="91440" tIns="45720" rIns="91440" bIns="45720" rtlCol="0">
            <a:normAutofit/>
          </a:bodyPr>
          <a:lstStyle/>
          <a:p>
            <a:pPr marL="0" indent="0">
              <a:lnSpc>
                <a:spcPct val="90000"/>
              </a:lnSpc>
              <a:buNone/>
            </a:pPr>
            <a:r>
              <a:rPr lang="it-IT" sz="2200">
                <a:ea typeface="+mn-lt"/>
                <a:cs typeface="+mn-lt"/>
              </a:rPr>
              <a:t>Terni is a modern city that has its roots in a thousand-year history of which remain important testimonies that continue to live in the context of the Dynamic City. </a:t>
            </a:r>
          </a:p>
          <a:p>
            <a:pPr marL="0" indent="0">
              <a:lnSpc>
                <a:spcPct val="90000"/>
              </a:lnSpc>
              <a:buNone/>
            </a:pPr>
            <a:r>
              <a:rPr lang="it-IT" sz="2200">
                <a:ea typeface="+mn-lt"/>
                <a:cs typeface="+mn-lt"/>
              </a:rPr>
              <a:t>Recommended places to visit:  </a:t>
            </a:r>
          </a:p>
          <a:p>
            <a:pPr marL="342900" indent="-342900">
              <a:lnSpc>
                <a:spcPct val="90000"/>
              </a:lnSpc>
            </a:pPr>
            <a:r>
              <a:rPr lang="it-IT" sz="2200">
                <a:ea typeface="+mn-lt"/>
                <a:cs typeface="+mn-lt"/>
              </a:rPr>
              <a:t>The Roman city of Carsulae</a:t>
            </a:r>
          </a:p>
          <a:p>
            <a:pPr marL="342900" indent="-342900">
              <a:lnSpc>
                <a:spcPct val="90000"/>
              </a:lnSpc>
            </a:pPr>
            <a:r>
              <a:rPr lang="it-IT" sz="2200">
                <a:ea typeface="+mn-lt"/>
                <a:cs typeface="+mn-lt"/>
              </a:rPr>
              <a:t>Basilica San Valentino</a:t>
            </a:r>
          </a:p>
          <a:p>
            <a:pPr marL="342900" indent="-342900">
              <a:lnSpc>
                <a:spcPct val="90000"/>
              </a:lnSpc>
            </a:pPr>
            <a:r>
              <a:rPr lang="it-IT" sz="2200">
                <a:ea typeface="+mn-lt"/>
                <a:cs typeface="+mn-lt"/>
              </a:rPr>
              <a:t>Sant'Erasmo</a:t>
            </a:r>
            <a:endParaRPr lang="it-IT" sz="2200"/>
          </a:p>
        </p:txBody>
      </p:sp>
    </p:spTree>
    <p:extLst>
      <p:ext uri="{BB962C8B-B14F-4D97-AF65-F5344CB8AC3E}">
        <p14:creationId xmlns:p14="http://schemas.microsoft.com/office/powerpoint/2010/main" val="231918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C2DC48-90BC-401E-8980-5AC8366E3BA9}"/>
              </a:ext>
            </a:extLst>
          </p:cNvPr>
          <p:cNvSpPr>
            <a:spLocks noGrp="1"/>
          </p:cNvSpPr>
          <p:nvPr>
            <p:ph type="title"/>
          </p:nvPr>
        </p:nvSpPr>
        <p:spPr>
          <a:xfrm>
            <a:off x="1295402" y="982132"/>
            <a:ext cx="9601196" cy="1303867"/>
          </a:xfrm>
        </p:spPr>
        <p:txBody>
          <a:bodyPr>
            <a:normAutofit/>
          </a:bodyPr>
          <a:lstStyle/>
          <a:p>
            <a:r>
              <a:rPr lang="it-IT" b="1">
                <a:latin typeface="Bookman Old Style"/>
                <a:ea typeface="+mj-lt"/>
                <a:cs typeface="+mj-lt"/>
              </a:rPr>
              <a:t>The Roman city of Carsulae</a:t>
            </a:r>
          </a:p>
        </p:txBody>
      </p:sp>
      <p:sp>
        <p:nvSpPr>
          <p:cNvPr id="3" name="Segnaposto contenuto 2">
            <a:extLst>
              <a:ext uri="{FF2B5EF4-FFF2-40B4-BE49-F238E27FC236}">
                <a16:creationId xmlns:a16="http://schemas.microsoft.com/office/drawing/2014/main" id="{03330E48-BA62-49A1-AE33-BDD148E22EB0}"/>
              </a:ext>
            </a:extLst>
          </p:cNvPr>
          <p:cNvSpPr>
            <a:spLocks noGrp="1"/>
          </p:cNvSpPr>
          <p:nvPr>
            <p:ph idx="1"/>
          </p:nvPr>
        </p:nvSpPr>
        <p:spPr>
          <a:xfrm>
            <a:off x="1295402" y="2556932"/>
            <a:ext cx="6256866" cy="3318936"/>
          </a:xfrm>
        </p:spPr>
        <p:txBody>
          <a:bodyPr>
            <a:normAutofit/>
          </a:bodyPr>
          <a:lstStyle/>
          <a:p>
            <a:pPr marL="0" indent="0">
              <a:buNone/>
            </a:pPr>
            <a:r>
              <a:rPr lang="it-IT" sz="2200" err="1">
                <a:ea typeface="+mn-lt"/>
                <a:cs typeface="+mn-lt"/>
              </a:rPr>
              <a:t>Covering</a:t>
            </a:r>
            <a:r>
              <a:rPr lang="it-IT" sz="2200">
                <a:ea typeface="+mn-lt"/>
                <a:cs typeface="+mn-lt"/>
              </a:rPr>
              <a:t> an area of over 20. </a:t>
            </a:r>
            <a:r>
              <a:rPr lang="it-IT" sz="2200" err="1">
                <a:ea typeface="+mn-lt"/>
                <a:cs typeface="+mn-lt"/>
              </a:rPr>
              <a:t>hectares</a:t>
            </a:r>
            <a:r>
              <a:rPr lang="it-IT" sz="2200">
                <a:ea typeface="+mn-lt"/>
                <a:cs typeface="+mn-lt"/>
              </a:rPr>
              <a:t>, the </a:t>
            </a:r>
            <a:r>
              <a:rPr lang="it-IT" sz="2200" err="1">
                <a:ea typeface="+mn-lt"/>
                <a:cs typeface="+mn-lt"/>
              </a:rPr>
              <a:t>ruins</a:t>
            </a:r>
            <a:r>
              <a:rPr lang="it-IT" sz="2200">
                <a:ea typeface="+mn-lt"/>
                <a:cs typeface="+mn-lt"/>
              </a:rPr>
              <a:t> of the </a:t>
            </a:r>
            <a:r>
              <a:rPr lang="it-IT" sz="2200" err="1">
                <a:ea typeface="+mn-lt"/>
                <a:cs typeface="+mn-lt"/>
              </a:rPr>
              <a:t>Umbrian</a:t>
            </a:r>
            <a:r>
              <a:rPr lang="it-IT" sz="2200">
                <a:ea typeface="+mn-lt"/>
                <a:cs typeface="+mn-lt"/>
              </a:rPr>
              <a:t>-Roman city of </a:t>
            </a:r>
            <a:r>
              <a:rPr lang="it-IT" sz="2200" err="1">
                <a:ea typeface="+mn-lt"/>
                <a:cs typeface="+mn-lt"/>
              </a:rPr>
              <a:t>Carsulae</a:t>
            </a:r>
            <a:r>
              <a:rPr lang="it-IT" sz="2200">
                <a:ea typeface="+mn-lt"/>
                <a:cs typeface="+mn-lt"/>
              </a:rPr>
              <a:t> are a </a:t>
            </a:r>
            <a:r>
              <a:rPr lang="it-IT" sz="2200" err="1">
                <a:ea typeface="+mn-lt"/>
                <a:cs typeface="+mn-lt"/>
              </a:rPr>
              <a:t>unique</a:t>
            </a:r>
            <a:r>
              <a:rPr lang="it-IT" sz="2200">
                <a:ea typeface="+mn-lt"/>
                <a:cs typeface="+mn-lt"/>
              </a:rPr>
              <a:t> site in Umbria for lovers of </a:t>
            </a:r>
            <a:r>
              <a:rPr lang="it-IT" sz="2200" err="1">
                <a:ea typeface="+mn-lt"/>
                <a:cs typeface="+mn-lt"/>
              </a:rPr>
              <a:t>Archaeology</a:t>
            </a:r>
            <a:r>
              <a:rPr lang="it-IT" sz="2200">
                <a:ea typeface="+mn-lt"/>
                <a:cs typeface="+mn-lt"/>
              </a:rPr>
              <a:t>. An </a:t>
            </a:r>
            <a:r>
              <a:rPr lang="it-IT" sz="2200" err="1">
                <a:ea typeface="+mn-lt"/>
                <a:cs typeface="+mn-lt"/>
              </a:rPr>
              <a:t>authentic</a:t>
            </a:r>
            <a:r>
              <a:rPr lang="it-IT" sz="2200">
                <a:ea typeface="+mn-lt"/>
                <a:cs typeface="+mn-lt"/>
              </a:rPr>
              <a:t> open-air museum inside </a:t>
            </a:r>
            <a:r>
              <a:rPr lang="it-IT" sz="2200" err="1">
                <a:ea typeface="+mn-lt"/>
                <a:cs typeface="+mn-lt"/>
              </a:rPr>
              <a:t>which</a:t>
            </a:r>
            <a:r>
              <a:rPr lang="it-IT" sz="2200">
                <a:ea typeface="+mn-lt"/>
                <a:cs typeface="+mn-lt"/>
              </a:rPr>
              <a:t> </a:t>
            </a:r>
            <a:r>
              <a:rPr lang="it-IT" sz="2200" err="1">
                <a:ea typeface="+mn-lt"/>
                <a:cs typeface="+mn-lt"/>
              </a:rPr>
              <a:t>you</a:t>
            </a:r>
            <a:r>
              <a:rPr lang="it-IT" sz="2200">
                <a:ea typeface="+mn-lt"/>
                <a:cs typeface="+mn-lt"/>
              </a:rPr>
              <a:t> can </a:t>
            </a:r>
            <a:r>
              <a:rPr lang="it-IT" sz="2200" err="1">
                <a:ea typeface="+mn-lt"/>
                <a:cs typeface="+mn-lt"/>
              </a:rPr>
              <a:t>walk</a:t>
            </a:r>
            <a:r>
              <a:rPr lang="it-IT" sz="2200">
                <a:ea typeface="+mn-lt"/>
                <a:cs typeface="+mn-lt"/>
              </a:rPr>
              <a:t> </a:t>
            </a:r>
            <a:r>
              <a:rPr lang="it-IT" sz="2200" err="1">
                <a:ea typeface="+mn-lt"/>
                <a:cs typeface="+mn-lt"/>
              </a:rPr>
              <a:t>along</a:t>
            </a:r>
            <a:r>
              <a:rPr lang="it-IT" sz="2200">
                <a:ea typeface="+mn-lt"/>
                <a:cs typeface="+mn-lt"/>
              </a:rPr>
              <a:t> a stretch of the </a:t>
            </a:r>
            <a:r>
              <a:rPr lang="it-IT" sz="2200" err="1">
                <a:ea typeface="+mn-lt"/>
                <a:cs typeface="+mn-lt"/>
              </a:rPr>
              <a:t>route</a:t>
            </a:r>
            <a:r>
              <a:rPr lang="it-IT" sz="2200">
                <a:ea typeface="+mn-lt"/>
                <a:cs typeface="+mn-lt"/>
              </a:rPr>
              <a:t> of the Via Flaminia. On the sides of the road, the forum with the </a:t>
            </a:r>
            <a:r>
              <a:rPr lang="it-IT" sz="2200" err="1">
                <a:ea typeface="+mn-lt"/>
                <a:cs typeface="+mn-lt"/>
              </a:rPr>
              <a:t>original</a:t>
            </a:r>
            <a:r>
              <a:rPr lang="it-IT" sz="2200">
                <a:ea typeface="+mn-lt"/>
                <a:cs typeface="+mn-lt"/>
              </a:rPr>
              <a:t> twin </a:t>
            </a:r>
            <a:r>
              <a:rPr lang="it-IT" sz="2200" err="1">
                <a:ea typeface="+mn-lt"/>
                <a:cs typeface="+mn-lt"/>
              </a:rPr>
              <a:t>temples</a:t>
            </a:r>
            <a:r>
              <a:rPr lang="it-IT" sz="2200">
                <a:ea typeface="+mn-lt"/>
                <a:cs typeface="+mn-lt"/>
              </a:rPr>
              <a:t> </a:t>
            </a:r>
            <a:r>
              <a:rPr lang="it-IT" sz="2200" err="1">
                <a:ea typeface="+mn-lt"/>
                <a:cs typeface="+mn-lt"/>
              </a:rPr>
              <a:t>dedicated</a:t>
            </a:r>
            <a:r>
              <a:rPr lang="it-IT" sz="2200">
                <a:ea typeface="+mn-lt"/>
                <a:cs typeface="+mn-lt"/>
              </a:rPr>
              <a:t> to Castor and </a:t>
            </a:r>
            <a:r>
              <a:rPr lang="it-IT" sz="2200" err="1">
                <a:ea typeface="+mn-lt"/>
                <a:cs typeface="+mn-lt"/>
              </a:rPr>
              <a:t>Pollux</a:t>
            </a:r>
            <a:r>
              <a:rPr lang="it-IT" sz="2200">
                <a:ea typeface="+mn-lt"/>
                <a:cs typeface="+mn-lt"/>
              </a:rPr>
              <a:t>, the basilica, the </a:t>
            </a:r>
            <a:r>
              <a:rPr lang="it-IT" sz="2200" err="1">
                <a:ea typeface="+mn-lt"/>
                <a:cs typeface="+mn-lt"/>
              </a:rPr>
              <a:t>baths</a:t>
            </a:r>
            <a:r>
              <a:rPr lang="it-IT" sz="2200">
                <a:ea typeface="+mn-lt"/>
                <a:cs typeface="+mn-lt"/>
              </a:rPr>
              <a:t>, the theater and the </a:t>
            </a:r>
            <a:r>
              <a:rPr lang="it-IT" sz="2200" err="1">
                <a:ea typeface="+mn-lt"/>
                <a:cs typeface="+mn-lt"/>
              </a:rPr>
              <a:t>amphitheater</a:t>
            </a:r>
            <a:r>
              <a:rPr lang="it-IT" sz="2200">
                <a:ea typeface="+mn-lt"/>
                <a:cs typeface="+mn-lt"/>
              </a:rPr>
              <a:t> and </a:t>
            </a:r>
            <a:r>
              <a:rPr lang="it-IT" sz="2200" err="1">
                <a:ea typeface="+mn-lt"/>
                <a:cs typeface="+mn-lt"/>
              </a:rPr>
              <a:t>finally</a:t>
            </a:r>
            <a:r>
              <a:rPr lang="it-IT" sz="2200">
                <a:ea typeface="+mn-lt"/>
                <a:cs typeface="+mn-lt"/>
              </a:rPr>
              <a:t> the area of the </a:t>
            </a:r>
            <a:r>
              <a:rPr lang="it-IT" sz="2200" err="1">
                <a:ea typeface="+mn-lt"/>
                <a:cs typeface="+mn-lt"/>
              </a:rPr>
              <a:t>monumental</a:t>
            </a:r>
            <a:r>
              <a:rPr lang="it-IT" sz="2200">
                <a:ea typeface="+mn-lt"/>
                <a:cs typeface="+mn-lt"/>
              </a:rPr>
              <a:t> </a:t>
            </a:r>
            <a:r>
              <a:rPr lang="it-IT" sz="2200" err="1">
                <a:ea typeface="+mn-lt"/>
                <a:cs typeface="+mn-lt"/>
              </a:rPr>
              <a:t>tombs</a:t>
            </a:r>
            <a:r>
              <a:rPr lang="it-IT" sz="2200">
                <a:ea typeface="+mn-lt"/>
                <a:cs typeface="+mn-lt"/>
              </a:rPr>
              <a:t>.</a:t>
            </a:r>
            <a:endParaRPr lang="it-IT" sz="2200"/>
          </a:p>
        </p:txBody>
      </p:sp>
      <p:pic>
        <p:nvPicPr>
          <p:cNvPr id="4" name="Immagine 4" descr="Immagine che contiene erba, esterni, fattoria, vecchio&#10;&#10;Descrizione generata automaticamente">
            <a:extLst>
              <a:ext uri="{FF2B5EF4-FFF2-40B4-BE49-F238E27FC236}">
                <a16:creationId xmlns:a16="http://schemas.microsoft.com/office/drawing/2014/main" id="{EB62F8B5-9B2B-4A97-9DEC-90EDD0977FB8}"/>
              </a:ext>
            </a:extLst>
          </p:cNvPr>
          <p:cNvPicPr>
            <a:picLocks noChangeAspect="1"/>
          </p:cNvPicPr>
          <p:nvPr/>
        </p:nvPicPr>
        <p:blipFill rotWithShape="1">
          <a:blip r:embed="rId3"/>
          <a:srcRect l="28993" r="24187" b="1"/>
          <a:stretch/>
        </p:blipFill>
        <p:spPr>
          <a:xfrm>
            <a:off x="8085026" y="2701180"/>
            <a:ext cx="2739728" cy="2852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632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134FEC2-9075-4E96-9B86-589D6B2B8312}"/>
              </a:ext>
            </a:extLst>
          </p:cNvPr>
          <p:cNvSpPr>
            <a:spLocks noGrp="1"/>
          </p:cNvSpPr>
          <p:nvPr>
            <p:ph type="title"/>
          </p:nvPr>
        </p:nvSpPr>
        <p:spPr>
          <a:xfrm>
            <a:off x="804421" y="796374"/>
            <a:ext cx="10583158" cy="880027"/>
          </a:xfrm>
        </p:spPr>
        <p:txBody>
          <a:bodyPr>
            <a:normAutofit/>
          </a:bodyPr>
          <a:lstStyle/>
          <a:p>
            <a:pPr>
              <a:lnSpc>
                <a:spcPct val="90000"/>
              </a:lnSpc>
            </a:pPr>
            <a:r>
              <a:rPr lang="it-IT" sz="2800" b="1" dirty="0">
                <a:solidFill>
                  <a:schemeClr val="bg1"/>
                </a:solidFill>
                <a:latin typeface="Bookman Old Style"/>
                <a:ea typeface="Cambria"/>
                <a:cs typeface="Calibri Light"/>
              </a:rPr>
              <a:t>SECOND DAY</a:t>
            </a:r>
            <a:br>
              <a:rPr lang="it-IT" sz="2800" b="1" dirty="0">
                <a:latin typeface="Bookman Old Style"/>
                <a:ea typeface="Cambria"/>
                <a:cs typeface="Calibri Light"/>
              </a:rPr>
            </a:br>
            <a:r>
              <a:rPr lang="it-IT" sz="2800" b="1" dirty="0">
                <a:solidFill>
                  <a:schemeClr val="bg1"/>
                </a:solidFill>
                <a:latin typeface="Bookman Old Style"/>
                <a:ea typeface="Cambria"/>
                <a:cs typeface="Calibri Light"/>
              </a:rPr>
              <a:t>(</a:t>
            </a:r>
            <a:r>
              <a:rPr lang="it-IT" sz="2800" b="1" dirty="0">
                <a:solidFill>
                  <a:schemeClr val="bg1"/>
                </a:solidFill>
                <a:latin typeface="Bookman Old Style"/>
                <a:ea typeface="+mj-lt"/>
                <a:cs typeface="Calibri Light"/>
              </a:rPr>
              <a:t> </a:t>
            </a:r>
            <a:r>
              <a:rPr lang="it-IT" sz="2800" dirty="0" err="1">
                <a:solidFill>
                  <a:schemeClr val="bg1"/>
                </a:solidFill>
                <a:latin typeface="Bookman Old Style"/>
                <a:ea typeface="+mj-lt"/>
                <a:cs typeface="+mj-lt"/>
              </a:rPr>
              <a:t>Saturday</a:t>
            </a:r>
            <a:r>
              <a:rPr lang="it-IT" sz="2800" dirty="0">
                <a:solidFill>
                  <a:schemeClr val="bg1"/>
                </a:solidFill>
                <a:latin typeface="Bookman Old Style"/>
                <a:ea typeface="+mj-lt"/>
                <a:cs typeface="+mj-lt"/>
              </a:rPr>
              <a:t>, </a:t>
            </a:r>
            <a:r>
              <a:rPr lang="it-IT" sz="2800" dirty="0" err="1">
                <a:solidFill>
                  <a:schemeClr val="bg1"/>
                </a:solidFill>
                <a:latin typeface="Bookman Old Style"/>
                <a:ea typeface="+mj-lt"/>
                <a:cs typeface="+mj-lt"/>
              </a:rPr>
              <a:t>May</a:t>
            </a:r>
            <a:r>
              <a:rPr lang="it-IT" sz="2800" dirty="0">
                <a:solidFill>
                  <a:schemeClr val="bg1"/>
                </a:solidFill>
                <a:latin typeface="Bookman Old Style"/>
                <a:ea typeface="+mj-lt"/>
                <a:cs typeface="+mj-lt"/>
              </a:rPr>
              <a:t> 1th )</a:t>
            </a:r>
            <a:endParaRPr lang="it-IT" sz="2800" b="1" dirty="0">
              <a:solidFill>
                <a:schemeClr val="bg1"/>
              </a:solidFill>
              <a:latin typeface="Bookman Old Style"/>
              <a:cs typeface="Calibri Light"/>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6CD925E-FEF7-49B2-9BE5-C7D73DB43172}"/>
              </a:ext>
            </a:extLst>
          </p:cNvPr>
          <p:cNvSpPr>
            <a:spLocks noGrp="1"/>
          </p:cNvSpPr>
          <p:nvPr>
            <p:ph idx="1"/>
          </p:nvPr>
        </p:nvSpPr>
        <p:spPr>
          <a:xfrm>
            <a:off x="723902" y="2612256"/>
            <a:ext cx="10172695" cy="3763674"/>
          </a:xfrm>
        </p:spPr>
        <p:txBody>
          <a:bodyPr vert="horz" lIns="91440" tIns="45720" rIns="91440" bIns="45720" rtlCol="0" anchor="t">
            <a:noAutofit/>
          </a:bodyPr>
          <a:lstStyle/>
          <a:p>
            <a:r>
              <a:rPr lang="it-IT" dirty="0">
                <a:ea typeface="+mn-lt"/>
                <a:cs typeface="+mn-lt"/>
              </a:rPr>
              <a:t>-Breakfast in the </a:t>
            </a:r>
            <a:r>
              <a:rPr lang="it-IT" dirty="0" err="1">
                <a:ea typeface="+mn-lt"/>
                <a:cs typeface="+mn-lt"/>
              </a:rPr>
              <a:t>apartment</a:t>
            </a:r>
            <a:r>
              <a:rPr lang="it-IT" dirty="0">
                <a:ea typeface="+mn-lt"/>
                <a:cs typeface="+mn-lt"/>
              </a:rPr>
              <a:t>.</a:t>
            </a:r>
            <a:endParaRPr lang="it-IT" dirty="0"/>
          </a:p>
          <a:p>
            <a:r>
              <a:rPr lang="it-IT" dirty="0">
                <a:ea typeface="+mn-lt"/>
                <a:cs typeface="+mn-lt"/>
              </a:rPr>
              <a:t>9:00am, take the Bus Italia bus and </a:t>
            </a:r>
            <a:r>
              <a:rPr lang="it-IT" dirty="0" err="1">
                <a:ea typeface="+mn-lt"/>
                <a:cs typeface="+mn-lt"/>
              </a:rPr>
              <a:t>get</a:t>
            </a:r>
            <a:r>
              <a:rPr lang="it-IT" dirty="0">
                <a:ea typeface="+mn-lt"/>
                <a:cs typeface="+mn-lt"/>
              </a:rPr>
              <a:t> off </a:t>
            </a:r>
            <a:r>
              <a:rPr lang="it-IT" dirty="0" err="1">
                <a:ea typeface="+mn-lt"/>
                <a:cs typeface="+mn-lt"/>
              </a:rPr>
              <a:t>at</a:t>
            </a:r>
            <a:r>
              <a:rPr lang="it-IT" dirty="0">
                <a:ea typeface="+mn-lt"/>
                <a:cs typeface="+mn-lt"/>
              </a:rPr>
              <a:t> the Marmore Falls.</a:t>
            </a:r>
            <a:endParaRPr lang="it-IT" dirty="0"/>
          </a:p>
          <a:p>
            <a:r>
              <a:rPr lang="it-IT" dirty="0">
                <a:ea typeface="+mn-lt"/>
                <a:cs typeface="+mn-lt"/>
              </a:rPr>
              <a:t>10:00am </a:t>
            </a:r>
            <a:r>
              <a:rPr lang="it-IT" dirty="0" err="1">
                <a:ea typeface="+mn-lt"/>
                <a:cs typeface="+mn-lt"/>
              </a:rPr>
              <a:t>guided</a:t>
            </a:r>
            <a:r>
              <a:rPr lang="it-IT" dirty="0">
                <a:ea typeface="+mn-lt"/>
                <a:cs typeface="+mn-lt"/>
              </a:rPr>
              <a:t> tour of the </a:t>
            </a:r>
            <a:r>
              <a:rPr lang="it-IT" dirty="0" err="1">
                <a:ea typeface="+mn-lt"/>
                <a:cs typeface="+mn-lt"/>
              </a:rPr>
              <a:t>marble</a:t>
            </a:r>
            <a:r>
              <a:rPr lang="it-IT" dirty="0">
                <a:ea typeface="+mn-lt"/>
                <a:cs typeface="+mn-lt"/>
              </a:rPr>
              <a:t> </a:t>
            </a:r>
            <a:r>
              <a:rPr lang="it-IT" dirty="0" err="1">
                <a:ea typeface="+mn-lt"/>
                <a:cs typeface="+mn-lt"/>
              </a:rPr>
              <a:t>waterfall</a:t>
            </a:r>
            <a:r>
              <a:rPr lang="it-IT" dirty="0">
                <a:ea typeface="+mn-lt"/>
                <a:cs typeface="+mn-lt"/>
              </a:rPr>
              <a:t>.</a:t>
            </a:r>
            <a:endParaRPr lang="it-IT" dirty="0"/>
          </a:p>
          <a:p>
            <a:r>
              <a:rPr lang="it-IT" dirty="0">
                <a:ea typeface="+mn-lt"/>
                <a:cs typeface="+mn-lt"/>
              </a:rPr>
              <a:t>12:00pm lunch with street food. </a:t>
            </a:r>
            <a:endParaRPr lang="it-IT" dirty="0"/>
          </a:p>
          <a:p>
            <a:r>
              <a:rPr lang="it-IT" dirty="0">
                <a:ea typeface="+mn-lt"/>
                <a:cs typeface="+mn-lt"/>
              </a:rPr>
              <a:t>2:30pm rafting activity.</a:t>
            </a:r>
          </a:p>
          <a:p>
            <a:r>
              <a:rPr lang="it-IT" dirty="0">
                <a:ea typeface="+mn-lt"/>
                <a:cs typeface="+mn-lt"/>
              </a:rPr>
              <a:t>18:00pm, take the Bus Italia bus back to Terni.</a:t>
            </a:r>
            <a:endParaRPr lang="it-IT" dirty="0"/>
          </a:p>
          <a:p>
            <a:r>
              <a:rPr lang="it-IT" dirty="0">
                <a:ea typeface="+mn-lt"/>
                <a:cs typeface="+mn-lt"/>
              </a:rPr>
              <a:t>Return, </a:t>
            </a:r>
            <a:r>
              <a:rPr lang="it-IT" dirty="0" err="1">
                <a:ea typeface="+mn-lt"/>
                <a:cs typeface="+mn-lt"/>
              </a:rPr>
              <a:t>dinner</a:t>
            </a:r>
            <a:r>
              <a:rPr lang="it-IT" dirty="0">
                <a:ea typeface="+mn-lt"/>
                <a:cs typeface="+mn-lt"/>
              </a:rPr>
              <a:t> and overnight in the </a:t>
            </a:r>
            <a:r>
              <a:rPr lang="it-IT" dirty="0" err="1">
                <a:ea typeface="+mn-lt"/>
                <a:cs typeface="+mn-lt"/>
              </a:rPr>
              <a:t>apartment</a:t>
            </a:r>
            <a:r>
              <a:rPr lang="it-IT" dirty="0">
                <a:ea typeface="+mn-lt"/>
                <a:cs typeface="+mn-lt"/>
              </a:rPr>
              <a:t>.</a:t>
            </a:r>
            <a:endParaRPr lang="it-IT" dirty="0"/>
          </a:p>
          <a:p>
            <a:pPr marL="0" indent="0">
              <a:lnSpc>
                <a:spcPct val="90000"/>
              </a:lnSpc>
              <a:buNone/>
            </a:pPr>
            <a:endParaRPr lang="it-IT" sz="1900" dirty="0">
              <a:cs typeface="Calibri"/>
            </a:endParaRPr>
          </a:p>
          <a:p>
            <a:pPr marL="0" indent="0">
              <a:lnSpc>
                <a:spcPct val="90000"/>
              </a:lnSpc>
              <a:buNone/>
            </a:pPr>
            <a:endParaRPr lang="it-IT" sz="1900" dirty="0">
              <a:cs typeface="Calibri"/>
            </a:endParaRPr>
          </a:p>
        </p:txBody>
      </p:sp>
    </p:spTree>
    <p:extLst>
      <p:ext uri="{BB962C8B-B14F-4D97-AF65-F5344CB8AC3E}">
        <p14:creationId xmlns:p14="http://schemas.microsoft.com/office/powerpoint/2010/main" val="323697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7" name="Picture 26">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9" name="Picture 28">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29">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9" name="Titolo 8">
            <a:extLst>
              <a:ext uri="{FF2B5EF4-FFF2-40B4-BE49-F238E27FC236}">
                <a16:creationId xmlns:a16="http://schemas.microsoft.com/office/drawing/2014/main" id="{02C8B6BE-95FB-4891-8322-DFAEB54F8F7E}"/>
              </a:ext>
            </a:extLst>
          </p:cNvPr>
          <p:cNvSpPr>
            <a:spLocks noGrp="1"/>
          </p:cNvSpPr>
          <p:nvPr>
            <p:ph type="title"/>
          </p:nvPr>
        </p:nvSpPr>
        <p:spPr>
          <a:xfrm>
            <a:off x="4626508" y="982132"/>
            <a:ext cx="6270090" cy="1303867"/>
          </a:xfrm>
        </p:spPr>
        <p:txBody>
          <a:bodyPr>
            <a:normAutofit/>
          </a:bodyPr>
          <a:lstStyle/>
          <a:p>
            <a:r>
              <a:rPr lang="en-GB" b="1">
                <a:latin typeface="Bookman Old Style"/>
                <a:ea typeface="+mj-lt"/>
                <a:cs typeface="+mj-lt"/>
              </a:rPr>
              <a:t>The Marmore Falls</a:t>
            </a:r>
            <a:r>
              <a:rPr lang="en-GB">
                <a:ea typeface="+mj-lt"/>
                <a:cs typeface="+mj-lt"/>
              </a:rPr>
              <a:t> </a:t>
            </a:r>
            <a:endParaRPr lang="it-IT"/>
          </a:p>
        </p:txBody>
      </p:sp>
      <p:sp>
        <p:nvSpPr>
          <p:cNvPr id="32" name="Rectangle 31">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magine 15" descr="Immagine che contiene albero, esterni, erba, natura&#10;&#10;Descrizione generata automaticamente">
            <a:extLst>
              <a:ext uri="{FF2B5EF4-FFF2-40B4-BE49-F238E27FC236}">
                <a16:creationId xmlns:a16="http://schemas.microsoft.com/office/drawing/2014/main" id="{2808D0E8-578C-4A4F-A5BA-F5E7923D2095}"/>
              </a:ext>
            </a:extLst>
          </p:cNvPr>
          <p:cNvPicPr>
            <a:picLocks noChangeAspect="1"/>
          </p:cNvPicPr>
          <p:nvPr/>
        </p:nvPicPr>
        <p:blipFill rotWithShape="1">
          <a:blip r:embed="rId5"/>
          <a:srcRect l="5156" r="1" b="1"/>
          <a:stretch/>
        </p:blipFill>
        <p:spPr>
          <a:xfrm>
            <a:off x="1405575" y="1504925"/>
            <a:ext cx="2433793" cy="3858780"/>
          </a:xfrm>
          <a:prstGeom prst="rect">
            <a:avLst/>
          </a:prstGeom>
          <a:ln>
            <a:noFill/>
          </a:ln>
          <a:effectLst>
            <a:outerShdw blurRad="292100" dist="139700" dir="2700000" algn="tl" rotWithShape="0">
              <a:srgbClr val="333333">
                <a:alpha val="65000"/>
              </a:srgbClr>
            </a:outerShdw>
          </a:effectLst>
        </p:spPr>
      </p:pic>
      <p:cxnSp>
        <p:nvCxnSpPr>
          <p:cNvPr id="34" name="Straight Connector 33">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166689FA-C2A1-4FA7-AB74-A39407D97BB2}"/>
              </a:ext>
            </a:extLst>
          </p:cNvPr>
          <p:cNvSpPr>
            <a:spLocks noGrp="1"/>
          </p:cNvSpPr>
          <p:nvPr>
            <p:ph idx="1"/>
          </p:nvPr>
        </p:nvSpPr>
        <p:spPr>
          <a:xfrm>
            <a:off x="4624576" y="2556932"/>
            <a:ext cx="6474426" cy="3318936"/>
          </a:xfrm>
        </p:spPr>
        <p:txBody>
          <a:bodyPr vert="horz" lIns="91440" tIns="45720" rIns="91440" bIns="45720" rtlCol="0">
            <a:noAutofit/>
          </a:bodyPr>
          <a:lstStyle/>
          <a:p>
            <a:pPr marL="0" indent="0">
              <a:lnSpc>
                <a:spcPct val="90000"/>
              </a:lnSpc>
              <a:buNone/>
            </a:pPr>
            <a:r>
              <a:rPr lang="it-IT" sz="2300">
                <a:ea typeface="+mn-lt"/>
                <a:cs typeface="+mn-lt"/>
              </a:rPr>
              <a:t>The Marmore Waterfall is unique because its 165 meters jump is the highest in Europe. It is unique because a river, the Velino, is thrown on another great river, the Nera. The spectacle of the Marmore Falls can be enjoyed from various points and also the discovery of the Park is an enchanting experience. There are also caves, lakes and guided trails that make the visit interesting and enjoyable. The park offers many attractions and activities such as hiking, caving, canyoning and rafting.</a:t>
            </a:r>
            <a:endParaRPr lang="it-IT" sz="2300"/>
          </a:p>
        </p:txBody>
      </p:sp>
    </p:spTree>
    <p:extLst>
      <p:ext uri="{BB962C8B-B14F-4D97-AF65-F5344CB8AC3E}">
        <p14:creationId xmlns:p14="http://schemas.microsoft.com/office/powerpoint/2010/main" val="68992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8513ACD-31EA-4DEF-BB6C-6AD286D5F59B}"/>
              </a:ext>
            </a:extLst>
          </p:cNvPr>
          <p:cNvSpPr>
            <a:spLocks noGrp="1"/>
          </p:cNvSpPr>
          <p:nvPr>
            <p:ph type="title"/>
          </p:nvPr>
        </p:nvSpPr>
        <p:spPr>
          <a:xfrm>
            <a:off x="804421" y="796374"/>
            <a:ext cx="10583158" cy="880027"/>
          </a:xfrm>
        </p:spPr>
        <p:txBody>
          <a:bodyPr>
            <a:normAutofit/>
          </a:bodyPr>
          <a:lstStyle/>
          <a:p>
            <a:pPr>
              <a:lnSpc>
                <a:spcPct val="90000"/>
              </a:lnSpc>
            </a:pPr>
            <a:r>
              <a:rPr lang="it-IT" sz="2800" b="1" dirty="0">
                <a:solidFill>
                  <a:schemeClr val="bg1"/>
                </a:solidFill>
                <a:latin typeface="Bookman Old Style"/>
                <a:ea typeface="Cambria"/>
                <a:cs typeface="Calibri Light"/>
              </a:rPr>
              <a:t>THIRD DAY</a:t>
            </a:r>
            <a:br>
              <a:rPr lang="it-IT" sz="2800" b="1" dirty="0">
                <a:latin typeface="Bookman Old Style"/>
                <a:ea typeface="Cambria"/>
                <a:cs typeface="Calibri Light"/>
              </a:rPr>
            </a:br>
            <a:r>
              <a:rPr lang="it-IT" sz="2800" b="1" dirty="0">
                <a:solidFill>
                  <a:schemeClr val="bg1"/>
                </a:solidFill>
                <a:latin typeface="Bookman Old Style"/>
                <a:ea typeface="Cambria"/>
                <a:cs typeface="Calibri Light"/>
              </a:rPr>
              <a:t>(</a:t>
            </a:r>
            <a:r>
              <a:rPr lang="it-IT" sz="2800" b="1" dirty="0">
                <a:solidFill>
                  <a:schemeClr val="bg1"/>
                </a:solidFill>
                <a:latin typeface="Bookman Old Style"/>
                <a:ea typeface="+mj-lt"/>
                <a:cs typeface="+mj-lt"/>
              </a:rPr>
              <a:t> Sunday, </a:t>
            </a:r>
            <a:r>
              <a:rPr lang="it-IT" sz="2800" b="1" dirty="0" err="1">
                <a:solidFill>
                  <a:schemeClr val="bg1"/>
                </a:solidFill>
                <a:latin typeface="Bookman Old Style"/>
                <a:ea typeface="+mj-lt"/>
                <a:cs typeface="+mj-lt"/>
              </a:rPr>
              <a:t>May</a:t>
            </a:r>
            <a:r>
              <a:rPr lang="it-IT" sz="2800" b="1" dirty="0">
                <a:solidFill>
                  <a:schemeClr val="bg1"/>
                </a:solidFill>
                <a:latin typeface="Bookman Old Style"/>
                <a:ea typeface="+mj-lt"/>
                <a:cs typeface="+mj-lt"/>
              </a:rPr>
              <a:t> 2nd )</a:t>
            </a:r>
            <a:endParaRPr lang="en-US" sz="2800" b="1" dirty="0">
              <a:solidFill>
                <a:schemeClr val="bg1"/>
              </a:solidFill>
              <a:latin typeface="Garamond" panose="02020404030301010803"/>
              <a:ea typeface="+mj-lt"/>
              <a:cs typeface="+mj-lt"/>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E6686DB-8DD4-42A0-A971-58506BE64887}"/>
              </a:ext>
            </a:extLst>
          </p:cNvPr>
          <p:cNvSpPr>
            <a:spLocks noGrp="1"/>
          </p:cNvSpPr>
          <p:nvPr>
            <p:ph idx="1"/>
          </p:nvPr>
        </p:nvSpPr>
        <p:spPr>
          <a:xfrm>
            <a:off x="866777" y="2612256"/>
            <a:ext cx="10029820" cy="3847018"/>
          </a:xfrm>
        </p:spPr>
        <p:txBody>
          <a:bodyPr vert="horz" lIns="91440" tIns="45720" rIns="91440" bIns="45720" rtlCol="0" anchor="t">
            <a:noAutofit/>
          </a:bodyPr>
          <a:lstStyle/>
          <a:p>
            <a:r>
              <a:rPr lang="it-IT" dirty="0">
                <a:latin typeface="Garamond"/>
                <a:ea typeface="+mn-lt"/>
                <a:cs typeface="+mn-lt"/>
              </a:rPr>
              <a:t>Breakfast in the </a:t>
            </a:r>
            <a:r>
              <a:rPr lang="it-IT" dirty="0" err="1">
                <a:latin typeface="Garamond"/>
                <a:ea typeface="+mn-lt"/>
                <a:cs typeface="+mn-lt"/>
              </a:rPr>
              <a:t>apartment</a:t>
            </a:r>
            <a:r>
              <a:rPr lang="it-IT" dirty="0">
                <a:latin typeface="Garamond"/>
                <a:ea typeface="+mn-lt"/>
                <a:cs typeface="+mn-lt"/>
              </a:rPr>
              <a:t>.</a:t>
            </a:r>
            <a:endParaRPr lang="it-IT" dirty="0">
              <a:ea typeface="+mn-lt"/>
              <a:cs typeface="+mn-lt"/>
            </a:endParaRPr>
          </a:p>
          <a:p>
            <a:r>
              <a:rPr lang="it-IT" dirty="0">
                <a:latin typeface="Garamond"/>
                <a:ea typeface="+mn-lt"/>
                <a:cs typeface="+mn-lt"/>
              </a:rPr>
              <a:t>9:00am, take the Bus Italia bus and </a:t>
            </a:r>
            <a:r>
              <a:rPr lang="it-IT" dirty="0" err="1">
                <a:latin typeface="Garamond"/>
                <a:ea typeface="+mn-lt"/>
                <a:cs typeface="+mn-lt"/>
              </a:rPr>
              <a:t>get</a:t>
            </a:r>
            <a:r>
              <a:rPr lang="it-IT" dirty="0">
                <a:latin typeface="Garamond"/>
                <a:ea typeface="+mn-lt"/>
                <a:cs typeface="+mn-lt"/>
              </a:rPr>
              <a:t> off </a:t>
            </a:r>
            <a:r>
              <a:rPr lang="it-IT" dirty="0" err="1">
                <a:latin typeface="Garamond"/>
                <a:ea typeface="+mn-lt"/>
                <a:cs typeface="+mn-lt"/>
              </a:rPr>
              <a:t>at</a:t>
            </a:r>
            <a:r>
              <a:rPr lang="it-IT" dirty="0">
                <a:latin typeface="Garamond"/>
                <a:ea typeface="+mn-lt"/>
                <a:cs typeface="+mn-lt"/>
              </a:rPr>
              <a:t> Narni.</a:t>
            </a:r>
            <a:endParaRPr lang="it-IT" dirty="0">
              <a:latin typeface="Garamond"/>
              <a:ea typeface="Tahoma"/>
              <a:cs typeface="Tahoma"/>
            </a:endParaRPr>
          </a:p>
          <a:p>
            <a:r>
              <a:rPr lang="it-IT" dirty="0" err="1">
                <a:ea typeface="+mn-lt"/>
                <a:cs typeface="+mn-lt"/>
              </a:rPr>
              <a:t>Expected</a:t>
            </a:r>
            <a:r>
              <a:rPr lang="it-IT" dirty="0">
                <a:ea typeface="+mn-lt"/>
                <a:cs typeface="+mn-lt"/>
              </a:rPr>
              <a:t> </a:t>
            </a:r>
            <a:r>
              <a:rPr lang="it-IT" dirty="0" err="1">
                <a:ea typeface="+mn-lt"/>
                <a:cs typeface="+mn-lt"/>
              </a:rPr>
              <a:t>arrival</a:t>
            </a:r>
            <a:r>
              <a:rPr lang="it-IT" dirty="0">
                <a:ea typeface="+mn-lt"/>
                <a:cs typeface="+mn-lt"/>
              </a:rPr>
              <a:t> </a:t>
            </a:r>
            <a:r>
              <a:rPr lang="it-IT" dirty="0" err="1">
                <a:ea typeface="+mn-lt"/>
                <a:cs typeface="+mn-lt"/>
              </a:rPr>
              <a:t>at</a:t>
            </a:r>
            <a:r>
              <a:rPr lang="it-IT" dirty="0">
                <a:ea typeface="+mn-lt"/>
                <a:cs typeface="+mn-lt"/>
              </a:rPr>
              <a:t> 9:45am and </a:t>
            </a:r>
            <a:r>
              <a:rPr lang="it-IT" dirty="0" err="1">
                <a:ea typeface="+mn-lt"/>
                <a:cs typeface="+mn-lt"/>
              </a:rPr>
              <a:t>visit</a:t>
            </a:r>
            <a:r>
              <a:rPr lang="it-IT" dirty="0">
                <a:ea typeface="+mn-lt"/>
                <a:cs typeface="+mn-lt"/>
              </a:rPr>
              <a:t> of the city of Narni. </a:t>
            </a:r>
          </a:p>
          <a:p>
            <a:r>
              <a:rPr lang="it-IT" dirty="0">
                <a:ea typeface="+mn-lt"/>
                <a:cs typeface="+mn-lt"/>
              </a:rPr>
              <a:t>Lunch of </a:t>
            </a:r>
            <a:r>
              <a:rPr lang="it-IT" dirty="0" err="1">
                <a:ea typeface="+mn-lt"/>
                <a:cs typeface="+mn-lt"/>
              </a:rPr>
              <a:t>your</a:t>
            </a:r>
            <a:r>
              <a:rPr lang="it-IT" dirty="0">
                <a:ea typeface="+mn-lt"/>
                <a:cs typeface="+mn-lt"/>
              </a:rPr>
              <a:t> </a:t>
            </a:r>
            <a:r>
              <a:rPr lang="it-IT" dirty="0" err="1">
                <a:ea typeface="+mn-lt"/>
                <a:cs typeface="+mn-lt"/>
              </a:rPr>
              <a:t>choice</a:t>
            </a:r>
            <a:r>
              <a:rPr lang="it-IT" dirty="0">
                <a:ea typeface="+mn-lt"/>
                <a:cs typeface="+mn-lt"/>
              </a:rPr>
              <a:t>. </a:t>
            </a:r>
          </a:p>
          <a:p>
            <a:r>
              <a:rPr lang="it-IT" dirty="0">
                <a:ea typeface="+mn-lt"/>
                <a:cs typeface="+mn-lt"/>
              </a:rPr>
              <a:t>15:00pm </a:t>
            </a:r>
            <a:r>
              <a:rPr lang="it-IT" dirty="0" err="1">
                <a:ea typeface="+mn-lt"/>
                <a:cs typeface="+mn-lt"/>
              </a:rPr>
              <a:t>guided</a:t>
            </a:r>
            <a:r>
              <a:rPr lang="it-IT" dirty="0">
                <a:ea typeface="+mn-lt"/>
                <a:cs typeface="+mn-lt"/>
              </a:rPr>
              <a:t> tour of Narni underground.</a:t>
            </a:r>
            <a:endParaRPr lang="it-IT" dirty="0"/>
          </a:p>
          <a:p>
            <a:r>
              <a:rPr lang="it-IT" dirty="0">
                <a:ea typeface="Tahoma"/>
                <a:cs typeface="Tahoma"/>
              </a:rPr>
              <a:t>18:00pm, take the Bus Italia bus back to Terni.</a:t>
            </a:r>
            <a:endParaRPr lang="it-IT" dirty="0">
              <a:ea typeface="+mn-lt"/>
              <a:cs typeface="+mn-lt"/>
            </a:endParaRPr>
          </a:p>
          <a:p>
            <a:r>
              <a:rPr lang="it-IT" dirty="0">
                <a:ea typeface="Tahoma"/>
                <a:cs typeface="Tahoma"/>
              </a:rPr>
              <a:t>Return, </a:t>
            </a:r>
            <a:r>
              <a:rPr lang="it-IT" dirty="0" err="1">
                <a:ea typeface="Tahoma"/>
                <a:cs typeface="Tahoma"/>
              </a:rPr>
              <a:t>dinner</a:t>
            </a:r>
            <a:r>
              <a:rPr lang="it-IT" dirty="0">
                <a:ea typeface="Tahoma"/>
                <a:cs typeface="Tahoma"/>
              </a:rPr>
              <a:t> and overnight in the </a:t>
            </a:r>
            <a:r>
              <a:rPr lang="it-IT" dirty="0" err="1">
                <a:ea typeface="Tahoma"/>
                <a:cs typeface="Tahoma"/>
              </a:rPr>
              <a:t>apartment</a:t>
            </a:r>
            <a:r>
              <a:rPr lang="it-IT" dirty="0">
                <a:ea typeface="Tahoma"/>
                <a:cs typeface="Tahoma"/>
              </a:rPr>
              <a:t>.</a:t>
            </a:r>
            <a:endParaRPr lang="it-IT" dirty="0">
              <a:ea typeface="+mn-lt"/>
              <a:cs typeface="+mn-lt"/>
            </a:endParaRPr>
          </a:p>
          <a:p>
            <a:pPr>
              <a:buNone/>
            </a:pPr>
            <a:endParaRPr lang="it-IT" dirty="0">
              <a:ea typeface="Tahoma"/>
              <a:cs typeface="Tahoma"/>
            </a:endParaRPr>
          </a:p>
          <a:p>
            <a:pPr marL="0" indent="0">
              <a:lnSpc>
                <a:spcPct val="90000"/>
              </a:lnSpc>
              <a:buNone/>
            </a:pPr>
            <a:endParaRPr lang="it-IT" sz="1900" dirty="0">
              <a:cs typeface="Calibri"/>
            </a:endParaRPr>
          </a:p>
          <a:p>
            <a:pPr marL="0" indent="0">
              <a:lnSpc>
                <a:spcPct val="90000"/>
              </a:lnSpc>
              <a:buNone/>
            </a:pPr>
            <a:endParaRPr lang="it-IT" sz="1900" dirty="0">
              <a:cs typeface="Calibri"/>
            </a:endParaRPr>
          </a:p>
          <a:p>
            <a:pPr marL="0" indent="0">
              <a:lnSpc>
                <a:spcPct val="90000"/>
              </a:lnSpc>
              <a:buNone/>
            </a:pPr>
            <a:endParaRPr lang="it-IT" sz="1900" dirty="0">
              <a:cs typeface="Calibri"/>
            </a:endParaRPr>
          </a:p>
        </p:txBody>
      </p:sp>
    </p:spTree>
    <p:extLst>
      <p:ext uri="{BB962C8B-B14F-4D97-AF65-F5344CB8AC3E}">
        <p14:creationId xmlns:p14="http://schemas.microsoft.com/office/powerpoint/2010/main" val="4275507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19</TotalTime>
  <Words>969</Words>
  <Application>Microsoft Office PowerPoint</Application>
  <PresentationFormat>Widescreen</PresentationFormat>
  <Paragraphs>91</Paragraphs>
  <Slides>14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Arial</vt:lpstr>
      <vt:lpstr>Bookman Old Style</vt:lpstr>
      <vt:lpstr>Cambria</vt:lpstr>
      <vt:lpstr>Courier New</vt:lpstr>
      <vt:lpstr>Garamond</vt:lpstr>
      <vt:lpstr>Times New Roman</vt:lpstr>
      <vt:lpstr>Organic</vt:lpstr>
      <vt:lpstr>General Info </vt:lpstr>
      <vt:lpstr>Presentazione standard di PowerPoint</vt:lpstr>
      <vt:lpstr>Presentazione standard di PowerPoint</vt:lpstr>
      <vt:lpstr>Apartment  "La casa Rosa"</vt:lpstr>
      <vt:lpstr>Terni</vt:lpstr>
      <vt:lpstr>The Roman city of Carsulae</vt:lpstr>
      <vt:lpstr>SECOND DAY ( Saturday, May 1th )</vt:lpstr>
      <vt:lpstr>The Marmore Falls </vt:lpstr>
      <vt:lpstr>THIRD DAY ( Sunday, May 2nd )</vt:lpstr>
      <vt:lpstr>Narni Underground</vt:lpstr>
      <vt:lpstr>FOURTH DAY (Monday, May 3rd) </vt:lpstr>
      <vt:lpstr>Piediluco Lake</vt:lpstr>
      <vt:lpstr>FIFTH DAY  ( Tuesday, May 4th )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Danilo</dc:creator>
  <cp:lastModifiedBy>Concetta</cp:lastModifiedBy>
  <cp:revision>1750</cp:revision>
  <dcterms:created xsi:type="dcterms:W3CDTF">2020-12-03T14:06:41Z</dcterms:created>
  <dcterms:modified xsi:type="dcterms:W3CDTF">2021-03-06T07:19:33Z</dcterms:modified>
</cp:coreProperties>
</file>