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8" r:id="rId4"/>
  </p:sldIdLst>
  <p:sldSz cx="9144000" cy="5143500" type="screen16x9"/>
  <p:notesSz cx="6858000" cy="9144000"/>
  <p:embeddedFontLst>
    <p:embeddedFont>
      <p:font typeface="Comfortaa" panose="020B0604020202020204" charset="0"/>
      <p:regular r:id="rId6"/>
      <p:bold r:id="rId7"/>
    </p:embeddedFont>
    <p:embeddedFont>
      <p:font typeface="Verdana" panose="020B060403050404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d0affb6220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d0affb622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0affb622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0affb622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p:nvPr/>
        </p:nvSpPr>
        <p:spPr>
          <a:xfrm>
            <a:off x="358638" y="305849"/>
            <a:ext cx="8426723" cy="681607"/>
          </a:xfrm>
          <a:prstGeom prst="rect">
            <a:avLst/>
          </a:prstGeom>
        </p:spPr>
        <p:txBody>
          <a:bodyPr>
            <a:prstTxWarp prst="textPlain">
              <a:avLst/>
            </a:prstTxWarp>
          </a:bodyPr>
          <a:lstStyle/>
          <a:p>
            <a:pPr lvl="0" algn="ctr"/>
            <a:r>
              <a:rPr b="1" i="1">
                <a:ln w="9525" cap="flat" cmpd="sng">
                  <a:solidFill>
                    <a:srgbClr val="FFFFFF"/>
                  </a:solidFill>
                  <a:prstDash val="solid"/>
                  <a:round/>
                  <a:headEnd type="none" w="sm" len="sm"/>
                  <a:tailEnd type="none" w="sm" len="sm"/>
                </a:ln>
                <a:solidFill>
                  <a:srgbClr val="FFFFFF"/>
                </a:solidFill>
                <a:latin typeface="Arial"/>
              </a:rPr>
              <a:t>EUROCHOCOLATE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2467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solidFill>
                  <a:srgbClr val="FFFFFF"/>
                </a:solidFill>
                <a:latin typeface="Courier New"/>
                <a:ea typeface="Courier New"/>
                <a:cs typeface="Courier New"/>
                <a:sym typeface="Courier New"/>
              </a:rPr>
              <a:t>WHAT IS IT?</a:t>
            </a:r>
            <a:endParaRPr>
              <a:solidFill>
                <a:srgbClr val="FFFFFF"/>
              </a:solidFill>
              <a:latin typeface="Courier New"/>
              <a:ea typeface="Courier New"/>
              <a:cs typeface="Courier New"/>
              <a:sym typeface="Courier New"/>
            </a:endParaRPr>
          </a:p>
        </p:txBody>
      </p:sp>
      <p:sp>
        <p:nvSpPr>
          <p:cNvPr id="60" name="Google Shape;60;p14"/>
          <p:cNvSpPr txBox="1">
            <a:spLocks noGrp="1"/>
          </p:cNvSpPr>
          <p:nvPr>
            <p:ph type="body" idx="1"/>
          </p:nvPr>
        </p:nvSpPr>
        <p:spPr>
          <a:xfrm>
            <a:off x="0" y="819450"/>
            <a:ext cx="4870800" cy="1485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75862"/>
              <a:buFont typeface="Arial"/>
              <a:buNone/>
            </a:pPr>
            <a:r>
              <a:rPr lang="it" sz="1450">
                <a:solidFill>
                  <a:srgbClr val="FFFFFF"/>
                </a:solidFill>
                <a:latin typeface="Courier New"/>
                <a:ea typeface="Courier New"/>
                <a:cs typeface="Courier New"/>
                <a:sym typeface="Courier New"/>
              </a:rPr>
              <a:t>Eurochocolate is the event dedicated to chocolate par excellence, the most important in Umbria, if not Italy. The annual event takes place in Perugia every October, when after summer the consumption of chocolate resumes at full speed.</a:t>
            </a:r>
            <a:r>
              <a:rPr lang="it" sz="1050">
                <a:solidFill>
                  <a:schemeClr val="dk1"/>
                </a:solidFill>
                <a:highlight>
                  <a:srgbClr val="F7F7F7"/>
                </a:highlight>
                <a:latin typeface="Verdana"/>
                <a:ea typeface="Verdana"/>
                <a:cs typeface="Verdana"/>
                <a:sym typeface="Verdana"/>
              </a:rPr>
              <a:t> </a:t>
            </a:r>
            <a:endParaRPr/>
          </a:p>
        </p:txBody>
      </p:sp>
      <p:pic>
        <p:nvPicPr>
          <p:cNvPr id="61" name="Google Shape;61;p14"/>
          <p:cNvPicPr preferRelativeResize="0"/>
          <p:nvPr/>
        </p:nvPicPr>
        <p:blipFill>
          <a:blip r:embed="rId3">
            <a:alphaModFix/>
          </a:blip>
          <a:stretch>
            <a:fillRect/>
          </a:stretch>
        </p:blipFill>
        <p:spPr>
          <a:xfrm>
            <a:off x="212575" y="2392650"/>
            <a:ext cx="4359426" cy="2533375"/>
          </a:xfrm>
          <a:prstGeom prst="rect">
            <a:avLst/>
          </a:prstGeom>
          <a:noFill/>
          <a:ln>
            <a:noFill/>
          </a:ln>
        </p:spPr>
      </p:pic>
      <p:pic>
        <p:nvPicPr>
          <p:cNvPr id="62" name="Google Shape;62;p14"/>
          <p:cNvPicPr preferRelativeResize="0"/>
          <p:nvPr/>
        </p:nvPicPr>
        <p:blipFill>
          <a:blip r:embed="rId4">
            <a:alphaModFix/>
          </a:blip>
          <a:stretch>
            <a:fillRect/>
          </a:stretch>
        </p:blipFill>
        <p:spPr>
          <a:xfrm>
            <a:off x="4689625" y="246725"/>
            <a:ext cx="4359426" cy="2145925"/>
          </a:xfrm>
          <a:prstGeom prst="rect">
            <a:avLst/>
          </a:prstGeom>
          <a:noFill/>
          <a:ln>
            <a:noFill/>
          </a:ln>
        </p:spPr>
      </p:pic>
      <p:sp>
        <p:nvSpPr>
          <p:cNvPr id="63" name="Google Shape;63;p14"/>
          <p:cNvSpPr txBox="1"/>
          <p:nvPr/>
        </p:nvSpPr>
        <p:spPr>
          <a:xfrm>
            <a:off x="4689613" y="2577988"/>
            <a:ext cx="4240200" cy="216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it" sz="1250">
                <a:solidFill>
                  <a:srgbClr val="FFFFFF"/>
                </a:solidFill>
                <a:latin typeface="Courier New"/>
                <a:ea typeface="Courier New"/>
                <a:cs typeface="Courier New"/>
                <a:sym typeface="Courier New"/>
              </a:rPr>
              <a:t>The protagonists are the traditions of the Italian and international chocolatier, with workshops and food stands of chocolate producers that are set up within the event; in addition, for each edition many themed events, tasting paths, shows, cultural initiatives, enliven and involve the streets and squares of the historic center of the capital city of Umbria</a:t>
            </a:r>
            <a:r>
              <a:rPr lang="it" sz="1350">
                <a:solidFill>
                  <a:srgbClr val="FFFFFF"/>
                </a:solidFill>
                <a:latin typeface="Courier New"/>
                <a:ea typeface="Courier New"/>
                <a:cs typeface="Courier New"/>
                <a:sym typeface="Courier New"/>
              </a:rPr>
              <a:t>.</a:t>
            </a:r>
            <a:endParaRPr sz="1700">
              <a:solidFill>
                <a:srgbClr val="FFFFFF"/>
              </a:solidFill>
              <a:latin typeface="Courier New"/>
              <a:ea typeface="Courier New"/>
              <a:cs typeface="Courier New"/>
              <a:sym typeface="Courier Ne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solidFill>
                  <a:srgbClr val="FFFFFF"/>
                </a:solidFill>
              </a:rPr>
              <a:t>ALSO...</a:t>
            </a:r>
            <a:endParaRPr>
              <a:solidFill>
                <a:srgbClr val="FFFFFF"/>
              </a:solidFill>
            </a:endParaRPr>
          </a:p>
        </p:txBody>
      </p:sp>
      <p:sp>
        <p:nvSpPr>
          <p:cNvPr id="69" name="Google Shape;69;p15"/>
          <p:cNvSpPr txBox="1">
            <a:spLocks noGrp="1"/>
          </p:cNvSpPr>
          <p:nvPr>
            <p:ph type="body" idx="1"/>
          </p:nvPr>
        </p:nvSpPr>
        <p:spPr>
          <a:xfrm>
            <a:off x="311700" y="1017725"/>
            <a:ext cx="3999900" cy="172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550">
                <a:solidFill>
                  <a:srgbClr val="FFFFFF"/>
                </a:solidFill>
                <a:latin typeface="Comfortaa"/>
                <a:ea typeface="Comfortaa"/>
                <a:cs typeface="Comfortaa"/>
                <a:sym typeface="Comfortaa"/>
              </a:rPr>
              <a:t>Unmissable are the Chocolate Sculptures, made by skilled sculptors who delight in sculpting blocks of chocolate of 1 m³ volume and to get real works of art that are exposed for the duration of the event.</a:t>
            </a:r>
            <a:endParaRPr sz="1600">
              <a:solidFill>
                <a:srgbClr val="FFFFFF"/>
              </a:solidFill>
              <a:latin typeface="Comfortaa"/>
              <a:ea typeface="Comfortaa"/>
              <a:cs typeface="Comfortaa"/>
              <a:sym typeface="Comfortaa"/>
            </a:endParaRPr>
          </a:p>
          <a:p>
            <a:pPr marL="0" lvl="0" indent="0" algn="l" rtl="0">
              <a:spcBef>
                <a:spcPts val="0"/>
              </a:spcBef>
              <a:spcAft>
                <a:spcPts val="1200"/>
              </a:spcAft>
              <a:buNone/>
            </a:pPr>
            <a:endParaRPr sz="2400">
              <a:solidFill>
                <a:srgbClr val="FFFFFF"/>
              </a:solidFill>
              <a:latin typeface="Comfortaa"/>
              <a:ea typeface="Comfortaa"/>
              <a:cs typeface="Comfortaa"/>
              <a:sym typeface="Comfortaa"/>
            </a:endParaRPr>
          </a:p>
        </p:txBody>
      </p:sp>
      <p:pic>
        <p:nvPicPr>
          <p:cNvPr id="70" name="Google Shape;70;p15"/>
          <p:cNvPicPr preferRelativeResize="0"/>
          <p:nvPr/>
        </p:nvPicPr>
        <p:blipFill>
          <a:blip r:embed="rId3">
            <a:alphaModFix/>
          </a:blip>
          <a:stretch>
            <a:fillRect/>
          </a:stretch>
        </p:blipFill>
        <p:spPr>
          <a:xfrm>
            <a:off x="4572000" y="291250"/>
            <a:ext cx="3942650" cy="2449375"/>
          </a:xfrm>
          <a:prstGeom prst="rect">
            <a:avLst/>
          </a:prstGeom>
          <a:noFill/>
          <a:ln>
            <a:noFill/>
          </a:ln>
        </p:spPr>
      </p:pic>
      <p:pic>
        <p:nvPicPr>
          <p:cNvPr id="71" name="Google Shape;71;p15"/>
          <p:cNvPicPr preferRelativeResize="0"/>
          <p:nvPr/>
        </p:nvPicPr>
        <p:blipFill>
          <a:blip r:embed="rId4">
            <a:alphaModFix/>
          </a:blip>
          <a:stretch>
            <a:fillRect/>
          </a:stretch>
        </p:blipFill>
        <p:spPr>
          <a:xfrm>
            <a:off x="4572000" y="2740625"/>
            <a:ext cx="3942650" cy="2098075"/>
          </a:xfrm>
          <a:prstGeom prst="rect">
            <a:avLst/>
          </a:prstGeom>
          <a:noFill/>
          <a:ln>
            <a:noFill/>
          </a:ln>
        </p:spPr>
      </p:pic>
      <p:pic>
        <p:nvPicPr>
          <p:cNvPr id="72" name="Google Shape;72;p15"/>
          <p:cNvPicPr preferRelativeResize="0"/>
          <p:nvPr/>
        </p:nvPicPr>
        <p:blipFill>
          <a:blip r:embed="rId5">
            <a:alphaModFix/>
          </a:blip>
          <a:stretch>
            <a:fillRect/>
          </a:stretch>
        </p:blipFill>
        <p:spPr>
          <a:xfrm>
            <a:off x="400300" y="2740613"/>
            <a:ext cx="4171700" cy="2098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Words>
  <Application>Microsoft Office PowerPoint</Application>
  <PresentationFormat>Presentazione su schermo (16:9)</PresentationFormat>
  <Paragraphs>6</Paragraphs>
  <Slides>3</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vt:i4>
      </vt:variant>
    </vt:vector>
  </HeadingPairs>
  <TitlesOfParts>
    <vt:vector size="8" baseType="lpstr">
      <vt:lpstr>Arial</vt:lpstr>
      <vt:lpstr>Verdana</vt:lpstr>
      <vt:lpstr>Comfortaa</vt:lpstr>
      <vt:lpstr>Courier New</vt:lpstr>
      <vt:lpstr>Simple Light</vt:lpstr>
      <vt:lpstr>Presentazione standard di PowerPoint</vt:lpstr>
      <vt:lpstr>WHAT IS IT?</vt:lpstr>
      <vt:lpstr>ALSO...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Concetta</dc:creator>
  <cp:lastModifiedBy>Concetta</cp:lastModifiedBy>
  <cp:revision>1</cp:revision>
  <dcterms:modified xsi:type="dcterms:W3CDTF">2021-04-18T10:15:40Z</dcterms:modified>
</cp:coreProperties>
</file>