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0080625"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CETTA VECA"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9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2-12T10:45:25.056" idx="1">
    <p:pos x="6000" y="0"/>
    <p:text>I checked the repetitions and sentense order!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02-12T10:26:55.779" idx="2">
    <p:pos x="6000" y="0"/>
    <p:text>not dry but humid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1-02-12T10:30:10.695" idx="3">
    <p:pos x="6000" y="0"/>
    <p:text>riguardate questa slide, please, sia per grammar che spelling</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1-02-12T10:39:55.666" idx="4">
    <p:pos x="6000" y="0"/>
    <p:text>ho eliminato il riferimento alla diocesi ma aggiungerei che la città si erge su uno sperone di roccia di tufo (vedi foto)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504000" y="1769040"/>
            <a:ext cx="9071640" cy="438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504000" y="1769040"/>
            <a:ext cx="907164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504000" y="4059360"/>
            <a:ext cx="907164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515268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504000" y="176904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3571200" y="176904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6638040" y="176904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504000" y="405936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3571200" y="405936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6638040" y="405936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504000" y="1769040"/>
            <a:ext cx="9071640" cy="438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04000" y="1769040"/>
            <a:ext cx="4426920" cy="438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5"/>
          <p:cNvSpPr txBox="1">
            <a:spLocks noGrp="1"/>
          </p:cNvSpPr>
          <p:nvPr>
            <p:ph type="body" idx="2"/>
          </p:nvPr>
        </p:nvSpPr>
        <p:spPr>
          <a:xfrm>
            <a:off x="5152680" y="1769040"/>
            <a:ext cx="4426920" cy="438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504000" y="301320"/>
            <a:ext cx="9071640" cy="585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5152680" y="1769040"/>
            <a:ext cx="4426920" cy="438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504000" y="1769040"/>
            <a:ext cx="4426920" cy="438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515268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504000" y="4059360"/>
            <a:ext cx="907164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504000" y="1769040"/>
            <a:ext cx="9071640" cy="43848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sldNum" idx="12"/>
          </p:nvPr>
        </p:nvSpPr>
        <p:spPr>
          <a:xfrm>
            <a:off x="7227360" y="6887160"/>
            <a:ext cx="2348280" cy="52128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b="0" i="0" u="none" strike="noStrike" cap="none">
                <a:latin typeface="Times New Roman"/>
                <a:ea typeface="Times New Roman"/>
                <a:cs typeface="Times New Roman"/>
                <a:sym typeface="Times New Roman"/>
              </a:defRPr>
            </a:lvl1pPr>
            <a:lvl2pPr marL="0" marR="0" lvl="1" indent="0" algn="r" rtl="0">
              <a:spcBef>
                <a:spcPts val="0"/>
              </a:spcBef>
              <a:buNone/>
              <a:defRPr sz="1400" b="0" i="0" u="none" strike="noStrike" cap="none">
                <a:latin typeface="Times New Roman"/>
                <a:ea typeface="Times New Roman"/>
                <a:cs typeface="Times New Roman"/>
                <a:sym typeface="Times New Roman"/>
              </a:defRPr>
            </a:lvl2pPr>
            <a:lvl3pPr marL="0" marR="0" lvl="2" indent="0" algn="r" rtl="0">
              <a:spcBef>
                <a:spcPts val="0"/>
              </a:spcBef>
              <a:buNone/>
              <a:defRPr sz="1400" b="0" i="0" u="none" strike="noStrike" cap="none">
                <a:latin typeface="Times New Roman"/>
                <a:ea typeface="Times New Roman"/>
                <a:cs typeface="Times New Roman"/>
                <a:sym typeface="Times New Roman"/>
              </a:defRPr>
            </a:lvl3pPr>
            <a:lvl4pPr marL="0" marR="0" lvl="3" indent="0" algn="r" rtl="0">
              <a:spcBef>
                <a:spcPts val="0"/>
              </a:spcBef>
              <a:buNone/>
              <a:defRPr sz="1400" b="0" i="0" u="none" strike="noStrike" cap="none">
                <a:latin typeface="Times New Roman"/>
                <a:ea typeface="Times New Roman"/>
                <a:cs typeface="Times New Roman"/>
                <a:sym typeface="Times New Roman"/>
              </a:defRPr>
            </a:lvl4pPr>
            <a:lvl5pPr marL="0" marR="0" lvl="4" indent="0" algn="r" rtl="0">
              <a:spcBef>
                <a:spcPts val="0"/>
              </a:spcBef>
              <a:buNone/>
              <a:defRPr sz="1400" b="0" i="0" u="none" strike="noStrike" cap="none">
                <a:latin typeface="Times New Roman"/>
                <a:ea typeface="Times New Roman"/>
                <a:cs typeface="Times New Roman"/>
                <a:sym typeface="Times New Roman"/>
              </a:defRPr>
            </a:lvl5pPr>
            <a:lvl6pPr marL="0" marR="0" lvl="5" indent="0" algn="r" rtl="0">
              <a:spcBef>
                <a:spcPts val="0"/>
              </a:spcBef>
              <a:buNone/>
              <a:defRPr sz="1400" b="0" i="0" u="none" strike="noStrike" cap="none">
                <a:latin typeface="Times New Roman"/>
                <a:ea typeface="Times New Roman"/>
                <a:cs typeface="Times New Roman"/>
                <a:sym typeface="Times New Roman"/>
              </a:defRPr>
            </a:lvl6pPr>
            <a:lvl7pPr marL="0" marR="0" lvl="6" indent="0" algn="r" rtl="0">
              <a:spcBef>
                <a:spcPts val="0"/>
              </a:spcBef>
              <a:buNone/>
              <a:defRPr sz="1400" b="0" i="0" u="none" strike="noStrike" cap="none">
                <a:latin typeface="Times New Roman"/>
                <a:ea typeface="Times New Roman"/>
                <a:cs typeface="Times New Roman"/>
                <a:sym typeface="Times New Roman"/>
              </a:defRPr>
            </a:lvl7pPr>
            <a:lvl8pPr marL="0" marR="0" lvl="7" indent="0" algn="r" rtl="0">
              <a:spcBef>
                <a:spcPts val="0"/>
              </a:spcBef>
              <a:buNone/>
              <a:defRPr sz="1400" b="0" i="0" u="none" strike="noStrike" cap="none">
                <a:latin typeface="Times New Roman"/>
                <a:ea typeface="Times New Roman"/>
                <a:cs typeface="Times New Roman"/>
                <a:sym typeface="Times New Roman"/>
              </a:defRPr>
            </a:lvl8pPr>
            <a:lvl9pPr marL="0" marR="0" lvl="8" indent="0" algn="r" rtl="0">
              <a:spcBef>
                <a:spcPts val="0"/>
              </a:spcBef>
              <a:buNone/>
              <a:defRPr sz="1400" b="0" i="0" u="none" strike="noStrike" cap="none">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zxx"/>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5040000" y="566987"/>
            <a:ext cx="4543200" cy="5705280"/>
          </a:xfrm>
          <a:prstGeom prst="rect">
            <a:avLst/>
          </a:prstGeom>
          <a:noFill/>
          <a:ln>
            <a:noFill/>
          </a:ln>
        </p:spPr>
      </p:pic>
      <p:pic>
        <p:nvPicPr>
          <p:cNvPr id="64" name="Google Shape;64;p14"/>
          <p:cNvPicPr preferRelativeResize="0"/>
          <p:nvPr/>
        </p:nvPicPr>
        <p:blipFill rotWithShape="1">
          <a:blip r:embed="rId4">
            <a:alphaModFix/>
          </a:blip>
          <a:srcRect/>
          <a:stretch/>
        </p:blipFill>
        <p:spPr>
          <a:xfrm>
            <a:off x="900000" y="1800000"/>
            <a:ext cx="3514320" cy="4285800"/>
          </a:xfrm>
          <a:prstGeom prst="rect">
            <a:avLst/>
          </a:prstGeom>
          <a:noFill/>
          <a:ln>
            <a:noFill/>
          </a:ln>
        </p:spPr>
      </p:pic>
      <p:sp>
        <p:nvSpPr>
          <p:cNvPr id="65" name="Google Shape;65;p14"/>
          <p:cNvSpPr txBox="1"/>
          <p:nvPr/>
        </p:nvSpPr>
        <p:spPr>
          <a:xfrm>
            <a:off x="180000" y="567000"/>
            <a:ext cx="4860000" cy="213300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zxx" sz="7200" b="1" i="1" u="none" strike="noStrike" cap="none">
                <a:latin typeface="Arial"/>
                <a:ea typeface="Arial"/>
                <a:cs typeface="Arial"/>
                <a:sym typeface="Arial"/>
              </a:rPr>
              <a:t>UMBRIA</a:t>
            </a:r>
            <a:endParaRPr sz="7200" b="0" i="0" u="none" strike="noStrike" cap="none">
              <a:latin typeface="Arial"/>
              <a:ea typeface="Arial"/>
              <a:cs typeface="Arial"/>
              <a:sym typeface="Arial"/>
            </a:endParaRPr>
          </a:p>
        </p:txBody>
      </p:sp>
      <p:sp>
        <p:nvSpPr>
          <p:cNvPr id="66" name="Google Shape;66;p14"/>
          <p:cNvSpPr txBox="1"/>
          <p:nvPr/>
        </p:nvSpPr>
        <p:spPr>
          <a:xfrm>
            <a:off x="540000" y="6120000"/>
            <a:ext cx="4140000" cy="111564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zxx" sz="2400" b="0" i="0" u="none" strike="noStrike" cap="none">
                <a:latin typeface="Arial"/>
                <a:ea typeface="Arial"/>
                <a:cs typeface="Arial"/>
                <a:sym typeface="Arial"/>
              </a:rPr>
              <a:t>also called "Umbria Verde" for the wealth of water and thick vegetation</a:t>
            </a:r>
            <a:endParaRPr sz="2400" b="0"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p:nvPr/>
        </p:nvSpPr>
        <p:spPr>
          <a:xfrm>
            <a:off x="468360" y="-18000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zxx" sz="4400" b="0" strike="noStrike">
                <a:latin typeface="Arial"/>
                <a:ea typeface="Arial"/>
                <a:cs typeface="Arial"/>
                <a:sym typeface="Arial"/>
              </a:rPr>
              <a:t>wine tourism</a:t>
            </a:r>
            <a:endParaRPr sz="4400" b="0" strike="noStrike">
              <a:latin typeface="Arial"/>
              <a:ea typeface="Arial"/>
              <a:cs typeface="Arial"/>
              <a:sym typeface="Arial"/>
            </a:endParaRPr>
          </a:p>
        </p:txBody>
      </p:sp>
      <p:pic>
        <p:nvPicPr>
          <p:cNvPr id="139" name="Google Shape;139;p23"/>
          <p:cNvPicPr preferRelativeResize="0"/>
          <p:nvPr/>
        </p:nvPicPr>
        <p:blipFill rotWithShape="1">
          <a:blip r:embed="rId3">
            <a:alphaModFix/>
          </a:blip>
          <a:srcRect/>
          <a:stretch/>
        </p:blipFill>
        <p:spPr>
          <a:xfrm>
            <a:off x="180000" y="720000"/>
            <a:ext cx="9540000" cy="5760000"/>
          </a:xfrm>
          <a:prstGeom prst="rect">
            <a:avLst/>
          </a:prstGeom>
          <a:noFill/>
          <a:ln>
            <a:noFill/>
          </a:ln>
        </p:spPr>
      </p:pic>
      <p:sp>
        <p:nvSpPr>
          <p:cNvPr id="140" name="Google Shape;140;p23"/>
          <p:cNvSpPr txBox="1"/>
          <p:nvPr/>
        </p:nvSpPr>
        <p:spPr>
          <a:xfrm>
            <a:off x="180000" y="6542640"/>
            <a:ext cx="9900000" cy="1197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zxx" sz="2600"/>
              <a:t>T</a:t>
            </a:r>
            <a:r>
              <a:rPr lang="zxx" sz="2600" b="0" strike="noStrike">
                <a:latin typeface="Arial"/>
                <a:ea typeface="Arial"/>
                <a:cs typeface="Arial"/>
                <a:sym typeface="Arial"/>
              </a:rPr>
              <a:t>ypical wines such as </a:t>
            </a:r>
            <a:r>
              <a:rPr lang="zxx" sz="2600"/>
              <a:t>G</a:t>
            </a:r>
            <a:r>
              <a:rPr lang="zxx" sz="2600" b="0" strike="noStrike">
                <a:latin typeface="Arial"/>
                <a:ea typeface="Arial"/>
                <a:cs typeface="Arial"/>
                <a:sym typeface="Arial"/>
              </a:rPr>
              <a:t>rechetto,</a:t>
            </a:r>
            <a:r>
              <a:rPr lang="zxx" sz="2600"/>
              <a:t>M</a:t>
            </a:r>
            <a:r>
              <a:rPr lang="zxx" sz="2600" b="0" strike="noStrike">
                <a:latin typeface="Arial"/>
                <a:ea typeface="Arial"/>
                <a:cs typeface="Arial"/>
                <a:sym typeface="Arial"/>
              </a:rPr>
              <a:t>erlot,</a:t>
            </a:r>
            <a:r>
              <a:rPr lang="zxx" sz="2600"/>
              <a:t>S</a:t>
            </a:r>
            <a:r>
              <a:rPr lang="zxx" sz="2600" b="0" strike="noStrike">
                <a:latin typeface="Arial"/>
                <a:ea typeface="Arial"/>
                <a:cs typeface="Arial"/>
                <a:sym typeface="Arial"/>
              </a:rPr>
              <a:t>agrantino and </a:t>
            </a:r>
            <a:r>
              <a:rPr lang="zxx" sz="2600"/>
              <a:t>S</a:t>
            </a:r>
            <a:r>
              <a:rPr lang="zxx" sz="2600" b="0" strike="noStrike">
                <a:latin typeface="Arial"/>
                <a:ea typeface="Arial"/>
                <a:cs typeface="Arial"/>
                <a:sym typeface="Arial"/>
              </a:rPr>
              <a:t>angiovese</a:t>
            </a:r>
            <a:r>
              <a:rPr lang="zxx" sz="2600">
                <a:solidFill>
                  <a:schemeClr val="dk1"/>
                </a:solidFill>
              </a:rPr>
              <a:t> are very important products in Umbria </a:t>
            </a:r>
            <a:endParaRPr sz="2600" b="0"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zxx" sz="4400" b="0" strike="noStrike">
                <a:latin typeface="Arial"/>
                <a:ea typeface="Arial"/>
                <a:cs typeface="Arial"/>
                <a:sym typeface="Arial"/>
              </a:rPr>
              <a:t>Geography</a:t>
            </a:r>
            <a:endParaRPr sz="4400" b="0" strike="noStrike">
              <a:latin typeface="Arial"/>
              <a:ea typeface="Arial"/>
              <a:cs typeface="Arial"/>
              <a:sym typeface="Arial"/>
            </a:endParaRPr>
          </a:p>
        </p:txBody>
      </p:sp>
      <p:sp>
        <p:nvSpPr>
          <p:cNvPr id="72" name="Google Shape;72;p15"/>
          <p:cNvSpPr txBox="1"/>
          <p:nvPr/>
        </p:nvSpPr>
        <p:spPr>
          <a:xfrm>
            <a:off x="3960000" y="1440000"/>
            <a:ext cx="5435640" cy="5925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zxx" sz="3200" b="0" strike="noStrike">
                <a:latin typeface="Arial"/>
                <a:ea typeface="Arial"/>
                <a:cs typeface="Arial"/>
                <a:sym typeface="Arial"/>
              </a:rPr>
              <a:t>Mainly hilly territory we find </a:t>
            </a:r>
            <a:r>
              <a:rPr lang="zxx" sz="3200"/>
              <a:t>lots of</a:t>
            </a:r>
            <a:r>
              <a:rPr lang="zxx" sz="3200" b="0" strike="noStrike">
                <a:latin typeface="Arial"/>
                <a:ea typeface="Arial"/>
                <a:cs typeface="Arial"/>
                <a:sym typeface="Arial"/>
              </a:rPr>
              <a:t> mountains such as the Umbrian-Marche Apennines, </a:t>
            </a:r>
            <a:r>
              <a:rPr lang="zxx" sz="3200">
                <a:solidFill>
                  <a:schemeClr val="dk1"/>
                </a:solidFill>
              </a:rPr>
              <a:t> numerous valleys, and the stunning lake of Trasimeno. </a:t>
            </a:r>
            <a:r>
              <a:rPr lang="zxx" sz="3200"/>
              <a:t>T</a:t>
            </a:r>
            <a:r>
              <a:rPr lang="zxx" sz="3200" b="0" strike="noStrike">
                <a:latin typeface="Arial"/>
                <a:ea typeface="Arial"/>
                <a:cs typeface="Arial"/>
                <a:sym typeface="Arial"/>
              </a:rPr>
              <a:t>he hills cover two thirds of the territory, </a:t>
            </a:r>
            <a:r>
              <a:rPr lang="zxx" sz="3200"/>
              <a:t>t</a:t>
            </a:r>
            <a:r>
              <a:rPr lang="zxx" sz="3200" b="0" strike="noStrike">
                <a:latin typeface="Arial"/>
                <a:ea typeface="Arial"/>
                <a:cs typeface="Arial"/>
                <a:sym typeface="Arial"/>
              </a:rPr>
              <a:t>he most important rivers are the Tiber, the Nera and the Velino and there are also numerous deciduous forests</a:t>
            </a:r>
            <a:endParaRPr sz="3200" b="0" strike="noStrike">
              <a:latin typeface="Arial"/>
              <a:ea typeface="Arial"/>
              <a:cs typeface="Arial"/>
              <a:sym typeface="Arial"/>
            </a:endParaRPr>
          </a:p>
        </p:txBody>
      </p:sp>
      <p:pic>
        <p:nvPicPr>
          <p:cNvPr id="73" name="Google Shape;73;p15"/>
          <p:cNvPicPr preferRelativeResize="0"/>
          <p:nvPr/>
        </p:nvPicPr>
        <p:blipFill rotWithShape="1">
          <a:blip r:embed="rId3">
            <a:alphaModFix/>
          </a:blip>
          <a:srcRect/>
          <a:stretch/>
        </p:blipFill>
        <p:spPr>
          <a:xfrm>
            <a:off x="180000" y="1980000"/>
            <a:ext cx="3600000" cy="38307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zxx" sz="4400" b="0" strike="noStrike">
                <a:latin typeface="Arial"/>
                <a:ea typeface="Arial"/>
                <a:cs typeface="Arial"/>
                <a:sym typeface="Arial"/>
              </a:rPr>
              <a:t>History</a:t>
            </a:r>
            <a:endParaRPr sz="4400" b="0" strike="noStrike">
              <a:latin typeface="Arial"/>
              <a:ea typeface="Arial"/>
              <a:cs typeface="Arial"/>
              <a:sym typeface="Arial"/>
            </a:endParaRPr>
          </a:p>
        </p:txBody>
      </p:sp>
      <p:sp>
        <p:nvSpPr>
          <p:cNvPr id="79" name="Google Shape;79;p16"/>
          <p:cNvSpPr txBox="1"/>
          <p:nvPr/>
        </p:nvSpPr>
        <p:spPr>
          <a:xfrm>
            <a:off x="4680000" y="1826280"/>
            <a:ext cx="4500000" cy="501372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zxx" sz="3200" b="0" strike="noStrike">
                <a:latin typeface="Arial"/>
                <a:ea typeface="Arial"/>
                <a:cs typeface="Arial"/>
                <a:sym typeface="Arial"/>
              </a:rPr>
              <a:t>The Umbrians were an ancient Indo-European Italian people of the Osco-Umbrian group, living in an area that in classical times extended from the upper middle Tiber valley to the Adriatic Sea.</a:t>
            </a:r>
            <a:endParaRPr sz="3200" b="0" strike="noStrike">
              <a:latin typeface="Arial"/>
              <a:ea typeface="Arial"/>
              <a:cs typeface="Arial"/>
              <a:sym typeface="Arial"/>
            </a:endParaRPr>
          </a:p>
        </p:txBody>
      </p:sp>
      <p:pic>
        <p:nvPicPr>
          <p:cNvPr id="80" name="Google Shape;80;p16"/>
          <p:cNvPicPr preferRelativeResize="0"/>
          <p:nvPr/>
        </p:nvPicPr>
        <p:blipFill rotWithShape="1">
          <a:blip r:embed="rId3">
            <a:alphaModFix/>
          </a:blip>
          <a:srcRect/>
          <a:stretch/>
        </p:blipFill>
        <p:spPr>
          <a:xfrm>
            <a:off x="180000" y="2340000"/>
            <a:ext cx="4500000" cy="306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zxx" sz="4400" b="0" strike="noStrike">
                <a:latin typeface="Arial"/>
                <a:ea typeface="Arial"/>
                <a:cs typeface="Arial"/>
                <a:sym typeface="Arial"/>
              </a:rPr>
              <a:t>Climate</a:t>
            </a:r>
            <a:endParaRPr sz="4400" b="0" strike="noStrike">
              <a:latin typeface="Arial"/>
              <a:ea typeface="Arial"/>
              <a:cs typeface="Arial"/>
              <a:sym typeface="Arial"/>
            </a:endParaRPr>
          </a:p>
        </p:txBody>
      </p:sp>
      <p:sp>
        <p:nvSpPr>
          <p:cNvPr id="86" name="Google Shape;86;p17"/>
          <p:cNvSpPr txBox="1"/>
          <p:nvPr/>
        </p:nvSpPr>
        <p:spPr>
          <a:xfrm>
            <a:off x="6444360" y="2700000"/>
            <a:ext cx="3095640" cy="243828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zxx" sz="3200" b="0" strike="noStrike">
                <a:latin typeface="Arial"/>
                <a:ea typeface="Arial"/>
                <a:cs typeface="Arial"/>
                <a:sym typeface="Arial"/>
              </a:rPr>
              <a:t>Not too harsh in winter and hot, of</a:t>
            </a:r>
            <a:r>
              <a:rPr lang="zxx" sz="3200"/>
              <a:t>ten humid </a:t>
            </a:r>
            <a:r>
              <a:rPr lang="zxx" sz="3200" b="0" strike="noStrike">
                <a:latin typeface="Arial"/>
                <a:ea typeface="Arial"/>
                <a:cs typeface="Arial"/>
                <a:sym typeface="Arial"/>
              </a:rPr>
              <a:t>summers</a:t>
            </a:r>
            <a:endParaRPr sz="3200" b="0" strike="noStrike">
              <a:latin typeface="Arial"/>
              <a:ea typeface="Arial"/>
              <a:cs typeface="Arial"/>
              <a:sym typeface="Arial"/>
            </a:endParaRPr>
          </a:p>
        </p:txBody>
      </p:sp>
      <p:pic>
        <p:nvPicPr>
          <p:cNvPr id="87" name="Google Shape;87;p17"/>
          <p:cNvPicPr preferRelativeResize="0"/>
          <p:nvPr/>
        </p:nvPicPr>
        <p:blipFill rotWithShape="1">
          <a:blip r:embed="rId3">
            <a:alphaModFix/>
          </a:blip>
          <a:srcRect/>
          <a:stretch/>
        </p:blipFill>
        <p:spPr>
          <a:xfrm>
            <a:off x="720000" y="2160000"/>
            <a:ext cx="5400000" cy="45111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288360" y="35784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zxx" sz="4400" b="0" strike="noStrike">
                <a:latin typeface="Arial"/>
                <a:ea typeface="Arial"/>
                <a:cs typeface="Arial"/>
                <a:sym typeface="Arial"/>
              </a:rPr>
              <a:t>Economy</a:t>
            </a:r>
            <a:endParaRPr sz="4400" b="0" strike="noStrike">
              <a:latin typeface="Arial"/>
              <a:ea typeface="Arial"/>
              <a:cs typeface="Arial"/>
              <a:sym typeface="Arial"/>
            </a:endParaRPr>
          </a:p>
        </p:txBody>
      </p:sp>
      <p:sp>
        <p:nvSpPr>
          <p:cNvPr id="93" name="Google Shape;93;p18"/>
          <p:cNvSpPr txBox="1"/>
          <p:nvPr/>
        </p:nvSpPr>
        <p:spPr>
          <a:xfrm>
            <a:off x="504360" y="4635360"/>
            <a:ext cx="9035640" cy="2482920"/>
          </a:xfrm>
          <a:prstGeom prst="rect">
            <a:avLst/>
          </a:prstGeom>
          <a:noFill/>
          <a:ln>
            <a:noFill/>
          </a:ln>
        </p:spPr>
        <p:txBody>
          <a:bodyPr spcFirstLastPara="1" wrap="square" lIns="0" tIns="0" rIns="0" bIns="0" anchor="t" anchorCtr="0">
            <a:noAutofit/>
          </a:bodyPr>
          <a:lstStyle/>
          <a:p>
            <a:pPr marL="108000" marR="0" lvl="0" algn="l" rtl="0">
              <a:spcBef>
                <a:spcPts val="0"/>
              </a:spcBef>
              <a:spcAft>
                <a:spcPts val="0"/>
              </a:spcAft>
              <a:buClr>
                <a:srgbClr val="000000"/>
              </a:buClr>
              <a:buSzPts val="1440"/>
            </a:pPr>
            <a:r>
              <a:rPr lang="zxx" sz="3000" b="0" strike="noStrike" dirty="0">
                <a:latin typeface="Arial"/>
                <a:ea typeface="Arial"/>
                <a:cs typeface="Arial"/>
                <a:sym typeface="Arial"/>
              </a:rPr>
              <a:t>The most important </a:t>
            </a:r>
            <a:r>
              <a:rPr lang="it-IT" sz="3000" b="0" strike="noStrike" dirty="0">
                <a:latin typeface="Arial"/>
                <a:ea typeface="Arial"/>
                <a:cs typeface="Arial"/>
                <a:sym typeface="Arial"/>
              </a:rPr>
              <a:t>area of</a:t>
            </a:r>
            <a:r>
              <a:rPr lang="zxx" sz="3000" b="0" strike="noStrike" dirty="0">
                <a:latin typeface="Arial"/>
                <a:ea typeface="Arial"/>
                <a:cs typeface="Arial"/>
                <a:sym typeface="Arial"/>
              </a:rPr>
              <a:t> </a:t>
            </a:r>
            <a:r>
              <a:rPr lang="it-IT" sz="3000" b="0" strike="noStrike" dirty="0" err="1">
                <a:latin typeface="Arial"/>
                <a:ea typeface="Arial"/>
                <a:cs typeface="Arial"/>
                <a:sym typeface="Arial"/>
              </a:rPr>
              <a:t>interest</a:t>
            </a:r>
            <a:r>
              <a:rPr lang="it-IT" sz="3000" b="0" strike="noStrike" dirty="0">
                <a:latin typeface="Arial"/>
                <a:ea typeface="Arial"/>
                <a:cs typeface="Arial"/>
                <a:sym typeface="Arial"/>
              </a:rPr>
              <a:t> in </a:t>
            </a:r>
            <a:r>
              <a:rPr lang="zxx" sz="3000" b="0" strike="noStrike" dirty="0">
                <a:latin typeface="Arial"/>
                <a:ea typeface="Arial"/>
                <a:cs typeface="Arial"/>
                <a:sym typeface="Arial"/>
              </a:rPr>
              <a:t>the tertiary sector </a:t>
            </a:r>
            <a:r>
              <a:rPr lang="it-IT" sz="3000" b="0" strike="noStrike" dirty="0" err="1">
                <a:latin typeface="Arial"/>
                <a:ea typeface="Arial"/>
                <a:cs typeface="Arial"/>
                <a:sym typeface="Arial"/>
              </a:rPr>
              <a:t>is</a:t>
            </a:r>
            <a:r>
              <a:rPr lang="zxx" sz="3000" b="0" strike="noStrike" dirty="0">
                <a:latin typeface="Arial"/>
                <a:ea typeface="Arial"/>
                <a:cs typeface="Arial"/>
                <a:sym typeface="Arial"/>
              </a:rPr>
              <a:t> </a:t>
            </a:r>
            <a:r>
              <a:rPr lang="it-IT" sz="3000" dirty="0"/>
              <a:t>T</a:t>
            </a:r>
            <a:r>
              <a:rPr lang="zxx" sz="3000" b="0" strike="noStrike" dirty="0">
                <a:latin typeface="Arial"/>
                <a:ea typeface="Arial"/>
                <a:cs typeface="Arial"/>
                <a:sym typeface="Arial"/>
              </a:rPr>
              <a:t>ourism</a:t>
            </a:r>
            <a:r>
              <a:rPr lang="it-IT" sz="3000" b="0" strike="noStrike" dirty="0">
                <a:latin typeface="Arial"/>
                <a:ea typeface="Arial"/>
                <a:cs typeface="Arial"/>
                <a:sym typeface="Arial"/>
              </a:rPr>
              <a:t>,  t</a:t>
            </a:r>
            <a:r>
              <a:rPr lang="zxx" sz="3000" b="0" strike="noStrike" dirty="0">
                <a:latin typeface="Arial"/>
                <a:ea typeface="Arial"/>
                <a:cs typeface="Arial"/>
                <a:sym typeface="Arial"/>
              </a:rPr>
              <a:t>hanks to the beauties of the landscape</a:t>
            </a:r>
            <a:r>
              <a:rPr lang="it-IT" sz="3000" b="0" strike="noStrike" dirty="0">
                <a:latin typeface="Arial"/>
                <a:ea typeface="Arial"/>
                <a:cs typeface="Arial"/>
                <a:sym typeface="Arial"/>
              </a:rPr>
              <a:t>,</a:t>
            </a:r>
            <a:r>
              <a:rPr lang="zxx" sz="3000" b="0" strike="noStrike" dirty="0">
                <a:latin typeface="Arial"/>
                <a:ea typeface="Arial"/>
                <a:cs typeface="Arial"/>
                <a:sym typeface="Arial"/>
              </a:rPr>
              <a:t> the artistic </a:t>
            </a:r>
            <a:r>
              <a:rPr lang="it-IT" sz="3000" b="0" strike="noStrike" dirty="0">
                <a:latin typeface="Arial"/>
                <a:ea typeface="Arial"/>
                <a:cs typeface="Arial"/>
                <a:sym typeface="Arial"/>
              </a:rPr>
              <a:t>&amp; </a:t>
            </a:r>
            <a:r>
              <a:rPr lang="zxx" sz="3000" b="0" strike="noStrike" dirty="0">
                <a:latin typeface="Arial"/>
                <a:ea typeface="Arial"/>
                <a:cs typeface="Arial"/>
                <a:sym typeface="Arial"/>
              </a:rPr>
              <a:t>religious heritage and to the gastronomic </a:t>
            </a:r>
            <a:r>
              <a:rPr lang="it-IT" sz="3000" b="0" strike="noStrike" dirty="0" err="1">
                <a:latin typeface="Arial"/>
                <a:ea typeface="Arial"/>
                <a:cs typeface="Arial"/>
                <a:sym typeface="Arial"/>
              </a:rPr>
              <a:t>tradition</a:t>
            </a:r>
            <a:r>
              <a:rPr lang="zxx" sz="3000" b="0" strike="noStrike" dirty="0">
                <a:latin typeface="Arial"/>
                <a:ea typeface="Arial"/>
                <a:cs typeface="Arial"/>
                <a:sym typeface="Arial"/>
              </a:rPr>
              <a:t>. </a:t>
            </a:r>
            <a:r>
              <a:rPr lang="it-IT" sz="3000" b="0" strike="noStrike" dirty="0" err="1">
                <a:latin typeface="Arial"/>
                <a:ea typeface="Arial"/>
                <a:cs typeface="Arial"/>
                <a:sym typeface="Arial"/>
              </a:rPr>
              <a:t>Religious</a:t>
            </a:r>
            <a:r>
              <a:rPr lang="it-IT" sz="3000" b="0" strike="noStrike" dirty="0">
                <a:latin typeface="Arial"/>
                <a:ea typeface="Arial"/>
                <a:cs typeface="Arial"/>
                <a:sym typeface="Arial"/>
              </a:rPr>
              <a:t> </a:t>
            </a:r>
            <a:r>
              <a:rPr lang="zxx" sz="3000" b="0" strike="noStrike" dirty="0">
                <a:latin typeface="Arial"/>
                <a:ea typeface="Arial"/>
                <a:cs typeface="Arial"/>
                <a:sym typeface="Arial"/>
              </a:rPr>
              <a:t>tourism </a:t>
            </a:r>
            <a:r>
              <a:rPr lang="it-IT" sz="3000" dirty="0" err="1"/>
              <a:t>owes</a:t>
            </a:r>
            <a:r>
              <a:rPr lang="it-IT" sz="3000" dirty="0"/>
              <a:t> a </a:t>
            </a:r>
            <a:r>
              <a:rPr lang="it-IT" sz="3000" dirty="0" err="1"/>
              <a:t>lot</a:t>
            </a:r>
            <a:r>
              <a:rPr lang="it-IT" sz="3000" dirty="0"/>
              <a:t> to</a:t>
            </a:r>
            <a:r>
              <a:rPr lang="it-IT" sz="3000" b="0" strike="noStrike" dirty="0">
                <a:latin typeface="Arial"/>
                <a:ea typeface="Arial"/>
                <a:cs typeface="Arial"/>
                <a:sym typeface="Arial"/>
              </a:rPr>
              <a:t> ‘</a:t>
            </a:r>
            <a:r>
              <a:rPr lang="zxx" sz="3000" b="0" strike="noStrike" dirty="0">
                <a:latin typeface="Arial"/>
                <a:ea typeface="Arial"/>
                <a:cs typeface="Arial"/>
                <a:sym typeface="Arial"/>
              </a:rPr>
              <a:t>San Francesco d'Assisi</a:t>
            </a:r>
            <a:r>
              <a:rPr lang="it-IT" sz="3000" dirty="0"/>
              <a:t>’, </a:t>
            </a:r>
            <a:r>
              <a:rPr lang="it-IT" sz="3000" dirty="0" err="1"/>
              <a:t>Italy’s</a:t>
            </a:r>
            <a:r>
              <a:rPr lang="it-IT" sz="3000" dirty="0"/>
              <a:t> Patron Saint.</a:t>
            </a:r>
            <a:endParaRPr sz="3000" b="0" strike="noStrike" dirty="0">
              <a:latin typeface="Arial"/>
              <a:ea typeface="Arial"/>
              <a:cs typeface="Arial"/>
              <a:sym typeface="Arial"/>
            </a:endParaRPr>
          </a:p>
        </p:txBody>
      </p:sp>
      <p:pic>
        <p:nvPicPr>
          <p:cNvPr id="94" name="Google Shape;94;p18"/>
          <p:cNvPicPr preferRelativeResize="0"/>
          <p:nvPr/>
        </p:nvPicPr>
        <p:blipFill rotWithShape="1">
          <a:blip r:embed="rId3">
            <a:alphaModFix/>
          </a:blip>
          <a:srcRect/>
          <a:stretch/>
        </p:blipFill>
        <p:spPr>
          <a:xfrm>
            <a:off x="735120" y="540000"/>
            <a:ext cx="2504880" cy="1620000"/>
          </a:xfrm>
          <a:prstGeom prst="rect">
            <a:avLst/>
          </a:prstGeom>
          <a:noFill/>
          <a:ln>
            <a:noFill/>
          </a:ln>
        </p:spPr>
      </p:pic>
      <p:pic>
        <p:nvPicPr>
          <p:cNvPr id="95" name="Google Shape;95;p18"/>
          <p:cNvPicPr preferRelativeResize="0"/>
          <p:nvPr/>
        </p:nvPicPr>
        <p:blipFill rotWithShape="1">
          <a:blip r:embed="rId4">
            <a:alphaModFix/>
          </a:blip>
          <a:srcRect/>
          <a:stretch/>
        </p:blipFill>
        <p:spPr>
          <a:xfrm>
            <a:off x="6300000" y="1080000"/>
            <a:ext cx="3060000" cy="1440000"/>
          </a:xfrm>
          <a:prstGeom prst="rect">
            <a:avLst/>
          </a:prstGeom>
          <a:noFill/>
          <a:ln>
            <a:noFill/>
          </a:ln>
        </p:spPr>
      </p:pic>
      <p:sp>
        <p:nvSpPr>
          <p:cNvPr id="96" name="Google Shape;96;p18"/>
          <p:cNvSpPr txBox="1"/>
          <p:nvPr/>
        </p:nvSpPr>
        <p:spPr>
          <a:xfrm>
            <a:off x="5220000" y="2520000"/>
            <a:ext cx="4500000" cy="2115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it-IT" sz="2600" b="0" strike="noStrike" dirty="0">
                <a:latin typeface="Arial"/>
                <a:ea typeface="Arial"/>
                <a:cs typeface="Arial"/>
                <a:sym typeface="Arial"/>
              </a:rPr>
              <a:t>The </a:t>
            </a:r>
            <a:r>
              <a:rPr lang="zxx" sz="2600" b="0" strike="noStrike" dirty="0">
                <a:latin typeface="Arial"/>
                <a:ea typeface="Arial"/>
                <a:cs typeface="Arial"/>
                <a:sym typeface="Arial"/>
              </a:rPr>
              <a:t>primary sector </a:t>
            </a:r>
            <a:r>
              <a:rPr lang="it-IT" sz="2600" b="0" strike="noStrike" dirty="0" err="1">
                <a:latin typeface="Arial"/>
                <a:ea typeface="Arial"/>
                <a:cs typeface="Arial"/>
                <a:sym typeface="Arial"/>
              </a:rPr>
              <a:t>focuses</a:t>
            </a:r>
            <a:r>
              <a:rPr lang="it-IT" sz="2600" b="0" strike="noStrike" dirty="0">
                <a:latin typeface="Arial"/>
                <a:ea typeface="Arial"/>
                <a:cs typeface="Arial"/>
                <a:sym typeface="Arial"/>
              </a:rPr>
              <a:t> on p</a:t>
            </a:r>
            <a:r>
              <a:rPr lang="zxx" sz="2600" b="0" strike="noStrike" dirty="0">
                <a:latin typeface="Arial"/>
                <a:ea typeface="Arial"/>
                <a:cs typeface="Arial"/>
                <a:sym typeface="Arial"/>
              </a:rPr>
              <a:t>ig breeding and agriculture</a:t>
            </a:r>
            <a:r>
              <a:rPr lang="it-IT" sz="2600" b="0" strike="noStrike" dirty="0">
                <a:latin typeface="Arial"/>
                <a:ea typeface="Arial"/>
                <a:cs typeface="Arial"/>
                <a:sym typeface="Arial"/>
              </a:rPr>
              <a:t>, </a:t>
            </a:r>
            <a:r>
              <a:rPr lang="it-IT" sz="2600" b="0" strike="noStrike" dirty="0" err="1">
                <a:latin typeface="Arial"/>
                <a:ea typeface="Arial"/>
                <a:cs typeface="Arial"/>
                <a:sym typeface="Arial"/>
              </a:rPr>
              <a:t>growing</a:t>
            </a:r>
            <a:r>
              <a:rPr lang="it-IT" sz="2600" b="0" strike="noStrike" dirty="0">
                <a:latin typeface="Arial"/>
                <a:ea typeface="Arial"/>
                <a:cs typeface="Arial"/>
                <a:sym typeface="Arial"/>
              </a:rPr>
              <a:t> </a:t>
            </a:r>
            <a:r>
              <a:rPr lang="zxx" sz="2600" b="0" strike="noStrike" dirty="0">
                <a:latin typeface="Arial"/>
                <a:ea typeface="Arial"/>
                <a:cs typeface="Arial"/>
                <a:sym typeface="Arial"/>
              </a:rPr>
              <a:t>cereals, o</a:t>
            </a:r>
            <a:r>
              <a:rPr lang="it-IT" sz="2600" b="0" strike="noStrike" dirty="0" err="1">
                <a:latin typeface="Arial"/>
                <a:ea typeface="Arial"/>
                <a:cs typeface="Arial"/>
                <a:sym typeface="Arial"/>
              </a:rPr>
              <a:t>lives</a:t>
            </a:r>
            <a:r>
              <a:rPr lang="zxx" sz="2600" b="0" strike="noStrike" dirty="0">
                <a:latin typeface="Arial"/>
                <a:ea typeface="Arial"/>
                <a:cs typeface="Arial"/>
                <a:sym typeface="Arial"/>
              </a:rPr>
              <a:t>, </a:t>
            </a:r>
            <a:r>
              <a:rPr lang="it-IT" sz="2600" b="0" strike="noStrike" dirty="0" err="1">
                <a:latin typeface="Arial"/>
                <a:ea typeface="Arial"/>
                <a:cs typeface="Arial"/>
                <a:sym typeface="Arial"/>
              </a:rPr>
              <a:t>vines</a:t>
            </a:r>
            <a:r>
              <a:rPr lang="zxx" sz="2600" b="0" strike="noStrike" dirty="0">
                <a:latin typeface="Arial"/>
                <a:ea typeface="Arial"/>
                <a:cs typeface="Arial"/>
                <a:sym typeface="Arial"/>
              </a:rPr>
              <a:t>, truffles, lentils, onions</a:t>
            </a:r>
            <a:endParaRPr sz="2600" b="0" strike="noStrike" dirty="0">
              <a:latin typeface="Arial"/>
              <a:ea typeface="Arial"/>
              <a:cs typeface="Arial"/>
              <a:sym typeface="Arial"/>
            </a:endParaRPr>
          </a:p>
        </p:txBody>
      </p:sp>
      <p:sp>
        <p:nvSpPr>
          <p:cNvPr id="97" name="Google Shape;97;p18"/>
          <p:cNvSpPr txBox="1"/>
          <p:nvPr/>
        </p:nvSpPr>
        <p:spPr>
          <a:xfrm>
            <a:off x="540000" y="2342159"/>
            <a:ext cx="4140000" cy="1990849"/>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it-IT" sz="2600" b="0" strike="noStrike" dirty="0">
                <a:latin typeface="Arial"/>
                <a:ea typeface="Arial"/>
                <a:cs typeface="Arial"/>
                <a:sym typeface="Arial"/>
              </a:rPr>
              <a:t>In the </a:t>
            </a:r>
            <a:r>
              <a:rPr lang="zxx" sz="2600" b="0" strike="noStrike" dirty="0">
                <a:latin typeface="Arial"/>
                <a:ea typeface="Arial"/>
                <a:cs typeface="Arial"/>
                <a:sym typeface="Arial"/>
              </a:rPr>
              <a:t>secondary sector</a:t>
            </a:r>
            <a:r>
              <a:rPr lang="it-IT" sz="2600" b="0" strike="noStrike" dirty="0">
                <a:latin typeface="Arial"/>
                <a:ea typeface="Arial"/>
                <a:cs typeface="Arial"/>
                <a:sym typeface="Arial"/>
              </a:rPr>
              <a:t> Umbria </a:t>
            </a:r>
            <a:r>
              <a:rPr lang="it-IT" sz="2600" b="0" strike="noStrike" dirty="0" err="1">
                <a:latin typeface="Arial"/>
                <a:ea typeface="Arial"/>
                <a:cs typeface="Arial"/>
                <a:sym typeface="Arial"/>
              </a:rPr>
              <a:t>specialises</a:t>
            </a:r>
            <a:r>
              <a:rPr lang="it-IT" sz="2600" b="0" strike="noStrike" dirty="0">
                <a:latin typeface="Arial"/>
                <a:ea typeface="Arial"/>
                <a:cs typeface="Arial"/>
                <a:sym typeface="Arial"/>
              </a:rPr>
              <a:t> in</a:t>
            </a:r>
            <a:r>
              <a:rPr lang="zxx" sz="2600" b="0" strike="noStrike" dirty="0">
                <a:latin typeface="Arial"/>
                <a:ea typeface="Arial"/>
                <a:cs typeface="Arial"/>
                <a:sym typeface="Arial"/>
              </a:rPr>
              <a:t> crafts such as ceramics and </a:t>
            </a:r>
            <a:r>
              <a:rPr lang="it-IT" sz="2600" b="0" strike="noStrike" dirty="0">
                <a:latin typeface="Arial"/>
                <a:ea typeface="Arial"/>
                <a:cs typeface="Arial"/>
                <a:sym typeface="Arial"/>
              </a:rPr>
              <a:t>i</a:t>
            </a:r>
            <a:r>
              <a:rPr lang="zxx" sz="2600" b="0" strike="noStrike" dirty="0">
                <a:latin typeface="Arial"/>
                <a:ea typeface="Arial"/>
                <a:cs typeface="Arial"/>
                <a:sym typeface="Arial"/>
              </a:rPr>
              <a:t>ndustries </a:t>
            </a:r>
            <a:r>
              <a:rPr lang="it-IT" sz="2600" dirty="0"/>
              <a:t>l</a:t>
            </a:r>
            <a:r>
              <a:rPr lang="zxx" sz="2600" b="0" strike="noStrike" dirty="0">
                <a:latin typeface="Arial"/>
                <a:ea typeface="Arial"/>
                <a:cs typeface="Arial"/>
                <a:sym typeface="Arial"/>
              </a:rPr>
              <a:t>ike food</a:t>
            </a:r>
            <a:r>
              <a:rPr lang="it-IT" sz="2600" b="0" strike="noStrike" dirty="0">
                <a:latin typeface="Arial"/>
                <a:ea typeface="Arial"/>
                <a:cs typeface="Arial"/>
                <a:sym typeface="Arial"/>
              </a:rPr>
              <a:t> &amp; </a:t>
            </a:r>
            <a:r>
              <a:rPr lang="it-IT" sz="2600" b="0" strike="noStrike" dirty="0" err="1">
                <a:latin typeface="Arial"/>
                <a:ea typeface="Arial"/>
                <a:cs typeface="Arial"/>
                <a:sym typeface="Arial"/>
              </a:rPr>
              <a:t>wine</a:t>
            </a:r>
            <a:r>
              <a:rPr lang="it-IT" sz="2600" b="0" strike="noStrike" dirty="0">
                <a:latin typeface="Arial"/>
                <a:ea typeface="Arial"/>
                <a:cs typeface="Arial"/>
                <a:sym typeface="Arial"/>
              </a:rPr>
              <a:t>,</a:t>
            </a:r>
            <a:r>
              <a:rPr lang="zxx" sz="2600" b="0" strike="noStrike" dirty="0">
                <a:latin typeface="Arial"/>
                <a:ea typeface="Arial"/>
                <a:cs typeface="Arial"/>
                <a:sym typeface="Arial"/>
              </a:rPr>
              <a:t> </a:t>
            </a:r>
            <a:r>
              <a:rPr lang="it-IT" sz="2600" dirty="0"/>
              <a:t>s</a:t>
            </a:r>
            <a:r>
              <a:rPr lang="zxx" sz="2600" b="0" strike="noStrike" dirty="0">
                <a:latin typeface="Arial"/>
                <a:ea typeface="Arial"/>
                <a:cs typeface="Arial"/>
                <a:sym typeface="Arial"/>
              </a:rPr>
              <a:t>teel</a:t>
            </a:r>
            <a:r>
              <a:rPr lang="it-IT" sz="2600" b="0" strike="noStrike" dirty="0">
                <a:latin typeface="Arial"/>
                <a:ea typeface="Arial"/>
                <a:cs typeface="Arial"/>
                <a:sym typeface="Arial"/>
              </a:rPr>
              <a:t>,</a:t>
            </a:r>
            <a:r>
              <a:rPr lang="zxx" sz="2600" b="0" strike="noStrike" dirty="0">
                <a:latin typeface="Arial"/>
                <a:ea typeface="Arial"/>
                <a:cs typeface="Arial"/>
                <a:sym typeface="Arial"/>
              </a:rPr>
              <a:t> and chemical</a:t>
            </a:r>
            <a:endParaRPr sz="2600" b="0" strike="noStrik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468360" y="360000"/>
            <a:ext cx="9071640" cy="1262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zxx" sz="4400" b="0" strike="noStrike">
                <a:latin typeface="Arial"/>
                <a:ea typeface="Arial"/>
                <a:cs typeface="Arial"/>
                <a:sym typeface="Arial"/>
              </a:rPr>
              <a:t>Assisi</a:t>
            </a:r>
            <a:endParaRPr sz="4400" b="0" strike="noStrike">
              <a:latin typeface="Arial"/>
              <a:ea typeface="Arial"/>
              <a:cs typeface="Arial"/>
              <a:sym typeface="Arial"/>
            </a:endParaRPr>
          </a:p>
        </p:txBody>
      </p:sp>
      <p:sp>
        <p:nvSpPr>
          <p:cNvPr id="103" name="Google Shape;103;p19"/>
          <p:cNvSpPr txBox="1"/>
          <p:nvPr/>
        </p:nvSpPr>
        <p:spPr>
          <a:xfrm>
            <a:off x="6840000" y="360000"/>
            <a:ext cx="3240000" cy="342000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zxx" sz="3200" b="0" strike="noStrike">
                <a:latin typeface="Arial"/>
                <a:ea typeface="Arial"/>
                <a:cs typeface="Arial"/>
                <a:sym typeface="Arial"/>
              </a:rPr>
              <a:t>It is known for being the city where St. Francis, patron saint of Italy, and Saint Clare lived and died.</a:t>
            </a:r>
            <a:endParaRPr sz="3200" b="0" strike="noStrike">
              <a:latin typeface="Arial"/>
              <a:ea typeface="Arial"/>
              <a:cs typeface="Arial"/>
              <a:sym typeface="Arial"/>
            </a:endParaRPr>
          </a:p>
        </p:txBody>
      </p:sp>
      <p:pic>
        <p:nvPicPr>
          <p:cNvPr id="104" name="Google Shape;104;p19"/>
          <p:cNvPicPr preferRelativeResize="0"/>
          <p:nvPr/>
        </p:nvPicPr>
        <p:blipFill rotWithShape="1">
          <a:blip r:embed="rId3">
            <a:alphaModFix/>
          </a:blip>
          <a:srcRect/>
          <a:stretch/>
        </p:blipFill>
        <p:spPr>
          <a:xfrm>
            <a:off x="188280" y="1620000"/>
            <a:ext cx="3771720" cy="2257200"/>
          </a:xfrm>
          <a:prstGeom prst="rect">
            <a:avLst/>
          </a:prstGeom>
          <a:noFill/>
          <a:ln>
            <a:noFill/>
          </a:ln>
        </p:spPr>
      </p:pic>
      <p:pic>
        <p:nvPicPr>
          <p:cNvPr id="105" name="Google Shape;105;p19"/>
          <p:cNvPicPr preferRelativeResize="0"/>
          <p:nvPr/>
        </p:nvPicPr>
        <p:blipFill rotWithShape="1">
          <a:blip r:embed="rId4">
            <a:alphaModFix/>
          </a:blip>
          <a:srcRect/>
          <a:stretch/>
        </p:blipFill>
        <p:spPr>
          <a:xfrm>
            <a:off x="3960000" y="360000"/>
            <a:ext cx="2880000" cy="2160000"/>
          </a:xfrm>
          <a:prstGeom prst="rect">
            <a:avLst/>
          </a:prstGeom>
          <a:noFill/>
          <a:ln>
            <a:noFill/>
          </a:ln>
        </p:spPr>
      </p:pic>
      <p:sp>
        <p:nvSpPr>
          <p:cNvPr id="106" name="Google Shape;106;p19"/>
          <p:cNvSpPr txBox="1"/>
          <p:nvPr/>
        </p:nvSpPr>
        <p:spPr>
          <a:xfrm>
            <a:off x="4140000" y="2880000"/>
            <a:ext cx="2520000" cy="162612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zxx" sz="3600" b="0" strike="noStrike">
                <a:latin typeface="Arial"/>
                <a:ea typeface="Arial"/>
                <a:cs typeface="Arial"/>
                <a:sym typeface="Arial"/>
              </a:rPr>
              <a:t>Basilica di San Francesco</a:t>
            </a:r>
            <a:endParaRPr sz="3600" b="0" strike="noStrike">
              <a:latin typeface="Arial"/>
              <a:ea typeface="Arial"/>
              <a:cs typeface="Arial"/>
              <a:sym typeface="Arial"/>
            </a:endParaRPr>
          </a:p>
        </p:txBody>
      </p:sp>
      <p:sp>
        <p:nvSpPr>
          <p:cNvPr id="107" name="Google Shape;107;p19"/>
          <p:cNvSpPr txBox="1"/>
          <p:nvPr/>
        </p:nvSpPr>
        <p:spPr>
          <a:xfrm>
            <a:off x="180000" y="4680000"/>
            <a:ext cx="9720000" cy="27000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zxx" sz="2400" b="0" strike="noStrike">
                <a:latin typeface="Arial"/>
                <a:ea typeface="Arial"/>
                <a:cs typeface="Arial"/>
                <a:sym typeface="Arial"/>
              </a:rPr>
              <a:t>The construction of the basilica began in Assisi in 1228, two years after the death of St. Francis, dedicated to him, and ended in 1280. It is one of the first examples of the originality of Italian Gothic. It consists of two overlapping rooms: a lower church and an upper church.The façade is very sober, and in its solidity and compactness resembles romanesque buildings. Next to it stands the bell tower with a rectangular plan, without openings.</a:t>
            </a:r>
            <a:endParaRPr sz="2400" b="0" strike="noStrike">
              <a:latin typeface="Arial"/>
              <a:ea typeface="Arial"/>
              <a:cs typeface="Arial"/>
              <a:sym typeface="Arial"/>
            </a:endParaRPr>
          </a:p>
        </p:txBody>
      </p:sp>
      <p:sp>
        <p:nvSpPr>
          <p:cNvPr id="108" name="Google Shape;108;p19"/>
          <p:cNvSpPr txBox="1"/>
          <p:nvPr/>
        </p:nvSpPr>
        <p:spPr>
          <a:xfrm>
            <a:off x="5760000" y="7740000"/>
            <a:ext cx="180720" cy="433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zxx" sz="4400" b="0" strike="noStrike">
                <a:latin typeface="Arial"/>
                <a:ea typeface="Arial"/>
                <a:cs typeface="Arial"/>
                <a:sym typeface="Arial"/>
              </a:rPr>
              <a:t>Todi</a:t>
            </a:r>
            <a:endParaRPr sz="4400" b="0" strike="noStrike">
              <a:latin typeface="Arial"/>
              <a:ea typeface="Arial"/>
              <a:cs typeface="Arial"/>
              <a:sym typeface="Arial"/>
            </a:endParaRPr>
          </a:p>
        </p:txBody>
      </p:sp>
      <p:sp>
        <p:nvSpPr>
          <p:cNvPr id="114" name="Google Shape;114;p20"/>
          <p:cNvSpPr txBox="1"/>
          <p:nvPr/>
        </p:nvSpPr>
        <p:spPr>
          <a:xfrm>
            <a:off x="360000" y="3780000"/>
            <a:ext cx="9360000" cy="367776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zxx" sz="3200" b="0" strike="noStrike">
                <a:latin typeface="Arial"/>
                <a:ea typeface="Arial"/>
                <a:cs typeface="Arial"/>
                <a:sym typeface="Arial"/>
              </a:rPr>
              <a:t>According to legend, initially the city was to be built at the foot of the hill, on the left bank of the Tiber, but the tablecloth with which the founders were having breakfast was taken by an eagle that, flying, dropped it on the top of the hill. This was interpreted as a sign of the gods, so the founders decided to move and build the city at the top of the hill.</a:t>
            </a:r>
            <a:endParaRPr sz="3200" b="0" strike="noStrike">
              <a:latin typeface="Arial"/>
              <a:ea typeface="Arial"/>
              <a:cs typeface="Arial"/>
              <a:sym typeface="Arial"/>
            </a:endParaRPr>
          </a:p>
        </p:txBody>
      </p:sp>
      <p:pic>
        <p:nvPicPr>
          <p:cNvPr id="115" name="Google Shape;115;p20"/>
          <p:cNvPicPr preferRelativeResize="0"/>
          <p:nvPr/>
        </p:nvPicPr>
        <p:blipFill rotWithShape="1">
          <a:blip r:embed="rId3">
            <a:alphaModFix/>
          </a:blip>
          <a:srcRect/>
          <a:stretch/>
        </p:blipFill>
        <p:spPr>
          <a:xfrm>
            <a:off x="1980000" y="572400"/>
            <a:ext cx="7200000" cy="284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zxx" sz="4400" b="0" strike="noStrike">
                <a:latin typeface="Arial"/>
                <a:ea typeface="Arial"/>
                <a:cs typeface="Arial"/>
                <a:sym typeface="Arial"/>
              </a:rPr>
              <a:t>Orvieto</a:t>
            </a:r>
            <a:endParaRPr sz="4400" b="0" strike="noStrike">
              <a:latin typeface="Arial"/>
              <a:ea typeface="Arial"/>
              <a:cs typeface="Arial"/>
              <a:sym typeface="Arial"/>
            </a:endParaRPr>
          </a:p>
        </p:txBody>
      </p:sp>
      <p:sp>
        <p:nvSpPr>
          <p:cNvPr id="121" name="Google Shape;121;p21"/>
          <p:cNvSpPr txBox="1"/>
          <p:nvPr/>
        </p:nvSpPr>
        <p:spPr>
          <a:xfrm>
            <a:off x="3744360" y="360000"/>
            <a:ext cx="5975640" cy="36464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zxx" sz="3200" b="0" strike="noStrike">
                <a:latin typeface="Arial"/>
                <a:ea typeface="Arial"/>
                <a:cs typeface="Arial"/>
                <a:sym typeface="Arial"/>
              </a:rPr>
              <a:t>The Cathedral of Santa Maria Assunta is the main Catholic place of worship in Orvieto, in the province of Terni, masterpiece of Gothic architecture in Central Italy.</a:t>
            </a:r>
            <a:endParaRPr sz="3200" b="0" strike="noStrike">
              <a:latin typeface="Arial"/>
              <a:ea typeface="Arial"/>
              <a:cs typeface="Arial"/>
              <a:sym typeface="Arial"/>
            </a:endParaRPr>
          </a:p>
        </p:txBody>
      </p:sp>
      <p:pic>
        <p:nvPicPr>
          <p:cNvPr id="122" name="Google Shape;122;p21"/>
          <p:cNvPicPr preferRelativeResize="0"/>
          <p:nvPr/>
        </p:nvPicPr>
        <p:blipFill rotWithShape="1">
          <a:blip r:embed="rId3">
            <a:alphaModFix/>
          </a:blip>
          <a:srcRect/>
          <a:stretch/>
        </p:blipFill>
        <p:spPr>
          <a:xfrm>
            <a:off x="360000" y="1500120"/>
            <a:ext cx="3600000" cy="5519880"/>
          </a:xfrm>
          <a:prstGeom prst="rect">
            <a:avLst/>
          </a:prstGeom>
          <a:noFill/>
          <a:ln>
            <a:noFill/>
          </a:ln>
        </p:spPr>
      </p:pic>
      <p:pic>
        <p:nvPicPr>
          <p:cNvPr id="123" name="Google Shape;123;p21"/>
          <p:cNvPicPr preferRelativeResize="0"/>
          <p:nvPr/>
        </p:nvPicPr>
        <p:blipFill rotWithShape="1">
          <a:blip r:embed="rId4">
            <a:alphaModFix/>
          </a:blip>
          <a:srcRect/>
          <a:stretch/>
        </p:blipFill>
        <p:spPr>
          <a:xfrm>
            <a:off x="4320000" y="4140000"/>
            <a:ext cx="4381200" cy="2533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p:nvPr/>
        </p:nvSpPr>
        <p:spPr>
          <a:xfrm>
            <a:off x="468360" y="-216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zxx" sz="4400"/>
              <a:t>G</a:t>
            </a:r>
            <a:r>
              <a:rPr lang="zxx" sz="4400" b="0" strike="noStrike">
                <a:latin typeface="Arial"/>
                <a:ea typeface="Arial"/>
                <a:cs typeface="Arial"/>
                <a:sym typeface="Arial"/>
              </a:rPr>
              <a:t>astronomic </a:t>
            </a:r>
            <a:r>
              <a:rPr lang="zxx" sz="4400"/>
              <a:t>T</a:t>
            </a:r>
            <a:r>
              <a:rPr lang="zxx" sz="4400" b="0" strike="noStrike">
                <a:latin typeface="Arial"/>
                <a:ea typeface="Arial"/>
                <a:cs typeface="Arial"/>
                <a:sym typeface="Arial"/>
              </a:rPr>
              <a:t>ourism</a:t>
            </a:r>
            <a:endParaRPr sz="4400" b="0" strike="noStrike">
              <a:latin typeface="Arial"/>
              <a:ea typeface="Arial"/>
              <a:cs typeface="Arial"/>
              <a:sym typeface="Arial"/>
            </a:endParaRPr>
          </a:p>
        </p:txBody>
      </p:sp>
      <p:sp>
        <p:nvSpPr>
          <p:cNvPr id="129" name="Google Shape;129;p22"/>
          <p:cNvSpPr txBox="1"/>
          <p:nvPr/>
        </p:nvSpPr>
        <p:spPr>
          <a:xfrm>
            <a:off x="3960000" y="1260000"/>
            <a:ext cx="4860000" cy="17276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zxx" sz="3200" b="0" strike="noStrike">
                <a:latin typeface="Arial"/>
                <a:ea typeface="Arial"/>
                <a:cs typeface="Arial"/>
                <a:sym typeface="Arial"/>
              </a:rPr>
              <a:t>the typical dishes are:</a:t>
            </a:r>
            <a:endParaRPr sz="3200" b="0" strike="noStrik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zxx" sz="3200" b="0" strike="noStrike">
                <a:latin typeface="Arial"/>
                <a:ea typeface="Arial"/>
                <a:cs typeface="Arial"/>
                <a:sym typeface="Arial"/>
              </a:rPr>
              <a:t> </a:t>
            </a:r>
            <a:r>
              <a:rPr lang="zxx" sz="3200"/>
              <a:t>Torta al testo</a:t>
            </a:r>
            <a:r>
              <a:rPr lang="zxx" sz="3200" b="0" strike="noStrike">
                <a:latin typeface="Arial"/>
                <a:ea typeface="Arial"/>
                <a:cs typeface="Arial"/>
                <a:sym typeface="Arial"/>
              </a:rPr>
              <a:t>.</a:t>
            </a:r>
            <a:endParaRPr sz="3200" b="0" strike="noStrik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zxx" sz="3200" b="0" strike="noStrike">
                <a:latin typeface="Arial"/>
                <a:ea typeface="Arial"/>
                <a:cs typeface="Arial"/>
                <a:sym typeface="Arial"/>
              </a:rPr>
              <a:t> Pasta alla Norcina</a:t>
            </a:r>
            <a:endParaRPr sz="3200" b="0" strike="noStrike">
              <a:latin typeface="Arial"/>
              <a:ea typeface="Arial"/>
              <a:cs typeface="Arial"/>
              <a:sym typeface="Arial"/>
            </a:endParaRPr>
          </a:p>
        </p:txBody>
      </p:sp>
      <p:pic>
        <p:nvPicPr>
          <p:cNvPr id="130" name="Google Shape;130;p22"/>
          <p:cNvPicPr preferRelativeResize="0"/>
          <p:nvPr/>
        </p:nvPicPr>
        <p:blipFill rotWithShape="1">
          <a:blip r:embed="rId3">
            <a:alphaModFix/>
          </a:blip>
          <a:srcRect/>
          <a:stretch/>
        </p:blipFill>
        <p:spPr>
          <a:xfrm>
            <a:off x="180000" y="2160000"/>
            <a:ext cx="3420000" cy="4500000"/>
          </a:xfrm>
          <a:prstGeom prst="rect">
            <a:avLst/>
          </a:prstGeom>
          <a:noFill/>
          <a:ln>
            <a:noFill/>
          </a:ln>
        </p:spPr>
      </p:pic>
      <p:pic>
        <p:nvPicPr>
          <p:cNvPr id="131" name="Google Shape;131;p22"/>
          <p:cNvPicPr preferRelativeResize="0"/>
          <p:nvPr/>
        </p:nvPicPr>
        <p:blipFill rotWithShape="1">
          <a:blip r:embed="rId4">
            <a:alphaModFix/>
          </a:blip>
          <a:srcRect/>
          <a:stretch/>
        </p:blipFill>
        <p:spPr>
          <a:xfrm>
            <a:off x="4140000" y="3240000"/>
            <a:ext cx="5040000" cy="3179160"/>
          </a:xfrm>
          <a:prstGeom prst="rect">
            <a:avLst/>
          </a:prstGeom>
          <a:noFill/>
          <a:ln>
            <a:noFill/>
          </a:ln>
        </p:spPr>
      </p:pic>
      <p:sp>
        <p:nvSpPr>
          <p:cNvPr id="132" name="Google Shape;132;p22"/>
          <p:cNvSpPr txBox="1"/>
          <p:nvPr/>
        </p:nvSpPr>
        <p:spPr>
          <a:xfrm>
            <a:off x="0" y="900000"/>
            <a:ext cx="5220000" cy="77004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zxx" sz="2400" b="0" strike="noStrike">
                <a:latin typeface="Arial"/>
                <a:ea typeface="Arial"/>
                <a:cs typeface="Arial"/>
                <a:sym typeface="Arial"/>
              </a:rPr>
              <a:t>The Umbria region offers a wide tradition of wines and flavors.</a:t>
            </a:r>
            <a:endParaRPr sz="2400" b="0" strike="noStrike">
              <a:latin typeface="Arial"/>
              <a:ea typeface="Arial"/>
              <a:cs typeface="Arial"/>
              <a:sym typeface="Arial"/>
            </a:endParaRPr>
          </a:p>
        </p:txBody>
      </p:sp>
      <p:sp>
        <p:nvSpPr>
          <p:cNvPr id="133" name="Google Shape;133;p22"/>
          <p:cNvSpPr txBox="1"/>
          <p:nvPr/>
        </p:nvSpPr>
        <p:spPr>
          <a:xfrm>
            <a:off x="3600000" y="6551640"/>
            <a:ext cx="6480000" cy="828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zxx" sz="2600" b="0" strike="noStrike">
                <a:latin typeface="Arial"/>
                <a:ea typeface="Arial"/>
                <a:cs typeface="Arial"/>
                <a:sym typeface="Arial"/>
              </a:rPr>
              <a:t>Typical products are truffles and Umbrian Norcineria with cured meats and sausages</a:t>
            </a:r>
            <a:endParaRPr sz="2600" b="0"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505</Words>
  <Application>Microsoft Office PowerPoint</Application>
  <PresentationFormat>Personalizzato</PresentationFormat>
  <Paragraphs>28</Paragraphs>
  <Slides>10</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Noto Sans Symbols</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Concetta</dc:creator>
  <cp:lastModifiedBy>Concetta</cp:lastModifiedBy>
  <cp:revision>5</cp:revision>
  <dcterms:modified xsi:type="dcterms:W3CDTF">2021-03-06T07:14:00Z</dcterms:modified>
</cp:coreProperties>
</file>