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256" r:id="rId2"/>
    <p:sldId id="257" r:id="rId3"/>
    <p:sldId id="259" r:id="rId4"/>
    <p:sldId id="260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65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14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708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306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486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28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284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450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9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5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68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63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9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28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36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55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69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F65A142-0FFA-434A-98BC-DD1F864709F5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0944-E15C-418E-9DE8-2B29DF065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45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  <p:sldLayoutId id="21474839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613A1F-5454-4463-B9F8-6DEA4214B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-1248960"/>
            <a:ext cx="8575882" cy="4999326"/>
          </a:xfrm>
        </p:spPr>
        <p:txBody>
          <a:bodyPr/>
          <a:lstStyle/>
          <a:p>
            <a:pPr algn="ctr"/>
            <a:br>
              <a:rPr lang="it-IT" dirty="0"/>
            </a:br>
            <a:br>
              <a:rPr lang="it-IT" dirty="0"/>
            </a:br>
            <a:r>
              <a:rPr lang="it-IT" dirty="0"/>
              <a:t>ICRC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94C88915-9EE3-4E15-9037-3DE2D1C6A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90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E55522-ECD7-4CE7-97CA-05E4276D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7200" dirty="0" err="1"/>
              <a:t>Ecosec</a:t>
            </a:r>
            <a:endParaRPr lang="it-IT" sz="7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7D3764-46C4-4929-8FDD-445DF9F978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1. Food </a:t>
            </a:r>
            <a:r>
              <a:rPr lang="it-IT" dirty="0" err="1"/>
              <a:t>consumption</a:t>
            </a:r>
            <a:r>
              <a:rPr lang="it-IT" dirty="0"/>
              <a:t>: </a:t>
            </a:r>
            <a:r>
              <a:rPr lang="it-IT" dirty="0" err="1"/>
              <a:t>What</a:t>
            </a:r>
            <a:r>
              <a:rPr lang="it-IT" dirty="0"/>
              <a:t> are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eating</a:t>
            </a:r>
            <a:r>
              <a:rPr lang="it-IT" dirty="0"/>
              <a:t>? </a:t>
            </a:r>
          </a:p>
          <a:p>
            <a:r>
              <a:rPr lang="it-IT" dirty="0"/>
              <a:t>2. Food production: Are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able</a:t>
            </a:r>
            <a:r>
              <a:rPr lang="it-IT" dirty="0"/>
              <a:t> to </a:t>
            </a:r>
            <a:r>
              <a:rPr lang="it-IT" dirty="0" err="1"/>
              <a:t>hunt</a:t>
            </a:r>
            <a:r>
              <a:rPr lang="it-IT" dirty="0"/>
              <a:t>, </a:t>
            </a:r>
            <a:r>
              <a:rPr lang="it-IT" dirty="0" err="1"/>
              <a:t>fish</a:t>
            </a:r>
            <a:r>
              <a:rPr lang="it-IT" dirty="0"/>
              <a:t>, produce food?</a:t>
            </a:r>
          </a:p>
          <a:p>
            <a:r>
              <a:rPr lang="it-IT" dirty="0"/>
              <a:t>3. </a:t>
            </a:r>
            <a:r>
              <a:rPr lang="it-IT" dirty="0" err="1"/>
              <a:t>Income</a:t>
            </a:r>
            <a:r>
              <a:rPr lang="it-IT" dirty="0"/>
              <a:t>: Do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earn</a:t>
            </a:r>
            <a:r>
              <a:rPr lang="it-IT" dirty="0"/>
              <a:t> or </a:t>
            </a:r>
            <a:r>
              <a:rPr lang="it-IT" dirty="0" err="1"/>
              <a:t>obtain</a:t>
            </a:r>
            <a:r>
              <a:rPr lang="it-IT" dirty="0"/>
              <a:t> </a:t>
            </a:r>
            <a:r>
              <a:rPr lang="it-IT" dirty="0" err="1"/>
              <a:t>enough</a:t>
            </a:r>
            <a:r>
              <a:rPr lang="it-IT" dirty="0"/>
              <a:t> money to cover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basic</a:t>
            </a:r>
            <a:r>
              <a:rPr lang="it-IT" dirty="0"/>
              <a:t> </a:t>
            </a:r>
            <a:r>
              <a:rPr lang="it-IT" dirty="0" err="1"/>
              <a:t>expenses</a:t>
            </a:r>
            <a:r>
              <a:rPr lang="it-IT" dirty="0"/>
              <a:t>?</a:t>
            </a:r>
          </a:p>
          <a:p>
            <a:r>
              <a:rPr lang="it-IT" dirty="0"/>
              <a:t>4. Living conditions: Are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protected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bad</a:t>
            </a:r>
            <a:r>
              <a:rPr lang="it-IT" dirty="0"/>
              <a:t> weather? Do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to </a:t>
            </a:r>
            <a:r>
              <a:rPr lang="it-IT" dirty="0" err="1"/>
              <a:t>cook</a:t>
            </a:r>
            <a:r>
              <a:rPr lang="it-IT" dirty="0"/>
              <a:t> food?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29C41D-5800-4A97-A92B-065568DE53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5. </a:t>
            </a:r>
            <a:r>
              <a:rPr lang="it-IT" dirty="0" err="1"/>
              <a:t>Capacity</a:t>
            </a:r>
            <a:r>
              <a:rPr lang="it-IT" dirty="0"/>
              <a:t>: Can the </a:t>
            </a:r>
            <a:r>
              <a:rPr lang="it-IT" dirty="0" err="1"/>
              <a:t>government</a:t>
            </a:r>
            <a:r>
              <a:rPr lang="it-IT" dirty="0"/>
              <a:t>, </a:t>
            </a:r>
            <a:r>
              <a:rPr lang="it-IT" dirty="0" err="1"/>
              <a:t>civil</a:t>
            </a:r>
            <a:r>
              <a:rPr lang="it-IT" dirty="0"/>
              <a:t> society help </a:t>
            </a:r>
            <a:r>
              <a:rPr lang="it-IT" dirty="0" err="1"/>
              <a:t>meet</a:t>
            </a:r>
            <a:r>
              <a:rPr lang="it-IT" dirty="0"/>
              <a:t> </a:t>
            </a:r>
            <a:r>
              <a:rPr lang="it-IT" dirty="0" err="1"/>
              <a:t>people’s</a:t>
            </a:r>
            <a:r>
              <a:rPr lang="it-IT" dirty="0"/>
              <a:t> needs?</a:t>
            </a:r>
          </a:p>
          <a:p>
            <a:r>
              <a:rPr lang="it-IT" dirty="0"/>
              <a:t>6. Relief </a:t>
            </a:r>
            <a:r>
              <a:rPr lang="it-IT" dirty="0" err="1"/>
              <a:t>activities</a:t>
            </a:r>
            <a:r>
              <a:rPr lang="it-IT" dirty="0"/>
              <a:t>: </a:t>
            </a:r>
            <a:r>
              <a:rPr lang="it-IT" dirty="0" err="1"/>
              <a:t>Saves</a:t>
            </a:r>
            <a:r>
              <a:rPr lang="it-IT" dirty="0"/>
              <a:t> </a:t>
            </a:r>
            <a:r>
              <a:rPr lang="it-IT" dirty="0" err="1"/>
              <a:t>lives</a:t>
            </a:r>
            <a:r>
              <a:rPr lang="it-IT" dirty="0"/>
              <a:t> and </a:t>
            </a:r>
            <a:r>
              <a:rPr lang="it-IT" dirty="0" err="1"/>
              <a:t>protects</a:t>
            </a:r>
            <a:r>
              <a:rPr lang="it-IT" dirty="0"/>
              <a:t> </a:t>
            </a:r>
            <a:r>
              <a:rPr lang="it-IT" dirty="0" err="1"/>
              <a:t>livelyhood</a:t>
            </a:r>
            <a:r>
              <a:rPr lang="it-IT" dirty="0"/>
              <a:t> items.</a:t>
            </a:r>
          </a:p>
          <a:p>
            <a:r>
              <a:rPr lang="it-IT" dirty="0"/>
              <a:t>7. </a:t>
            </a:r>
            <a:r>
              <a:rPr lang="it-IT" dirty="0" err="1"/>
              <a:t>Livelyhood</a:t>
            </a:r>
            <a:r>
              <a:rPr lang="it-IT" dirty="0"/>
              <a:t> support </a:t>
            </a:r>
            <a:r>
              <a:rPr lang="it-IT" dirty="0" err="1"/>
              <a:t>activities</a:t>
            </a:r>
            <a:r>
              <a:rPr lang="it-IT" dirty="0"/>
              <a:t>: </a:t>
            </a:r>
            <a:r>
              <a:rPr lang="it-IT" dirty="0" err="1"/>
              <a:t>These</a:t>
            </a:r>
            <a:r>
              <a:rPr lang="it-IT" dirty="0"/>
              <a:t> are </a:t>
            </a:r>
            <a:r>
              <a:rPr lang="it-IT" dirty="0" err="1"/>
              <a:t>designed</a:t>
            </a:r>
            <a:r>
              <a:rPr lang="it-IT" dirty="0"/>
              <a:t> to </a:t>
            </a:r>
            <a:r>
              <a:rPr lang="it-IT" dirty="0" err="1"/>
              <a:t>bolster</a:t>
            </a:r>
            <a:r>
              <a:rPr lang="it-IT" dirty="0"/>
              <a:t> </a:t>
            </a:r>
            <a:r>
              <a:rPr lang="it-IT" dirty="0" err="1"/>
              <a:t>livelyhoods</a:t>
            </a:r>
            <a:r>
              <a:rPr lang="it-IT" dirty="0"/>
              <a:t> </a:t>
            </a:r>
            <a:r>
              <a:rPr lang="it-IT" dirty="0" err="1"/>
              <a:t>sustainably</a:t>
            </a:r>
            <a:r>
              <a:rPr lang="it-IT" dirty="0"/>
              <a:t>.</a:t>
            </a:r>
          </a:p>
          <a:p>
            <a:r>
              <a:rPr lang="it-IT" dirty="0"/>
              <a:t>8. </a:t>
            </a:r>
            <a:r>
              <a:rPr lang="it-IT" dirty="0" err="1"/>
              <a:t>Capacity</a:t>
            </a:r>
            <a:r>
              <a:rPr lang="it-IT" dirty="0"/>
              <a:t>-building </a:t>
            </a:r>
            <a:r>
              <a:rPr lang="it-IT" dirty="0" err="1"/>
              <a:t>activities</a:t>
            </a:r>
            <a:r>
              <a:rPr lang="it-IT" dirty="0"/>
              <a:t>: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aim</a:t>
            </a:r>
            <a:r>
              <a:rPr lang="it-IT" dirty="0"/>
              <a:t> to build up the </a:t>
            </a:r>
            <a:r>
              <a:rPr lang="it-IT" dirty="0" err="1"/>
              <a:t>capacities</a:t>
            </a:r>
            <a:r>
              <a:rPr lang="it-IT" dirty="0"/>
              <a:t> of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local</a:t>
            </a:r>
            <a:r>
              <a:rPr lang="it-IT" dirty="0"/>
              <a:t> institutions from </a:t>
            </a:r>
            <a:r>
              <a:rPr lang="it-IT" dirty="0" err="1"/>
              <a:t>improved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915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174FB5-7587-401B-8C64-F10AAB75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6000" dirty="0"/>
              <a:t>History of the ICRC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2EAF4A-9638-40D1-B393-80909F37B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036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8F0AA3-E0CD-4A9C-87DE-841C4206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D00A95-3C5D-4B8E-9D23-88F8DC83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4574" y="1938338"/>
            <a:ext cx="5572067" cy="1096410"/>
          </a:xfrm>
        </p:spPr>
        <p:txBody>
          <a:bodyPr/>
          <a:lstStyle/>
          <a:p>
            <a:pPr algn="ctr"/>
            <a:r>
              <a:rPr lang="it-IT" sz="4800" dirty="0"/>
              <a:t>The </a:t>
            </a:r>
            <a:r>
              <a:rPr lang="it-IT" sz="4800" dirty="0" err="1"/>
              <a:t>founding</a:t>
            </a:r>
            <a:endParaRPr lang="it-IT" sz="48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78F7D4-4DD3-4C1D-9B24-2EC2EE6D4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7897" y="3154016"/>
            <a:ext cx="8189842" cy="3251265"/>
          </a:xfrm>
        </p:spPr>
        <p:txBody>
          <a:bodyPr>
            <a:normAutofit/>
          </a:bodyPr>
          <a:lstStyle/>
          <a:p>
            <a:r>
              <a:rPr lang="it-IT" sz="2800" dirty="0" err="1"/>
              <a:t>February</a:t>
            </a:r>
            <a:r>
              <a:rPr lang="it-IT" sz="2800" dirty="0"/>
              <a:t> 1863  in Geneva, </a:t>
            </a:r>
            <a:r>
              <a:rPr lang="it-IT" sz="2800" dirty="0" err="1"/>
              <a:t>Switzerland</a:t>
            </a:r>
            <a:r>
              <a:rPr lang="it-IT" sz="2800" dirty="0"/>
              <a:t>. </a:t>
            </a:r>
          </a:p>
          <a:p>
            <a:r>
              <a:rPr lang="it-IT" sz="2800" dirty="0"/>
              <a:t>Henry </a:t>
            </a:r>
            <a:r>
              <a:rPr lang="it-IT" sz="2800" dirty="0" err="1"/>
              <a:t>Dunant</a:t>
            </a:r>
            <a:r>
              <a:rPr lang="it-IT" sz="2800" dirty="0"/>
              <a:t> </a:t>
            </a:r>
            <a:r>
              <a:rPr lang="it-IT" sz="2800" dirty="0" err="1"/>
              <a:t>who</a:t>
            </a:r>
            <a:r>
              <a:rPr lang="it-IT" sz="2800" dirty="0"/>
              <a:t> </a:t>
            </a:r>
            <a:r>
              <a:rPr lang="it-IT" sz="2800" dirty="0" err="1"/>
              <a:t>had</a:t>
            </a:r>
            <a:r>
              <a:rPr lang="it-IT" sz="2800" dirty="0"/>
              <a:t> published (A souvenir of Solferino)</a:t>
            </a:r>
          </a:p>
          <a:p>
            <a:r>
              <a:rPr lang="it-IT" sz="2800" dirty="0"/>
              <a:t>1864 the first Geneva Convention</a:t>
            </a:r>
          </a:p>
        </p:txBody>
      </p:sp>
    </p:spTree>
    <p:extLst>
      <p:ext uri="{BB962C8B-B14F-4D97-AF65-F5344CB8AC3E}">
        <p14:creationId xmlns:p14="http://schemas.microsoft.com/office/powerpoint/2010/main" val="293730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DDBD4E-4D75-4FA4-A7AA-1E3A3B4E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6E6E4F-BA85-40C6-82A5-EC6C0B271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First world war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EEA7B9-3C49-48E3-803C-CCFEF2BA1708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it-IT" dirty="0"/>
              <a:t>At the </a:t>
            </a:r>
            <a:r>
              <a:rPr lang="it-IT" dirty="0" err="1"/>
              <a:t>outbreak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experience</a:t>
            </a:r>
            <a:r>
              <a:rPr lang="it-IT" dirty="0"/>
              <a:t> in other </a:t>
            </a:r>
            <a:r>
              <a:rPr lang="it-IT" dirty="0" err="1"/>
              <a:t>conflicts</a:t>
            </a:r>
            <a:r>
              <a:rPr lang="it-IT" dirty="0"/>
              <a:t> the ICRC </a:t>
            </a:r>
            <a:r>
              <a:rPr lang="it-IT" dirty="0" err="1"/>
              <a:t>opened</a:t>
            </a:r>
            <a:r>
              <a:rPr lang="it-IT" dirty="0"/>
              <a:t> a Central </a:t>
            </a:r>
            <a:r>
              <a:rPr lang="it-IT" dirty="0" err="1"/>
              <a:t>Prisoners</a:t>
            </a:r>
            <a:r>
              <a:rPr lang="it-IT" dirty="0"/>
              <a:t> of War Agency, in Geneva, to </a:t>
            </a:r>
            <a:r>
              <a:rPr lang="it-IT" dirty="0" err="1"/>
              <a:t>restore</a:t>
            </a:r>
            <a:r>
              <a:rPr lang="it-IT" dirty="0"/>
              <a:t> </a:t>
            </a:r>
            <a:r>
              <a:rPr lang="it-IT" dirty="0" err="1"/>
              <a:t>links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captured</a:t>
            </a:r>
            <a:r>
              <a:rPr lang="it-IT" dirty="0"/>
              <a:t> soldiers and families.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771F19-7FBC-493D-9AA9-33299CE58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/>
              <a:t>1918-1939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0ADACA54-E2C2-4362-A1DE-B1DE1AFBE3E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it-IT" dirty="0"/>
              <a:t>In 1919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founded</a:t>
            </a:r>
            <a:r>
              <a:rPr lang="it-IT" dirty="0"/>
              <a:t> the League of Red Cross Societies </a:t>
            </a:r>
            <a:r>
              <a:rPr lang="it-IT" dirty="0" err="1"/>
              <a:t>intended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coordinating</a:t>
            </a:r>
            <a:r>
              <a:rPr lang="it-IT" dirty="0"/>
              <a:t> and support body for the </a:t>
            </a:r>
            <a:r>
              <a:rPr lang="it-IT" dirty="0" err="1"/>
              <a:t>Movement</a:t>
            </a:r>
            <a:r>
              <a:rPr lang="it-IT" dirty="0"/>
              <a:t>.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44B5ADE-9204-4689-B019-7685F91ABB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Second world war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614F3919-4D33-41F2-A83B-B4F822950239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it-IT" dirty="0"/>
              <a:t>The ICRC  and the League </a:t>
            </a:r>
            <a:r>
              <a:rPr lang="it-IT" dirty="0" err="1"/>
              <a:t>worked</a:t>
            </a:r>
            <a:r>
              <a:rPr lang="it-IT" dirty="0"/>
              <a:t> together to </a:t>
            </a:r>
            <a:r>
              <a:rPr lang="it-IT" dirty="0" err="1"/>
              <a:t>ship</a:t>
            </a:r>
            <a:r>
              <a:rPr lang="it-IT" dirty="0"/>
              <a:t> relief supplies, </a:t>
            </a:r>
            <a:r>
              <a:rPr lang="it-IT" dirty="0" err="1"/>
              <a:t>reaching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prisoners</a:t>
            </a:r>
            <a:r>
              <a:rPr lang="it-IT" dirty="0"/>
              <a:t> of war and </a:t>
            </a:r>
            <a:r>
              <a:rPr lang="it-IT" dirty="0" err="1"/>
              <a:t>civilians</a:t>
            </a:r>
            <a:r>
              <a:rPr lang="it-IT" dirty="0"/>
              <a:t> . ICRC </a:t>
            </a:r>
            <a:r>
              <a:rPr lang="it-IT" dirty="0" err="1"/>
              <a:t>delegates</a:t>
            </a:r>
            <a:r>
              <a:rPr lang="it-IT" dirty="0"/>
              <a:t> </a:t>
            </a:r>
            <a:r>
              <a:rPr lang="it-IT" dirty="0" err="1"/>
              <a:t>visited</a:t>
            </a:r>
            <a:r>
              <a:rPr lang="it-IT" dirty="0"/>
              <a:t> POWS </a:t>
            </a:r>
            <a:r>
              <a:rPr lang="it-IT" dirty="0" err="1"/>
              <a:t>around</a:t>
            </a:r>
            <a:r>
              <a:rPr lang="it-IT" dirty="0"/>
              <a:t> the world and </a:t>
            </a:r>
            <a:r>
              <a:rPr lang="it-IT" dirty="0" err="1"/>
              <a:t>helped</a:t>
            </a:r>
            <a:r>
              <a:rPr lang="it-IT" dirty="0"/>
              <a:t> </a:t>
            </a:r>
            <a:r>
              <a:rPr lang="it-IT" dirty="0" err="1"/>
              <a:t>exchange</a:t>
            </a:r>
            <a:r>
              <a:rPr lang="it-IT" dirty="0"/>
              <a:t> </a:t>
            </a:r>
            <a:r>
              <a:rPr lang="it-IT" dirty="0" err="1"/>
              <a:t>millions</a:t>
            </a:r>
            <a:r>
              <a:rPr lang="it-IT" dirty="0"/>
              <a:t> of Red Cross  </a:t>
            </a:r>
            <a:r>
              <a:rPr lang="it-IT" dirty="0" err="1"/>
              <a:t>Messages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family members. </a:t>
            </a:r>
          </a:p>
        </p:txBody>
      </p:sp>
    </p:spTree>
    <p:extLst>
      <p:ext uri="{BB962C8B-B14F-4D97-AF65-F5344CB8AC3E}">
        <p14:creationId xmlns:p14="http://schemas.microsoft.com/office/powerpoint/2010/main" val="192879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5AE477-EA11-4EFC-8BDB-4CCFE799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err="1"/>
              <a:t>Since</a:t>
            </a:r>
            <a:r>
              <a:rPr lang="it-IT" sz="4400" dirty="0"/>
              <a:t> 1945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BD2FF5-DDB9-4E69-8AEE-DFE90B7C5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1949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ICRC’s</a:t>
            </a:r>
            <a:r>
              <a:rPr lang="it-IT" dirty="0"/>
              <a:t> </a:t>
            </a:r>
            <a:r>
              <a:rPr lang="it-IT" dirty="0" err="1"/>
              <a:t>initiative</a:t>
            </a:r>
            <a:r>
              <a:rPr lang="it-IT" dirty="0"/>
              <a:t>,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agreed</a:t>
            </a:r>
            <a:r>
              <a:rPr lang="it-IT" dirty="0"/>
              <a:t> on the </a:t>
            </a:r>
            <a:r>
              <a:rPr lang="it-IT" dirty="0" err="1"/>
              <a:t>revision</a:t>
            </a:r>
            <a:r>
              <a:rPr lang="it-IT" dirty="0"/>
              <a:t> of the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Geneva </a:t>
            </a:r>
            <a:r>
              <a:rPr lang="it-IT" dirty="0" err="1"/>
              <a:t>Conventions</a:t>
            </a:r>
            <a:r>
              <a:rPr lang="it-IT" dirty="0"/>
              <a:t>. </a:t>
            </a:r>
          </a:p>
          <a:p>
            <a:r>
              <a:rPr lang="it-IT" dirty="0"/>
              <a:t>In 1977,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protocolles</a:t>
            </a:r>
            <a:r>
              <a:rPr lang="it-IT" dirty="0"/>
              <a:t> to the </a:t>
            </a:r>
            <a:r>
              <a:rPr lang="it-IT" dirty="0" err="1"/>
              <a:t>Conventions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: </a:t>
            </a:r>
          </a:p>
          <a:p>
            <a:r>
              <a:rPr lang="it-IT" dirty="0"/>
              <a:t>The first </a:t>
            </a:r>
            <a:r>
              <a:rPr lang="it-IT" dirty="0" err="1"/>
              <a:t>applicable</a:t>
            </a:r>
            <a:r>
              <a:rPr lang="it-IT" dirty="0"/>
              <a:t> to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armed</a:t>
            </a:r>
            <a:r>
              <a:rPr lang="it-IT" dirty="0"/>
              <a:t> </a:t>
            </a:r>
            <a:r>
              <a:rPr lang="it-IT" dirty="0" err="1"/>
              <a:t>conflicts</a:t>
            </a:r>
            <a:endParaRPr lang="it-IT" dirty="0"/>
          </a:p>
          <a:p>
            <a:r>
              <a:rPr lang="it-IT" dirty="0"/>
              <a:t>The second to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ones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5049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296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Ione</vt:lpstr>
      <vt:lpstr>  ICRC</vt:lpstr>
      <vt:lpstr>Ecosec</vt:lpstr>
      <vt:lpstr>History of the ICRC</vt:lpstr>
      <vt:lpstr>Presentazione standard di PowerPoint</vt:lpstr>
      <vt:lpstr>Presentazione standard di PowerPoint</vt:lpstr>
      <vt:lpstr>Since 1945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ICRC</dc:title>
  <dc:creator>valeriabatpc@gmail.com</dc:creator>
  <cp:lastModifiedBy>valeriabatpc@gmail.com</cp:lastModifiedBy>
  <cp:revision>9</cp:revision>
  <dcterms:created xsi:type="dcterms:W3CDTF">2018-12-05T13:33:26Z</dcterms:created>
  <dcterms:modified xsi:type="dcterms:W3CDTF">2018-12-05T14:38:31Z</dcterms:modified>
</cp:coreProperties>
</file>