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7626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33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982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588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2484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390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088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41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273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83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857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060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06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73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046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710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11/17/2019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53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11/17/2019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44131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large body of water&#10;&#10;Description automatically generated">
            <a:extLst>
              <a:ext uri="{FF2B5EF4-FFF2-40B4-BE49-F238E27FC236}">
                <a16:creationId xmlns:a16="http://schemas.microsoft.com/office/drawing/2014/main" id="{D70BF049-FF78-4A03-A5FA-E2BA11805E74}"/>
              </a:ext>
            </a:extLst>
          </p:cNvPr>
          <p:cNvPicPr>
            <a:picLocks noChangeAspect="1"/>
          </p:cNvPicPr>
          <p:nvPr/>
        </p:nvPicPr>
        <p:blipFill rotWithShape="1">
          <a:blip r:embed="rId3">
            <a:extLst>
              <a:ext uri="{28A0092B-C50C-407E-A947-70E740481C1C}">
                <a14:useLocalDpi xmlns:a14="http://schemas.microsoft.com/office/drawing/2010/main" val="0"/>
              </a:ext>
            </a:extLst>
          </a:blip>
          <a:srcRect t="5462"/>
          <a:stretch/>
        </p:blipFill>
        <p:spPr>
          <a:xfrm>
            <a:off x="-1" y="24949"/>
            <a:ext cx="12192001" cy="6857990"/>
          </a:xfrm>
          <a:prstGeom prst="rect">
            <a:avLst/>
          </a:prstGeom>
        </p:spPr>
      </p:pic>
      <p:sp useBgFill="1">
        <p:nvSpPr>
          <p:cNvPr id="10"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2ABA731-4431-4D6F-9CAB-BC4158D73163}"/>
              </a:ext>
            </a:extLst>
          </p:cNvPr>
          <p:cNvSpPr>
            <a:spLocks noGrp="1"/>
          </p:cNvSpPr>
          <p:nvPr>
            <p:ph type="ctrTitle"/>
          </p:nvPr>
        </p:nvSpPr>
        <p:spPr>
          <a:xfrm>
            <a:off x="7389962" y="1673524"/>
            <a:ext cx="3485073" cy="1925887"/>
          </a:xfrm>
        </p:spPr>
        <p:txBody>
          <a:bodyPr>
            <a:normAutofit/>
          </a:bodyPr>
          <a:lstStyle/>
          <a:p>
            <a:pPr algn="l"/>
            <a:r>
              <a:rPr lang="en-GB" sz="4000" dirty="0"/>
              <a:t>The Effects of climate change in the Arctic.</a:t>
            </a:r>
            <a:endParaRPr lang="en-MT" sz="4000" dirty="0"/>
          </a:p>
        </p:txBody>
      </p:sp>
    </p:spTree>
    <p:extLst>
      <p:ext uri="{BB962C8B-B14F-4D97-AF65-F5344CB8AC3E}">
        <p14:creationId xmlns:p14="http://schemas.microsoft.com/office/powerpoint/2010/main" val="86152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BD172-2D64-4D97-9C37-D8B7A17671FC}"/>
              </a:ext>
            </a:extLst>
          </p:cNvPr>
          <p:cNvSpPr>
            <a:spLocks noGrp="1"/>
          </p:cNvSpPr>
          <p:nvPr>
            <p:ph type="title"/>
          </p:nvPr>
        </p:nvSpPr>
        <p:spPr>
          <a:xfrm>
            <a:off x="861791" y="835384"/>
            <a:ext cx="3382832" cy="1109794"/>
          </a:xfrm>
        </p:spPr>
        <p:txBody>
          <a:bodyPr vert="horz" lIns="91440" tIns="45720" rIns="91440" bIns="45720" rtlCol="0" anchor="b">
            <a:normAutofit fontScale="90000"/>
          </a:bodyPr>
          <a:lstStyle/>
          <a:p>
            <a:pPr algn="l"/>
            <a:r>
              <a:rPr lang="en-US" sz="4200" dirty="0"/>
              <a:t>Factories producing Co2</a:t>
            </a:r>
          </a:p>
        </p:txBody>
      </p:sp>
      <p:sp>
        <p:nvSpPr>
          <p:cNvPr id="22" name="Rectangle 18">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moke coming from the clouds&#10;&#10;Description automatically generated">
            <a:extLst>
              <a:ext uri="{FF2B5EF4-FFF2-40B4-BE49-F238E27FC236}">
                <a16:creationId xmlns:a16="http://schemas.microsoft.com/office/drawing/2014/main" id="{04672430-300A-486B-A89E-3F7342CD00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4315" y="1670412"/>
            <a:ext cx="6197668" cy="3517176"/>
          </a:xfrm>
          <a:prstGeom prst="rect">
            <a:avLst/>
          </a:prstGeom>
        </p:spPr>
      </p:pic>
    </p:spTree>
    <p:extLst>
      <p:ext uri="{BB962C8B-B14F-4D97-AF65-F5344CB8AC3E}">
        <p14:creationId xmlns:p14="http://schemas.microsoft.com/office/powerpoint/2010/main" val="33349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29EC9-A317-43E5-89BF-A3379F0E6823}"/>
              </a:ext>
            </a:extLst>
          </p:cNvPr>
          <p:cNvSpPr>
            <a:spLocks noGrp="1"/>
          </p:cNvSpPr>
          <p:nvPr>
            <p:ph type="title"/>
          </p:nvPr>
        </p:nvSpPr>
        <p:spPr>
          <a:xfrm>
            <a:off x="861791" y="835383"/>
            <a:ext cx="3382832" cy="677533"/>
          </a:xfrm>
        </p:spPr>
        <p:txBody>
          <a:bodyPr vert="horz" lIns="91440" tIns="45720" rIns="91440" bIns="45720" rtlCol="0" anchor="b">
            <a:normAutofit fontScale="90000"/>
          </a:bodyPr>
          <a:lstStyle/>
          <a:p>
            <a:pPr algn="l"/>
            <a:r>
              <a:rPr lang="en-US" sz="4200" dirty="0"/>
              <a:t>Deforestation</a:t>
            </a:r>
          </a:p>
        </p:txBody>
      </p:sp>
      <p:pic>
        <p:nvPicPr>
          <p:cNvPr id="9" name="Content Placeholder 8" descr="A tree in the middle of a forest&#10;&#10;Description automatically generated">
            <a:extLst>
              <a:ext uri="{FF2B5EF4-FFF2-40B4-BE49-F238E27FC236}">
                <a16:creationId xmlns:a16="http://schemas.microsoft.com/office/drawing/2014/main" id="{748620EF-D4BF-43FE-9E9C-35EE5C6726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567" r="21739"/>
          <a:stretch/>
        </p:blipFill>
        <p:spPr>
          <a:xfrm>
            <a:off x="4654297" y="10"/>
            <a:ext cx="7537704" cy="6857990"/>
          </a:xfrm>
          <a:prstGeom prst="rect">
            <a:avLst/>
          </a:prstGeom>
        </p:spPr>
      </p:pic>
    </p:spTree>
    <p:extLst>
      <p:ext uri="{BB962C8B-B14F-4D97-AF65-F5344CB8AC3E}">
        <p14:creationId xmlns:p14="http://schemas.microsoft.com/office/powerpoint/2010/main" val="251469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ED58-AAAB-4FE8-B214-44B2C48BFC54}"/>
              </a:ext>
            </a:extLst>
          </p:cNvPr>
          <p:cNvSpPr>
            <a:spLocks noGrp="1"/>
          </p:cNvSpPr>
          <p:nvPr>
            <p:ph type="title"/>
          </p:nvPr>
        </p:nvSpPr>
        <p:spPr/>
        <p:txBody>
          <a:bodyPr/>
          <a:lstStyle/>
          <a:p>
            <a:r>
              <a:rPr lang="en-GB" dirty="0">
                <a:solidFill>
                  <a:schemeClr val="bg1"/>
                </a:solidFill>
              </a:rPr>
              <a:t>How does all this affect the arctic?</a:t>
            </a:r>
            <a:endParaRPr lang="en-MT" dirty="0">
              <a:solidFill>
                <a:schemeClr val="bg1"/>
              </a:solidFill>
            </a:endParaRPr>
          </a:p>
        </p:txBody>
      </p:sp>
      <p:sp>
        <p:nvSpPr>
          <p:cNvPr id="3" name="Content Placeholder 2">
            <a:extLst>
              <a:ext uri="{FF2B5EF4-FFF2-40B4-BE49-F238E27FC236}">
                <a16:creationId xmlns:a16="http://schemas.microsoft.com/office/drawing/2014/main" id="{99A74D5C-587B-41D0-9B85-F633659D5959}"/>
              </a:ext>
            </a:extLst>
          </p:cNvPr>
          <p:cNvSpPr>
            <a:spLocks noGrp="1"/>
          </p:cNvSpPr>
          <p:nvPr>
            <p:ph idx="1"/>
          </p:nvPr>
        </p:nvSpPr>
        <p:spPr/>
        <p:txBody>
          <a:bodyPr/>
          <a:lstStyle/>
          <a:p>
            <a:r>
              <a:rPr lang="en-GB" dirty="0">
                <a:solidFill>
                  <a:schemeClr val="bg1">
                    <a:lumMod val="85000"/>
                    <a:lumOff val="15000"/>
                  </a:schemeClr>
                </a:solidFill>
              </a:rPr>
              <a:t>The arctic is affected in many ways, for example:-</a:t>
            </a:r>
          </a:p>
          <a:p>
            <a:r>
              <a:rPr lang="en-GB" dirty="0">
                <a:solidFill>
                  <a:schemeClr val="bg1">
                    <a:lumMod val="85000"/>
                    <a:lumOff val="15000"/>
                  </a:schemeClr>
                </a:solidFill>
              </a:rPr>
              <a:t>The polar ice caps melting.</a:t>
            </a:r>
          </a:p>
          <a:p>
            <a:r>
              <a:rPr lang="en-GB" dirty="0">
                <a:solidFill>
                  <a:schemeClr val="bg1">
                    <a:lumMod val="85000"/>
                    <a:lumOff val="15000"/>
                  </a:schemeClr>
                </a:solidFill>
              </a:rPr>
              <a:t>The Greenland Ice sheet melting.</a:t>
            </a:r>
          </a:p>
          <a:p>
            <a:r>
              <a:rPr lang="en-GB" dirty="0">
                <a:solidFill>
                  <a:schemeClr val="bg1">
                    <a:lumMod val="85000"/>
                    <a:lumOff val="15000"/>
                  </a:schemeClr>
                </a:solidFill>
              </a:rPr>
              <a:t>It also affects the arctic animals, for example the polar bear, which is unable to hunt its prey, the seal due to the ice sheets melting.</a:t>
            </a:r>
          </a:p>
          <a:p>
            <a:r>
              <a:rPr lang="en-GB" dirty="0">
                <a:solidFill>
                  <a:schemeClr val="bg1">
                    <a:lumMod val="85000"/>
                    <a:lumOff val="15000"/>
                  </a:schemeClr>
                </a:solidFill>
              </a:rPr>
              <a:t>It is predicted that in the next century the polar bear population will be reduced to almost half, if things continue on its course.</a:t>
            </a:r>
            <a:endParaRPr lang="en-MT" dirty="0">
              <a:solidFill>
                <a:schemeClr val="bg1">
                  <a:lumMod val="85000"/>
                  <a:lumOff val="15000"/>
                </a:schemeClr>
              </a:solidFill>
            </a:endParaRPr>
          </a:p>
        </p:txBody>
      </p:sp>
    </p:spTree>
    <p:extLst>
      <p:ext uri="{BB962C8B-B14F-4D97-AF65-F5344CB8AC3E}">
        <p14:creationId xmlns:p14="http://schemas.microsoft.com/office/powerpoint/2010/main" val="107690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8B7F2-81B3-4CAD-B893-580620429BB4}"/>
              </a:ext>
            </a:extLst>
          </p:cNvPr>
          <p:cNvSpPr>
            <a:spLocks noGrp="1"/>
          </p:cNvSpPr>
          <p:nvPr>
            <p:ph type="title"/>
          </p:nvPr>
        </p:nvSpPr>
        <p:spPr>
          <a:xfrm>
            <a:off x="7947377" y="835384"/>
            <a:ext cx="3382832" cy="1916130"/>
          </a:xfrm>
        </p:spPr>
        <p:txBody>
          <a:bodyPr vert="horz" lIns="91440" tIns="45720" rIns="91440" bIns="45720" rtlCol="0" anchor="b">
            <a:normAutofit fontScale="90000"/>
          </a:bodyPr>
          <a:lstStyle/>
          <a:p>
            <a:pPr algn="l"/>
            <a:r>
              <a:rPr lang="en-US" sz="4200" dirty="0"/>
              <a:t>A polar bear trying to cross the ice.</a:t>
            </a:r>
          </a:p>
        </p:txBody>
      </p:sp>
      <p:pic>
        <p:nvPicPr>
          <p:cNvPr id="5" name="Content Placeholder 4" descr="A polar bear in the snow&#10;&#10;Description automatically generated">
            <a:extLst>
              <a:ext uri="{FF2B5EF4-FFF2-40B4-BE49-F238E27FC236}">
                <a16:creationId xmlns:a16="http://schemas.microsoft.com/office/drawing/2014/main" id="{07E748CF-29AD-4944-9136-164C5D11EC7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382" r="16252" b="-1"/>
          <a:stretch/>
        </p:blipFill>
        <p:spPr>
          <a:xfrm>
            <a:off x="-1" y="10"/>
            <a:ext cx="7537704" cy="6857990"/>
          </a:xfrm>
          <a:prstGeom prst="rect">
            <a:avLst/>
          </a:prstGeom>
        </p:spPr>
      </p:pic>
    </p:spTree>
    <p:extLst>
      <p:ext uri="{BB962C8B-B14F-4D97-AF65-F5344CB8AC3E}">
        <p14:creationId xmlns:p14="http://schemas.microsoft.com/office/powerpoint/2010/main" val="14537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1CF09-9618-4334-BBDA-B2B629E15F95}"/>
              </a:ext>
            </a:extLst>
          </p:cNvPr>
          <p:cNvSpPr>
            <a:spLocks noGrp="1"/>
          </p:cNvSpPr>
          <p:nvPr>
            <p:ph type="title"/>
          </p:nvPr>
        </p:nvSpPr>
        <p:spPr>
          <a:xfrm>
            <a:off x="7947377" y="835383"/>
            <a:ext cx="3382832" cy="677533"/>
          </a:xfrm>
        </p:spPr>
        <p:txBody>
          <a:bodyPr vert="horz" lIns="91440" tIns="45720" rIns="91440" bIns="45720" rtlCol="0" anchor="b">
            <a:normAutofit fontScale="90000"/>
          </a:bodyPr>
          <a:lstStyle/>
          <a:p>
            <a:pPr algn="l"/>
            <a:r>
              <a:rPr lang="en-US" sz="4200"/>
              <a:t>The End</a:t>
            </a:r>
          </a:p>
        </p:txBody>
      </p:sp>
      <p:pic>
        <p:nvPicPr>
          <p:cNvPr id="5" name="Content Placeholder 4" descr="A close up of a logo&#10;&#10;Description automatically generated">
            <a:extLst>
              <a:ext uri="{FF2B5EF4-FFF2-40B4-BE49-F238E27FC236}">
                <a16:creationId xmlns:a16="http://schemas.microsoft.com/office/drawing/2014/main" id="{411C1700-C6E9-4318-BD95-EB1C3DCE0B2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722" r="10515" b="-1"/>
          <a:stretch/>
        </p:blipFill>
        <p:spPr>
          <a:xfrm>
            <a:off x="-1" y="10"/>
            <a:ext cx="7537704" cy="6857990"/>
          </a:xfrm>
          <a:prstGeom prst="rect">
            <a:avLst/>
          </a:prstGeom>
        </p:spPr>
      </p:pic>
    </p:spTree>
    <p:extLst>
      <p:ext uri="{BB962C8B-B14F-4D97-AF65-F5344CB8AC3E}">
        <p14:creationId xmlns:p14="http://schemas.microsoft.com/office/powerpoint/2010/main" val="10777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95A6-9CEF-41A3-BC0F-EF87FD60084A}"/>
              </a:ext>
            </a:extLst>
          </p:cNvPr>
          <p:cNvSpPr>
            <a:spLocks noGrp="1"/>
          </p:cNvSpPr>
          <p:nvPr>
            <p:ph type="title"/>
          </p:nvPr>
        </p:nvSpPr>
        <p:spPr>
          <a:noFill/>
        </p:spPr>
        <p:txBody>
          <a:bodyPr/>
          <a:lstStyle/>
          <a:p>
            <a:r>
              <a:rPr lang="en-GB" dirty="0">
                <a:solidFill>
                  <a:schemeClr val="bg1"/>
                </a:solidFill>
              </a:rPr>
              <a:t>Causes Of climate change</a:t>
            </a:r>
            <a:endParaRPr lang="en-MT" dirty="0">
              <a:solidFill>
                <a:schemeClr val="bg1"/>
              </a:solidFill>
            </a:endParaRPr>
          </a:p>
        </p:txBody>
      </p:sp>
      <p:sp>
        <p:nvSpPr>
          <p:cNvPr id="3" name="Content Placeholder 2">
            <a:extLst>
              <a:ext uri="{FF2B5EF4-FFF2-40B4-BE49-F238E27FC236}">
                <a16:creationId xmlns:a16="http://schemas.microsoft.com/office/drawing/2014/main" id="{3927C7CB-F484-4168-B194-401E215E8E61}"/>
              </a:ext>
            </a:extLst>
          </p:cNvPr>
          <p:cNvSpPr>
            <a:spLocks noGrp="1"/>
          </p:cNvSpPr>
          <p:nvPr>
            <p:ph idx="1"/>
          </p:nvPr>
        </p:nvSpPr>
        <p:spPr>
          <a:xfrm>
            <a:off x="913795" y="2076451"/>
            <a:ext cx="10353762" cy="2222834"/>
          </a:xfrm>
        </p:spPr>
        <p:txBody>
          <a:bodyPr/>
          <a:lstStyle/>
          <a:p>
            <a:r>
              <a:rPr lang="en-GB" dirty="0">
                <a:solidFill>
                  <a:schemeClr val="bg1">
                    <a:lumMod val="85000"/>
                    <a:lumOff val="15000"/>
                  </a:schemeClr>
                </a:solidFill>
              </a:rPr>
              <a:t>Climate change is caused due to Global warming which is caused by :-</a:t>
            </a:r>
          </a:p>
          <a:p>
            <a:r>
              <a:rPr lang="en-GB" dirty="0">
                <a:solidFill>
                  <a:schemeClr val="bg1">
                    <a:lumMod val="85000"/>
                    <a:lumOff val="15000"/>
                  </a:schemeClr>
                </a:solidFill>
              </a:rPr>
              <a:t>Increased emission of Co2</a:t>
            </a:r>
          </a:p>
          <a:p>
            <a:r>
              <a:rPr lang="en-GB" dirty="0">
                <a:solidFill>
                  <a:schemeClr val="bg1">
                    <a:lumMod val="85000"/>
                    <a:lumOff val="15000"/>
                  </a:schemeClr>
                </a:solidFill>
              </a:rPr>
              <a:t>Co2(carbon dioxide) is being released into the air by cars, industrial buildings and humans breathing . This carbon dioxide is trapping the heat from the sun and is slowly making the earth warmer. This is called the Greenhouse effect.</a:t>
            </a:r>
            <a:endParaRPr lang="en-MT" dirty="0">
              <a:solidFill>
                <a:schemeClr val="bg1">
                  <a:lumMod val="85000"/>
                  <a:lumOff val="15000"/>
                </a:schemeClr>
              </a:solidFill>
            </a:endParaRPr>
          </a:p>
        </p:txBody>
      </p:sp>
    </p:spTree>
    <p:extLst>
      <p:ext uri="{BB962C8B-B14F-4D97-AF65-F5344CB8AC3E}">
        <p14:creationId xmlns:p14="http://schemas.microsoft.com/office/powerpoint/2010/main" val="166577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3E4B-9AC4-4E9A-AC81-51D9129051BB}"/>
              </a:ext>
            </a:extLst>
          </p:cNvPr>
          <p:cNvSpPr>
            <a:spLocks noGrp="1"/>
          </p:cNvSpPr>
          <p:nvPr>
            <p:ph type="title"/>
          </p:nvPr>
        </p:nvSpPr>
        <p:spPr>
          <a:solidFill>
            <a:schemeClr val="tx1"/>
          </a:solidFill>
        </p:spPr>
        <p:txBody>
          <a:bodyPr/>
          <a:lstStyle/>
          <a:p>
            <a:r>
              <a:rPr lang="en-GB" dirty="0">
                <a:solidFill>
                  <a:schemeClr val="bg1"/>
                </a:solidFill>
              </a:rPr>
              <a:t>What is the Greenhouse Effect?</a:t>
            </a:r>
            <a:endParaRPr lang="en-MT" dirty="0">
              <a:solidFill>
                <a:schemeClr val="bg1"/>
              </a:solidFill>
            </a:endParaRPr>
          </a:p>
        </p:txBody>
      </p:sp>
      <p:sp>
        <p:nvSpPr>
          <p:cNvPr id="3" name="Content Placeholder 2">
            <a:extLst>
              <a:ext uri="{FF2B5EF4-FFF2-40B4-BE49-F238E27FC236}">
                <a16:creationId xmlns:a16="http://schemas.microsoft.com/office/drawing/2014/main" id="{79AF48CB-F2E1-4A4A-A722-97CFBEC9C59B}"/>
              </a:ext>
            </a:extLst>
          </p:cNvPr>
          <p:cNvSpPr>
            <a:spLocks noGrp="1"/>
          </p:cNvSpPr>
          <p:nvPr>
            <p:ph idx="1"/>
          </p:nvPr>
        </p:nvSpPr>
        <p:spPr>
          <a:xfrm>
            <a:off x="913795" y="2076451"/>
            <a:ext cx="10353762" cy="2752224"/>
          </a:xfrm>
        </p:spPr>
        <p:txBody>
          <a:bodyPr/>
          <a:lstStyle/>
          <a:p>
            <a:r>
              <a:rPr lang="en-GB" dirty="0">
                <a:solidFill>
                  <a:schemeClr val="bg1">
                    <a:lumMod val="85000"/>
                    <a:lumOff val="15000"/>
                  </a:schemeClr>
                </a:solidFill>
              </a:rPr>
              <a:t>The Greenhouse effect is basically the Earth’s atmosphere acting like a greenhouse and capturing the sun’s rays so that life can survive on Earth, Hence the name “Greenhouse Effect”.</a:t>
            </a:r>
          </a:p>
          <a:p>
            <a:r>
              <a:rPr lang="en-GB" dirty="0">
                <a:solidFill>
                  <a:schemeClr val="bg1">
                    <a:lumMod val="85000"/>
                    <a:lumOff val="15000"/>
                  </a:schemeClr>
                </a:solidFill>
              </a:rPr>
              <a:t>Without the Earth’s atmosphere acting as a greenhouse, the Earth would be very cold. One of the worst examples of the Earth cooling down happened about 1500 years ago. Two massive volcanic eruptions, one year after the other, released so much black dust into the upper atmosphere that very little sunlight came through. Crops withered and people died of starvation. The Black Death started its course.</a:t>
            </a:r>
          </a:p>
          <a:p>
            <a:pPr marL="36900" indent="0">
              <a:buNone/>
            </a:pPr>
            <a:endParaRPr lang="en-GB" dirty="0"/>
          </a:p>
          <a:p>
            <a:pPr marL="36900" indent="0">
              <a:buNone/>
            </a:pPr>
            <a:endParaRPr lang="en-MT" dirty="0"/>
          </a:p>
        </p:txBody>
      </p:sp>
    </p:spTree>
    <p:extLst>
      <p:ext uri="{BB962C8B-B14F-4D97-AF65-F5344CB8AC3E}">
        <p14:creationId xmlns:p14="http://schemas.microsoft.com/office/powerpoint/2010/main" val="293685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hoto, bottle, food, black&#10;&#10;Description automatically generated">
            <a:extLst>
              <a:ext uri="{FF2B5EF4-FFF2-40B4-BE49-F238E27FC236}">
                <a16:creationId xmlns:a16="http://schemas.microsoft.com/office/drawing/2014/main" id="{877A4C32-E6A4-4BAA-8972-A1BCF3CAF9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6820" y="643467"/>
            <a:ext cx="9438359"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FA06-A9B4-4F21-B4CD-EEE453E153F9}"/>
              </a:ext>
            </a:extLst>
          </p:cNvPr>
          <p:cNvSpPr>
            <a:spLocks noGrp="1"/>
          </p:cNvSpPr>
          <p:nvPr>
            <p:ph type="title"/>
          </p:nvPr>
        </p:nvSpPr>
        <p:spPr/>
        <p:txBody>
          <a:bodyPr>
            <a:normAutofit/>
          </a:bodyPr>
          <a:lstStyle/>
          <a:p>
            <a:r>
              <a:rPr lang="en-GB" dirty="0">
                <a:solidFill>
                  <a:schemeClr val="bg1"/>
                </a:solidFill>
              </a:rPr>
              <a:t>Positions on Global Warming</a:t>
            </a:r>
            <a:endParaRPr lang="en-MT" dirty="0">
              <a:solidFill>
                <a:schemeClr val="bg1"/>
              </a:solidFill>
            </a:endParaRPr>
          </a:p>
        </p:txBody>
      </p:sp>
      <p:sp>
        <p:nvSpPr>
          <p:cNvPr id="3" name="Content Placeholder 2">
            <a:extLst>
              <a:ext uri="{FF2B5EF4-FFF2-40B4-BE49-F238E27FC236}">
                <a16:creationId xmlns:a16="http://schemas.microsoft.com/office/drawing/2014/main" id="{9D33F3EE-78B0-4FF6-9211-3C00C8B791F9}"/>
              </a:ext>
            </a:extLst>
          </p:cNvPr>
          <p:cNvSpPr>
            <a:spLocks noGrp="1"/>
          </p:cNvSpPr>
          <p:nvPr>
            <p:ph idx="1"/>
          </p:nvPr>
        </p:nvSpPr>
        <p:spPr>
          <a:xfrm>
            <a:off x="913795" y="2076450"/>
            <a:ext cx="10353762" cy="2420905"/>
          </a:xfrm>
        </p:spPr>
        <p:txBody>
          <a:bodyPr/>
          <a:lstStyle/>
          <a:p>
            <a:r>
              <a:rPr lang="en-GB" dirty="0">
                <a:solidFill>
                  <a:schemeClr val="bg1">
                    <a:lumMod val="85000"/>
                    <a:lumOff val="15000"/>
                  </a:schemeClr>
                </a:solidFill>
              </a:rPr>
              <a:t>There are three main positions on Global Warming:-</a:t>
            </a:r>
          </a:p>
          <a:p>
            <a:r>
              <a:rPr lang="en-GB" dirty="0">
                <a:solidFill>
                  <a:schemeClr val="bg1">
                    <a:lumMod val="85000"/>
                    <a:lumOff val="15000"/>
                  </a:schemeClr>
                </a:solidFill>
              </a:rPr>
              <a:t>1.That Global Warming is not occurring and so is climate change.</a:t>
            </a:r>
          </a:p>
          <a:p>
            <a:r>
              <a:rPr lang="en-GB" dirty="0">
                <a:solidFill>
                  <a:schemeClr val="bg1">
                    <a:lumMod val="85000"/>
                    <a:lumOff val="15000"/>
                  </a:schemeClr>
                </a:solidFill>
              </a:rPr>
              <a:t>2.That Global Warming is occurring, but this is a natural event and has nothing to with humans.</a:t>
            </a:r>
          </a:p>
          <a:p>
            <a:r>
              <a:rPr lang="en-GB" dirty="0">
                <a:solidFill>
                  <a:schemeClr val="bg1">
                    <a:lumMod val="85000"/>
                    <a:lumOff val="15000"/>
                  </a:schemeClr>
                </a:solidFill>
              </a:rPr>
              <a:t>3.That Global Warming is occurring as a primary result of human intervention in the from of more cars, more factories, less trees and generally more carbon dioxide emission.</a:t>
            </a:r>
            <a:endParaRPr lang="en-MT" dirty="0">
              <a:solidFill>
                <a:schemeClr val="bg1">
                  <a:lumMod val="85000"/>
                  <a:lumOff val="15000"/>
                </a:schemeClr>
              </a:solidFill>
            </a:endParaRPr>
          </a:p>
        </p:txBody>
      </p:sp>
    </p:spTree>
    <p:extLst>
      <p:ext uri="{BB962C8B-B14F-4D97-AF65-F5344CB8AC3E}">
        <p14:creationId xmlns:p14="http://schemas.microsoft.com/office/powerpoint/2010/main" val="8381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0221C-7353-4C9B-95E5-C7A3056A1BA5}"/>
              </a:ext>
            </a:extLst>
          </p:cNvPr>
          <p:cNvSpPr>
            <a:spLocks noGrp="1"/>
          </p:cNvSpPr>
          <p:nvPr>
            <p:ph type="title"/>
          </p:nvPr>
        </p:nvSpPr>
        <p:spPr>
          <a:xfrm>
            <a:off x="913796" y="643465"/>
            <a:ext cx="3382638" cy="1370605"/>
          </a:xfrm>
        </p:spPr>
        <p:txBody>
          <a:bodyPr>
            <a:normAutofit/>
          </a:bodyPr>
          <a:lstStyle/>
          <a:p>
            <a:pPr algn="l"/>
            <a:r>
              <a:rPr lang="en-GB" sz="3000" dirty="0"/>
              <a:t>More details on the Positions</a:t>
            </a:r>
            <a:endParaRPr lang="en-MT" sz="3000" dirty="0"/>
          </a:p>
        </p:txBody>
      </p:sp>
      <p:sp>
        <p:nvSpPr>
          <p:cNvPr id="3" name="Content Placeholder 2">
            <a:extLst>
              <a:ext uri="{FF2B5EF4-FFF2-40B4-BE49-F238E27FC236}">
                <a16:creationId xmlns:a16="http://schemas.microsoft.com/office/drawing/2014/main" id="{E1002AAF-582E-48CB-BCDB-A15E892D5FD2}"/>
              </a:ext>
            </a:extLst>
          </p:cNvPr>
          <p:cNvSpPr>
            <a:spLocks noGrp="1"/>
          </p:cNvSpPr>
          <p:nvPr>
            <p:ph idx="1"/>
          </p:nvPr>
        </p:nvSpPr>
        <p:spPr>
          <a:xfrm>
            <a:off x="913796" y="2247153"/>
            <a:ext cx="3358084" cy="3544046"/>
          </a:xfrm>
        </p:spPr>
        <p:txBody>
          <a:bodyPr>
            <a:normAutofit/>
          </a:bodyPr>
          <a:lstStyle/>
          <a:p>
            <a:r>
              <a:rPr lang="en-GB" sz="1800" dirty="0">
                <a:solidFill>
                  <a:schemeClr val="tx1">
                    <a:lumMod val="95000"/>
                  </a:schemeClr>
                </a:solidFill>
              </a:rPr>
              <a:t>1</a:t>
            </a:r>
            <a:r>
              <a:rPr lang="en-GB" sz="1800" baseline="30000" dirty="0">
                <a:solidFill>
                  <a:schemeClr val="tx1">
                    <a:lumMod val="95000"/>
                  </a:schemeClr>
                </a:solidFill>
              </a:rPr>
              <a:t>st</a:t>
            </a:r>
            <a:r>
              <a:rPr lang="en-GB" sz="1800" dirty="0">
                <a:solidFill>
                  <a:schemeClr val="tx1">
                    <a:lumMod val="95000"/>
                  </a:schemeClr>
                </a:solidFill>
              </a:rPr>
              <a:t>:-  This is a hard claim because of all the evidence against it in the form of the polar icecaps melting, satellite images, videos and other forms of evidence which clearly show the rising sea levels, the increased temperatures and the melting icecaps.</a:t>
            </a:r>
            <a:endParaRPr lang="en-MT" sz="1800" dirty="0">
              <a:solidFill>
                <a:schemeClr val="tx1">
                  <a:lumMod val="95000"/>
                </a:schemeClr>
              </a:solidFill>
            </a:endParaRPr>
          </a:p>
        </p:txBody>
      </p:sp>
      <p:pic>
        <p:nvPicPr>
          <p:cNvPr id="5" name="Picture 4" descr="A close up of a snow covered mountain&#10;&#10;Description automatically generated">
            <a:extLst>
              <a:ext uri="{FF2B5EF4-FFF2-40B4-BE49-F238E27FC236}">
                <a16:creationId xmlns:a16="http://schemas.microsoft.com/office/drawing/2014/main" id="{3E3EFFD9-E3B9-4A83-8E18-F6A3A9455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348" y="1011799"/>
            <a:ext cx="6633184" cy="4411067"/>
          </a:xfrm>
          <a:prstGeom prst="rect">
            <a:avLst/>
          </a:prstGeom>
        </p:spPr>
      </p:pic>
    </p:spTree>
    <p:extLst>
      <p:ext uri="{BB962C8B-B14F-4D97-AF65-F5344CB8AC3E}">
        <p14:creationId xmlns:p14="http://schemas.microsoft.com/office/powerpoint/2010/main" val="2615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2EF30-DDB9-4AC6-9C40-E69EB5BEFE66}"/>
              </a:ext>
            </a:extLst>
          </p:cNvPr>
          <p:cNvSpPr>
            <a:spLocks noGrp="1"/>
          </p:cNvSpPr>
          <p:nvPr>
            <p:ph type="title"/>
          </p:nvPr>
        </p:nvSpPr>
        <p:spPr>
          <a:xfrm>
            <a:off x="8050305" y="965196"/>
            <a:ext cx="3131671" cy="1221051"/>
          </a:xfrm>
        </p:spPr>
        <p:txBody>
          <a:bodyPr vert="horz" lIns="91440" tIns="45720" rIns="91440" bIns="45720" rtlCol="0" anchor="b">
            <a:normAutofit fontScale="90000"/>
          </a:bodyPr>
          <a:lstStyle/>
          <a:p>
            <a:pPr algn="l"/>
            <a:r>
              <a:rPr lang="en-US" dirty="0"/>
              <a:t>Increasing temperature</a:t>
            </a:r>
          </a:p>
        </p:txBody>
      </p:sp>
      <p:sp>
        <p:nvSpPr>
          <p:cNvPr id="15" name="Rectangle 11">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kite, flying, black&#10;&#10;Description automatically generated">
            <a:extLst>
              <a:ext uri="{FF2B5EF4-FFF2-40B4-BE49-F238E27FC236}">
                <a16:creationId xmlns:a16="http://schemas.microsoft.com/office/drawing/2014/main" id="{436B950C-5513-4C4D-9347-1240454F78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3089" y="1438360"/>
            <a:ext cx="5536832" cy="3835314"/>
          </a:xfrm>
          <a:prstGeom prst="rect">
            <a:avLst/>
          </a:prstGeom>
        </p:spPr>
      </p:pic>
    </p:spTree>
    <p:extLst>
      <p:ext uri="{BB962C8B-B14F-4D97-AF65-F5344CB8AC3E}">
        <p14:creationId xmlns:p14="http://schemas.microsoft.com/office/powerpoint/2010/main" val="395871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4B88F-219D-42D0-8E67-71A81B79A559}"/>
              </a:ext>
            </a:extLst>
          </p:cNvPr>
          <p:cNvSpPr>
            <a:spLocks noGrp="1"/>
          </p:cNvSpPr>
          <p:nvPr>
            <p:ph type="title"/>
          </p:nvPr>
        </p:nvSpPr>
        <p:spPr>
          <a:xfrm>
            <a:off x="8050305" y="965196"/>
            <a:ext cx="3131671" cy="1262615"/>
          </a:xfrm>
        </p:spPr>
        <p:txBody>
          <a:bodyPr vert="horz" lIns="91440" tIns="45720" rIns="91440" bIns="45720" rtlCol="0" anchor="b">
            <a:normAutofit fontScale="90000"/>
          </a:bodyPr>
          <a:lstStyle/>
          <a:p>
            <a:pPr algn="l"/>
            <a:r>
              <a:rPr lang="en-US" dirty="0"/>
              <a:t>Rising sea levels</a:t>
            </a:r>
          </a:p>
        </p:txBody>
      </p:sp>
      <p:sp>
        <p:nvSpPr>
          <p:cNvPr id="12" name="Rectangle 11">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water, sitting, grass&#10;&#10;Description automatically generated">
            <a:extLst>
              <a:ext uri="{FF2B5EF4-FFF2-40B4-BE49-F238E27FC236}">
                <a16:creationId xmlns:a16="http://schemas.microsoft.com/office/drawing/2014/main" id="{EFA6A639-CA42-45E8-B9FE-BFA8F75E58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489" y="1617882"/>
            <a:ext cx="5562032" cy="3476270"/>
          </a:xfrm>
          <a:prstGeom prst="rect">
            <a:avLst/>
          </a:prstGeom>
        </p:spPr>
      </p:pic>
    </p:spTree>
    <p:extLst>
      <p:ext uri="{BB962C8B-B14F-4D97-AF65-F5344CB8AC3E}">
        <p14:creationId xmlns:p14="http://schemas.microsoft.com/office/powerpoint/2010/main" val="37436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73CF-92E7-4539-9AB0-D1A65C1F0C0F}"/>
              </a:ext>
            </a:extLst>
          </p:cNvPr>
          <p:cNvSpPr>
            <a:spLocks noGrp="1"/>
          </p:cNvSpPr>
          <p:nvPr>
            <p:ph type="title"/>
          </p:nvPr>
        </p:nvSpPr>
        <p:spPr/>
        <p:txBody>
          <a:bodyPr/>
          <a:lstStyle/>
          <a:p>
            <a:r>
              <a:rPr lang="en-GB" dirty="0">
                <a:solidFill>
                  <a:schemeClr val="bg1">
                    <a:lumMod val="95000"/>
                    <a:lumOff val="5000"/>
                  </a:schemeClr>
                </a:solidFill>
              </a:rPr>
              <a:t>Position on Global Warming</a:t>
            </a:r>
            <a:endParaRPr lang="en-MT"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595DD251-6452-4C5C-A51C-901B1B9BB5F9}"/>
              </a:ext>
            </a:extLst>
          </p:cNvPr>
          <p:cNvSpPr>
            <a:spLocks noGrp="1"/>
          </p:cNvSpPr>
          <p:nvPr>
            <p:ph idx="1"/>
          </p:nvPr>
        </p:nvSpPr>
        <p:spPr/>
        <p:txBody>
          <a:bodyPr/>
          <a:lstStyle/>
          <a:p>
            <a:r>
              <a:rPr lang="en-GB" dirty="0">
                <a:solidFill>
                  <a:schemeClr val="bg1">
                    <a:lumMod val="85000"/>
                    <a:lumOff val="15000"/>
                  </a:schemeClr>
                </a:solidFill>
                <a:effectLst/>
              </a:rPr>
              <a:t>2</a:t>
            </a:r>
            <a:r>
              <a:rPr lang="en-GB" baseline="30000" dirty="0">
                <a:solidFill>
                  <a:schemeClr val="bg1">
                    <a:lumMod val="85000"/>
                    <a:lumOff val="15000"/>
                  </a:schemeClr>
                </a:solidFill>
                <a:effectLst/>
              </a:rPr>
              <a:t>nd</a:t>
            </a:r>
            <a:r>
              <a:rPr lang="en-GB" dirty="0">
                <a:solidFill>
                  <a:schemeClr val="bg1">
                    <a:lumMod val="85000"/>
                    <a:lumOff val="15000"/>
                  </a:schemeClr>
                </a:solidFill>
                <a:effectLst/>
              </a:rPr>
              <a:t>:- The claim that the observed global warming is natural or at the very least, not the result of man-made carbon emissions focuses on data that shows that the world temperatures and atmospheric Co2 levels have equally high in the past. They also point to the well understood effects of solar activity on the amount of radiation striking the earth and the fact that the sun has been particularly active.</a:t>
            </a:r>
          </a:p>
          <a:p>
            <a:r>
              <a:rPr lang="en-GB" dirty="0">
                <a:solidFill>
                  <a:schemeClr val="bg1">
                    <a:lumMod val="85000"/>
                    <a:lumOff val="15000"/>
                  </a:schemeClr>
                </a:solidFill>
                <a:effectLst/>
              </a:rPr>
              <a:t>3</a:t>
            </a:r>
            <a:r>
              <a:rPr lang="en-GB" baseline="30000" dirty="0">
                <a:solidFill>
                  <a:schemeClr val="bg1">
                    <a:lumMod val="85000"/>
                    <a:lumOff val="15000"/>
                  </a:schemeClr>
                </a:solidFill>
                <a:effectLst/>
              </a:rPr>
              <a:t>rd</a:t>
            </a:r>
            <a:r>
              <a:rPr lang="en-GB" dirty="0">
                <a:solidFill>
                  <a:schemeClr val="bg1">
                    <a:lumMod val="85000"/>
                    <a:lumOff val="15000"/>
                  </a:schemeClr>
                </a:solidFill>
                <a:effectLst/>
              </a:rPr>
              <a:t>:- The position which says that global warming is real and is being is caused by humans, scientists attribute the current atmospheric imbalance due to the fact that humans have increased the amount of carbon containing gases and to increased amounts of tiny particles in the air by cutting trees and making more factories to name a few of the factors.</a:t>
            </a:r>
            <a:endParaRPr lang="en-MT" dirty="0">
              <a:solidFill>
                <a:schemeClr val="bg1">
                  <a:lumMod val="85000"/>
                  <a:lumOff val="15000"/>
                </a:schemeClr>
              </a:solidFill>
              <a:effectLst/>
            </a:endParaRPr>
          </a:p>
        </p:txBody>
      </p:sp>
    </p:spTree>
    <p:extLst>
      <p:ext uri="{BB962C8B-B14F-4D97-AF65-F5344CB8AC3E}">
        <p14:creationId xmlns:p14="http://schemas.microsoft.com/office/powerpoint/2010/main" val="3049912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16</TotalTime>
  <Words>570</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Calisto MT</vt:lpstr>
      <vt:lpstr>Wingdings 2</vt:lpstr>
      <vt:lpstr>SlateVTI</vt:lpstr>
      <vt:lpstr>The Effects of climate change in the Arctic.</vt:lpstr>
      <vt:lpstr>Causes Of climate change</vt:lpstr>
      <vt:lpstr>What is the Greenhouse Effect?</vt:lpstr>
      <vt:lpstr>PowerPoint Presentation</vt:lpstr>
      <vt:lpstr>Positions on Global Warming</vt:lpstr>
      <vt:lpstr>More details on the Positions</vt:lpstr>
      <vt:lpstr>Increasing temperature</vt:lpstr>
      <vt:lpstr>Rising sea levels</vt:lpstr>
      <vt:lpstr>Position on Global Warming</vt:lpstr>
      <vt:lpstr>Factories producing Co2</vt:lpstr>
      <vt:lpstr>Deforestation</vt:lpstr>
      <vt:lpstr>How does all this affect the arctic?</vt:lpstr>
      <vt:lpstr>A polar bear trying to cross the ice.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climate change in the Arctic.</dc:title>
  <dc:creator>Nilesh Engineer</dc:creator>
  <cp:lastModifiedBy>Nilesh Engineer</cp:lastModifiedBy>
  <cp:revision>6</cp:revision>
  <dcterms:created xsi:type="dcterms:W3CDTF">2019-11-17T16:41:40Z</dcterms:created>
  <dcterms:modified xsi:type="dcterms:W3CDTF">2019-11-17T17:15:02Z</dcterms:modified>
</cp:coreProperties>
</file>