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59" r:id="rId5"/>
    <p:sldId id="263" r:id="rId6"/>
    <p:sldId id="260" r:id="rId7"/>
    <p:sldId id="261"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4AB4E3-2C55-46FD-A0FE-F458FE9CC0C1}">
          <p14:sldIdLst>
            <p14:sldId id="257"/>
          </p14:sldIdLst>
        </p14:section>
        <p14:section name="Untitled Section" id="{B0547DF6-F4E7-4A8A-9029-4AF5E312F8A0}">
          <p14:sldIdLst>
            <p14:sldId id="258"/>
            <p14:sldId id="262"/>
            <p14:sldId id="259"/>
            <p14:sldId id="263"/>
            <p14:sldId id="260"/>
            <p14:sldId id="261"/>
            <p14:sldId id="264"/>
            <p14:sldId id="265"/>
            <p14:sldId id="266"/>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80" d="100"/>
          <a:sy n="80" d="100"/>
        </p:scale>
        <p:origin x="6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258D1-02F3-403D-933E-61A0E49659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BBDAAE-A64B-4CB0-A5BD-0B2D87CD6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C7AB3-8217-428B-859A-59EC3312455C}"/>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5" name="Footer Placeholder 4">
            <a:extLst>
              <a:ext uri="{FF2B5EF4-FFF2-40B4-BE49-F238E27FC236}">
                <a16:creationId xmlns:a16="http://schemas.microsoft.com/office/drawing/2014/main" id="{CFA6CE23-A8B1-4F6E-B535-1F004B5D8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3BA1C-F20B-4FCB-BC8F-08FACFE1C59A}"/>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365392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B6A6-4F64-43A5-B4D8-C8ED37943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8A20D-9274-4216-9358-7C74CF568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BAF03-0599-4540-96D0-265AFFD2F9D8}"/>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5" name="Footer Placeholder 4">
            <a:extLst>
              <a:ext uri="{FF2B5EF4-FFF2-40B4-BE49-F238E27FC236}">
                <a16:creationId xmlns:a16="http://schemas.microsoft.com/office/drawing/2014/main" id="{6AB9A4BD-1C50-4005-A352-56A68560A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CC456-AFB9-4CBC-8D73-0C61CA32B746}"/>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176781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9A5FA3-B711-4B57-96CD-76132218C8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7DEE4-90C0-47D2-BB75-16C2D713EF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B171C-3F9A-47C0-8DAE-5CEEDE863226}"/>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5" name="Footer Placeholder 4">
            <a:extLst>
              <a:ext uri="{FF2B5EF4-FFF2-40B4-BE49-F238E27FC236}">
                <a16:creationId xmlns:a16="http://schemas.microsoft.com/office/drawing/2014/main" id="{E1894A66-E435-4103-8C36-55802B725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9E604-6108-462A-B584-601A92882967}"/>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385940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62DA-081B-4D6A-A6B2-61F1A727F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98B576-4B58-4F27-B542-7729DD399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D9F72-AB76-4C08-B6CC-78FAF3274964}"/>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5" name="Footer Placeholder 4">
            <a:extLst>
              <a:ext uri="{FF2B5EF4-FFF2-40B4-BE49-F238E27FC236}">
                <a16:creationId xmlns:a16="http://schemas.microsoft.com/office/drawing/2014/main" id="{F32E4EDD-267D-4E8A-B739-324EE2074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2DA2D-9C93-428A-8AB4-1D918F8BCC58}"/>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362159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C928-5341-423D-A223-1C3F8965A8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F2647C-F258-4A85-A214-9485E82546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F841A0-0BBB-489F-AF6A-6F01190B0E38}"/>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5" name="Footer Placeholder 4">
            <a:extLst>
              <a:ext uri="{FF2B5EF4-FFF2-40B4-BE49-F238E27FC236}">
                <a16:creationId xmlns:a16="http://schemas.microsoft.com/office/drawing/2014/main" id="{35FA7BE6-329B-4A93-A40E-B2DAF9F54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F0601-5900-4502-B5CC-8E73C7FAD997}"/>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291233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AFA3-10BF-4D22-ADA9-891F22CC6F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0643C-13E2-4CA1-A0FB-4983840E3D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E3674-8D62-4112-92C9-83937B63D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679BB7-3019-43C7-8EFF-9267A0023B93}"/>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6" name="Footer Placeholder 5">
            <a:extLst>
              <a:ext uri="{FF2B5EF4-FFF2-40B4-BE49-F238E27FC236}">
                <a16:creationId xmlns:a16="http://schemas.microsoft.com/office/drawing/2014/main" id="{2C5A846A-C335-4E55-B86B-75BD4604A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ABE96-8D79-443A-B2F0-32E49AA11870}"/>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276955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FECD-17C4-43D0-BDC2-8A72515448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7B8C8B-07F2-4235-9838-413B8551A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6B750D-145E-436F-806E-0505A070D0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0467F9-043D-4F70-A991-BEC6A50F89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BF85-8409-47E6-B6C4-7EE5DFE355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B197F-8F32-41BA-94EA-BB7BF0B46421}"/>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8" name="Footer Placeholder 7">
            <a:extLst>
              <a:ext uri="{FF2B5EF4-FFF2-40B4-BE49-F238E27FC236}">
                <a16:creationId xmlns:a16="http://schemas.microsoft.com/office/drawing/2014/main" id="{B0F5CB82-5C5F-4ACA-AEE2-6EBE2EE6C0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B99A80-73D1-4B26-BD3F-41F340D3D4B3}"/>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53586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5FE1-A823-4CF3-A246-88A1E7E1A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D73191-A4A5-4AC7-A74C-96067D577783}"/>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4" name="Footer Placeholder 3">
            <a:extLst>
              <a:ext uri="{FF2B5EF4-FFF2-40B4-BE49-F238E27FC236}">
                <a16:creationId xmlns:a16="http://schemas.microsoft.com/office/drawing/2014/main" id="{80288FBC-A4B4-48F7-8BA2-712DCBF4F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80AC23-FC4D-4448-8DB1-66C437948D80}"/>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3886873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05732-77C4-4599-83B5-368DE873B76B}"/>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3" name="Footer Placeholder 2">
            <a:extLst>
              <a:ext uri="{FF2B5EF4-FFF2-40B4-BE49-F238E27FC236}">
                <a16:creationId xmlns:a16="http://schemas.microsoft.com/office/drawing/2014/main" id="{B55E72A7-DB40-4F5F-8F3F-660BF79F1D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968365-4C0D-4F82-AB4E-E10C3D309669}"/>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6867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E60E-9EAA-4B58-8F40-E1595BC21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F39707-3C04-4533-BD5C-BCAE57A047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37E85-03C7-444F-BCF2-40055E5FB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F36C1-D929-4391-9DD8-758EB808F161}"/>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6" name="Footer Placeholder 5">
            <a:extLst>
              <a:ext uri="{FF2B5EF4-FFF2-40B4-BE49-F238E27FC236}">
                <a16:creationId xmlns:a16="http://schemas.microsoft.com/office/drawing/2014/main" id="{13717E3E-6E0D-4FE8-849C-E6E11DA9D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D6F2E-0030-402A-83BA-DF41762C8404}"/>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353749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7D99-FAD9-40ED-8581-6A7A55343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E89803-A60B-4485-8680-D4F28AD878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2CD105-A23A-4A10-B691-2B893FAEA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DA9C6E-9527-4B2F-AEE5-1789B755D5C4}"/>
              </a:ext>
            </a:extLst>
          </p:cNvPr>
          <p:cNvSpPr>
            <a:spLocks noGrp="1"/>
          </p:cNvSpPr>
          <p:nvPr>
            <p:ph type="dt" sz="half" idx="10"/>
          </p:nvPr>
        </p:nvSpPr>
        <p:spPr/>
        <p:txBody>
          <a:bodyPr/>
          <a:lstStyle/>
          <a:p>
            <a:fld id="{850F1152-5790-46CE-8C65-32B64027496D}" type="datetimeFigureOut">
              <a:rPr lang="en-US" smtClean="0"/>
              <a:t>1/9/2020</a:t>
            </a:fld>
            <a:endParaRPr lang="en-US"/>
          </a:p>
        </p:txBody>
      </p:sp>
      <p:sp>
        <p:nvSpPr>
          <p:cNvPr id="6" name="Footer Placeholder 5">
            <a:extLst>
              <a:ext uri="{FF2B5EF4-FFF2-40B4-BE49-F238E27FC236}">
                <a16:creationId xmlns:a16="http://schemas.microsoft.com/office/drawing/2014/main" id="{B0F0A89C-380F-4BAA-9FA0-468DB5A0F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37726-05A7-420C-ABC1-0ED9BAB2E355}"/>
              </a:ext>
            </a:extLst>
          </p:cNvPr>
          <p:cNvSpPr>
            <a:spLocks noGrp="1"/>
          </p:cNvSpPr>
          <p:nvPr>
            <p:ph type="sldNum" sz="quarter" idx="12"/>
          </p:nvPr>
        </p:nvSpPr>
        <p:spPr/>
        <p:txBody>
          <a:bodyPr/>
          <a:lstStyle/>
          <a:p>
            <a:fld id="{BA9BA71C-B405-4DAE-8449-BB9BAA6D9726}" type="slidenum">
              <a:rPr lang="en-US" smtClean="0"/>
              <a:t>‹#›</a:t>
            </a:fld>
            <a:endParaRPr lang="en-US"/>
          </a:p>
        </p:txBody>
      </p:sp>
    </p:spTree>
    <p:extLst>
      <p:ext uri="{BB962C8B-B14F-4D97-AF65-F5344CB8AC3E}">
        <p14:creationId xmlns:p14="http://schemas.microsoft.com/office/powerpoint/2010/main" val="361683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E8A69-9B44-4AC0-ACAA-7F09E1F96C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6D132-E8E3-43FE-BDCB-AC547B696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DD866-4F72-4EDE-BCFF-CA7CBFDDA0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F1152-5790-46CE-8C65-32B64027496D}" type="datetimeFigureOut">
              <a:rPr lang="en-US" smtClean="0"/>
              <a:t>1/9/2020</a:t>
            </a:fld>
            <a:endParaRPr lang="en-US"/>
          </a:p>
        </p:txBody>
      </p:sp>
      <p:sp>
        <p:nvSpPr>
          <p:cNvPr id="5" name="Footer Placeholder 4">
            <a:extLst>
              <a:ext uri="{FF2B5EF4-FFF2-40B4-BE49-F238E27FC236}">
                <a16:creationId xmlns:a16="http://schemas.microsoft.com/office/drawing/2014/main" id="{98243484-09FE-47DA-8DDA-5060CAD471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F3408E-98D6-4A1C-A1E8-6177A0EBD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BA71C-B405-4DAE-8449-BB9BAA6D9726}" type="slidenum">
              <a:rPr lang="en-US" smtClean="0"/>
              <a:t>‹#›</a:t>
            </a:fld>
            <a:endParaRPr lang="en-US"/>
          </a:p>
        </p:txBody>
      </p:sp>
    </p:spTree>
    <p:extLst>
      <p:ext uri="{BB962C8B-B14F-4D97-AF65-F5344CB8AC3E}">
        <p14:creationId xmlns:p14="http://schemas.microsoft.com/office/powerpoint/2010/main" val="75710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300C26-B235-41B2-925C-684D254242ED}"/>
              </a:ext>
            </a:extLst>
          </p:cNvPr>
          <p:cNvPicPr>
            <a:picLocks noChangeAspect="1"/>
          </p:cNvPicPr>
          <p:nvPr/>
        </p:nvPicPr>
        <p:blipFill rotWithShape="1">
          <a:blip r:embed="rId2"/>
          <a:srcRect t="49" r="13579" b="5104"/>
          <a:stretch/>
        </p:blipFill>
        <p:spPr>
          <a:xfrm>
            <a:off x="5085969" y="1"/>
            <a:ext cx="7373112" cy="6857999"/>
          </a:xfrm>
          <a:prstGeom prst="rect">
            <a:avLst/>
          </a:prstGeom>
        </p:spPr>
      </p:pic>
      <p:sp>
        <p:nvSpPr>
          <p:cNvPr id="11"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AB1C94B-AB2F-4DC8-AF58-FC30F35EF0C1}"/>
              </a:ext>
            </a:extLst>
          </p:cNvPr>
          <p:cNvSpPr>
            <a:spLocks noGrp="1"/>
          </p:cNvSpPr>
          <p:nvPr>
            <p:ph type="ctrTitle"/>
          </p:nvPr>
        </p:nvSpPr>
        <p:spPr>
          <a:xfrm>
            <a:off x="-156807" y="1855433"/>
            <a:ext cx="6700763" cy="2937821"/>
          </a:xfrm>
        </p:spPr>
        <p:txBody>
          <a:bodyPr anchor="t">
            <a:noAutofit/>
          </a:bodyPr>
          <a:lstStyle/>
          <a:p>
            <a:r>
              <a:rPr lang="en-GB" sz="5400" dirty="0">
                <a:latin typeface="Baskerville Old Face" panose="02020602080505020303" pitchFamily="18" charset="0"/>
              </a:rPr>
              <a:t>The Causes And Effects Of </a:t>
            </a:r>
            <a:br>
              <a:rPr lang="en-GB" sz="5400" dirty="0">
                <a:latin typeface="Baskerville Old Face" panose="02020602080505020303" pitchFamily="18" charset="0"/>
              </a:rPr>
            </a:br>
            <a:r>
              <a:rPr lang="en-GB" sz="5400" dirty="0">
                <a:latin typeface="Baskerville Old Face" panose="02020602080505020303" pitchFamily="18" charset="0"/>
              </a:rPr>
              <a:t>Climate Change </a:t>
            </a:r>
            <a:endParaRPr lang="en-US" sz="5400" dirty="0">
              <a:latin typeface="Baskerville Old Face" panose="02020602080505020303" pitchFamily="18" charset="0"/>
            </a:endParaRPr>
          </a:p>
        </p:txBody>
      </p:sp>
      <p:sp>
        <p:nvSpPr>
          <p:cNvPr id="5" name="Subtitle 4">
            <a:extLst>
              <a:ext uri="{FF2B5EF4-FFF2-40B4-BE49-F238E27FC236}">
                <a16:creationId xmlns:a16="http://schemas.microsoft.com/office/drawing/2014/main" id="{97E8CD7D-8092-46DB-B185-BFAF55C2C18C}"/>
              </a:ext>
            </a:extLst>
          </p:cNvPr>
          <p:cNvSpPr>
            <a:spLocks noGrp="1"/>
          </p:cNvSpPr>
          <p:nvPr>
            <p:ph type="subTitle" idx="1"/>
          </p:nvPr>
        </p:nvSpPr>
        <p:spPr>
          <a:xfrm>
            <a:off x="615282" y="3767754"/>
            <a:ext cx="5480718" cy="927845"/>
          </a:xfrm>
        </p:spPr>
        <p:txBody>
          <a:bodyPr anchor="b">
            <a:normAutofit/>
          </a:bodyPr>
          <a:lstStyle/>
          <a:p>
            <a:pPr algn="l"/>
            <a:r>
              <a:rPr lang="en-GB" sz="2000" dirty="0">
                <a:latin typeface="Aharoni" panose="020B0604020202020204" pitchFamily="2" charset="-79"/>
                <a:cs typeface="Aharoni" panose="020B0604020202020204" pitchFamily="2" charset="-79"/>
              </a:rPr>
              <a:t>Presented By: Amy Psaila and Kyra </a:t>
            </a:r>
            <a:r>
              <a:rPr lang="en-GB" sz="2000" dirty="0" err="1">
                <a:latin typeface="Aharoni" panose="020B0604020202020204" pitchFamily="2" charset="-79"/>
                <a:cs typeface="Aharoni" panose="020B0604020202020204" pitchFamily="2" charset="-79"/>
              </a:rPr>
              <a:t>Grech</a:t>
            </a:r>
            <a:r>
              <a:rPr lang="en-GB" sz="2000" dirty="0">
                <a:latin typeface="Aharoni" panose="020B0604020202020204" pitchFamily="2" charset="-79"/>
                <a:cs typeface="Aharoni" panose="020B0604020202020204" pitchFamily="2" charset="-79"/>
              </a:rPr>
              <a:t> </a:t>
            </a:r>
            <a:endParaRPr lang="en-US" sz="2000" dirty="0">
              <a:latin typeface="Aharoni" panose="020B0604020202020204" pitchFamily="2" charset="-79"/>
              <a:cs typeface="Aharoni" panose="020B0604020202020204" pitchFamily="2" charset="-79"/>
            </a:endParaRPr>
          </a:p>
        </p:txBody>
      </p:sp>
    </p:spTree>
    <p:extLst>
      <p:ext uri="{BB962C8B-B14F-4D97-AF65-F5344CB8AC3E}">
        <p14:creationId xmlns:p14="http://schemas.microsoft.com/office/powerpoint/2010/main" val="247014983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485D2-F416-4B6B-A8E4-56D3EF0D1421}"/>
              </a:ext>
            </a:extLst>
          </p:cNvPr>
          <p:cNvPicPr>
            <a:picLocks noChangeAspect="1"/>
          </p:cNvPicPr>
          <p:nvPr/>
        </p:nvPicPr>
        <p:blipFill rotWithShape="1">
          <a:blip r:embed="rId2"/>
          <a:srcRect t="24251" b="19499"/>
          <a:stretch/>
        </p:blipFill>
        <p:spPr>
          <a:xfrm>
            <a:off x="20" y="10"/>
            <a:ext cx="12191980" cy="6857990"/>
          </a:xfrm>
          <a:prstGeom prst="rect">
            <a:avLst/>
          </a:prstGeom>
        </p:spPr>
      </p:pic>
    </p:spTree>
    <p:extLst>
      <p:ext uri="{BB962C8B-B14F-4D97-AF65-F5344CB8AC3E}">
        <p14:creationId xmlns:p14="http://schemas.microsoft.com/office/powerpoint/2010/main" val="1911161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81118-659B-4B13-AC5E-16A8D020AF97}"/>
              </a:ext>
            </a:extLst>
          </p:cNvPr>
          <p:cNvPicPr>
            <a:picLocks noChangeAspect="1"/>
          </p:cNvPicPr>
          <p:nvPr/>
        </p:nvPicPr>
        <p:blipFill rotWithShape="1">
          <a:blip r:embed="rId2"/>
          <a:srcRect/>
          <a:stretch/>
        </p:blipFill>
        <p:spPr>
          <a:xfrm>
            <a:off x="-104182" y="10"/>
            <a:ext cx="12191980" cy="6857990"/>
          </a:xfrm>
          <a:prstGeom prst="rect">
            <a:avLst/>
          </a:prstGeom>
        </p:spPr>
      </p:pic>
      <p:sp>
        <p:nvSpPr>
          <p:cNvPr id="6" name="Rectangle 5">
            <a:extLst>
              <a:ext uri="{FF2B5EF4-FFF2-40B4-BE49-F238E27FC236}">
                <a16:creationId xmlns:a16="http://schemas.microsoft.com/office/drawing/2014/main" id="{C3D98A89-53C8-435E-B407-1C33BE104CC4}"/>
              </a:ext>
            </a:extLst>
          </p:cNvPr>
          <p:cNvSpPr/>
          <p:nvPr/>
        </p:nvSpPr>
        <p:spPr>
          <a:xfrm>
            <a:off x="-104182" y="525870"/>
            <a:ext cx="4467838" cy="5632311"/>
          </a:xfrm>
          <a:prstGeom prst="rect">
            <a:avLst/>
          </a:prstGeom>
        </p:spPr>
        <p:txBody>
          <a:bodyPr wrap="square">
            <a:spAutoFit/>
          </a:bodyPr>
          <a:lstStyle/>
          <a:p>
            <a:r>
              <a:rPr lang="en-GB" sz="4000" dirty="0">
                <a:solidFill>
                  <a:schemeClr val="bg1"/>
                </a:solidFill>
                <a:latin typeface="Aldhabi" panose="020B0604020202020204" pitchFamily="2" charset="-78"/>
                <a:cs typeface="Aldhabi" panose="020B0604020202020204" pitchFamily="2" charset="-78"/>
              </a:rPr>
              <a:t>Once the planet warms an additional 2 degrees Celsius (3.6 degrees Fahrenheit), predicted to happen by 2035, scientists foresee a range of catastrophic effects, from widespread flooding in coastal areas to searing heat waves and extreme storms. </a:t>
            </a:r>
            <a:endParaRPr lang="en-US" sz="4000" dirty="0">
              <a:solidFill>
                <a:schemeClr val="bg1"/>
              </a:solidFill>
              <a:latin typeface="Aldhabi" panose="020B0604020202020204" pitchFamily="2" charset="-78"/>
              <a:cs typeface="Aldhabi" panose="020B0604020202020204" pitchFamily="2" charset="-78"/>
            </a:endParaRPr>
          </a:p>
        </p:txBody>
      </p:sp>
    </p:spTree>
    <p:extLst>
      <p:ext uri="{BB962C8B-B14F-4D97-AF65-F5344CB8AC3E}">
        <p14:creationId xmlns:p14="http://schemas.microsoft.com/office/powerpoint/2010/main" val="55444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7E541-075C-45B9-BB16-D341561AEDC1}"/>
              </a:ext>
            </a:extLst>
          </p:cNvPr>
          <p:cNvPicPr>
            <a:picLocks noChangeAspect="1"/>
          </p:cNvPicPr>
          <p:nvPr/>
        </p:nvPicPr>
        <p:blipFill rotWithShape="1">
          <a:blip r:embed="rId2"/>
          <a:srcRect t="12589" b="12411"/>
          <a:stretch/>
        </p:blipFill>
        <p:spPr>
          <a:xfrm>
            <a:off x="20" y="10"/>
            <a:ext cx="12191980" cy="6857990"/>
          </a:xfrm>
          <a:prstGeom prst="rect">
            <a:avLst/>
          </a:prstGeom>
        </p:spPr>
      </p:pic>
    </p:spTree>
    <p:extLst>
      <p:ext uri="{BB962C8B-B14F-4D97-AF65-F5344CB8AC3E}">
        <p14:creationId xmlns:p14="http://schemas.microsoft.com/office/powerpoint/2010/main" val="3395114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19D54A3-470D-4659-8BC6-1A75D75B8C8D}"/>
              </a:ext>
            </a:extLst>
          </p:cNvPr>
          <p:cNvPicPr>
            <a:picLocks noChangeAspect="1"/>
          </p:cNvPicPr>
          <p:nvPr/>
        </p:nvPicPr>
        <p:blipFill rotWithShape="1">
          <a:blip r:embed="rId2">
            <a:alphaModFix amt="35000"/>
            <a:extLst/>
          </a:blip>
          <a:srcRect l="2222" r="1" b="1"/>
          <a:stretch/>
        </p:blipFill>
        <p:spPr>
          <a:xfrm>
            <a:off x="0" y="10"/>
            <a:ext cx="12191980" cy="6857990"/>
          </a:xfrm>
          <a:prstGeom prst="rect">
            <a:avLst/>
          </a:prstGeom>
        </p:spPr>
      </p:pic>
      <p:sp>
        <p:nvSpPr>
          <p:cNvPr id="14" name="Title 13">
            <a:extLst>
              <a:ext uri="{FF2B5EF4-FFF2-40B4-BE49-F238E27FC236}">
                <a16:creationId xmlns:a16="http://schemas.microsoft.com/office/drawing/2014/main" id="{98C3A986-04D2-4E9A-9A30-18CAC25803D4}"/>
              </a:ext>
            </a:extLst>
          </p:cNvPr>
          <p:cNvSpPr>
            <a:spLocks noGrp="1"/>
          </p:cNvSpPr>
          <p:nvPr>
            <p:ph type="title"/>
          </p:nvPr>
        </p:nvSpPr>
        <p:spPr>
          <a:xfrm>
            <a:off x="838200" y="365125"/>
            <a:ext cx="10515600" cy="1325563"/>
          </a:xfrm>
        </p:spPr>
        <p:txBody>
          <a:bodyPr>
            <a:normAutofit/>
          </a:bodyPr>
          <a:lstStyle/>
          <a:p>
            <a:r>
              <a:rPr lang="en-GB" dirty="0">
                <a:solidFill>
                  <a:srgbClr val="FFFFFF"/>
                </a:solidFill>
                <a:latin typeface="Aharoni" panose="02010803020104030203" pitchFamily="2" charset="-79"/>
                <a:cs typeface="Aharoni" panose="02010803020104030203" pitchFamily="2" charset="-79"/>
              </a:rPr>
              <a:t>What Is Climate Change?</a:t>
            </a:r>
            <a:endParaRPr lang="en-US" dirty="0">
              <a:solidFill>
                <a:srgbClr val="FFFFFF"/>
              </a:solidFill>
              <a:latin typeface="Aharoni" panose="02010803020104030203" pitchFamily="2" charset="-79"/>
              <a:cs typeface="Aharoni" panose="02010803020104030203" pitchFamily="2" charset="-79"/>
            </a:endParaRPr>
          </a:p>
        </p:txBody>
      </p:sp>
      <p:sp>
        <p:nvSpPr>
          <p:cNvPr id="15" name="Content Placeholder 14">
            <a:extLst>
              <a:ext uri="{FF2B5EF4-FFF2-40B4-BE49-F238E27FC236}">
                <a16:creationId xmlns:a16="http://schemas.microsoft.com/office/drawing/2014/main" id="{F9890525-9142-4ABB-8D65-1B277AD79D56}"/>
              </a:ext>
            </a:extLst>
          </p:cNvPr>
          <p:cNvSpPr>
            <a:spLocks noGrp="1"/>
          </p:cNvSpPr>
          <p:nvPr>
            <p:ph idx="1"/>
          </p:nvPr>
        </p:nvSpPr>
        <p:spPr>
          <a:xfrm>
            <a:off x="713912" y="1690688"/>
            <a:ext cx="10515600" cy="4351338"/>
          </a:xfrm>
        </p:spPr>
        <p:txBody>
          <a:bodyPr>
            <a:normAutofit fontScale="92500" lnSpcReduction="10000"/>
          </a:bodyPr>
          <a:lstStyle/>
          <a:p>
            <a:endParaRPr lang="en-GB" dirty="0">
              <a:solidFill>
                <a:srgbClr val="FFFFFF"/>
              </a:solidFill>
            </a:endParaRPr>
          </a:p>
          <a:p>
            <a:r>
              <a:rPr lang="en-GB" dirty="0">
                <a:solidFill>
                  <a:srgbClr val="FFFFFF"/>
                </a:solidFill>
              </a:rPr>
              <a:t>Climate change is any significant long-term change in the expected patterns of average weather of a region (or the whole Earth) over a significant period of time. Climate change is about abnormal variations to the climate, and the effects of these variations on other parts of the Earth.</a:t>
            </a:r>
          </a:p>
          <a:p>
            <a:r>
              <a:rPr lang="en-GB" dirty="0">
                <a:solidFill>
                  <a:srgbClr val="FFFFFF"/>
                </a:solidFill>
              </a:rPr>
              <a:t>Humans are increasingly influencing the climate and the earth's temperature by air pollution, cutting down rainforests(deforestation)and farming livestock.</a:t>
            </a:r>
          </a:p>
          <a:p>
            <a:r>
              <a:rPr lang="en-GB" dirty="0">
                <a:solidFill>
                  <a:srgbClr val="FFFFFF"/>
                </a:solidFill>
              </a:rPr>
              <a:t>This adds enormous amounts of greenhouse gases to those naturally occurring in the atmosphere, increasing the greenhouse effect and global warming.</a:t>
            </a:r>
          </a:p>
        </p:txBody>
      </p:sp>
    </p:spTree>
    <p:extLst>
      <p:ext uri="{BB962C8B-B14F-4D97-AF65-F5344CB8AC3E}">
        <p14:creationId xmlns:p14="http://schemas.microsoft.com/office/powerpoint/2010/main" val="125929505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AB754-E985-43C0-8150-2CAC97D39C79}"/>
              </a:ext>
            </a:extLst>
          </p:cNvPr>
          <p:cNvSpPr>
            <a:spLocks noGrp="1"/>
          </p:cNvSpPr>
          <p:nvPr>
            <p:ph type="title"/>
          </p:nvPr>
        </p:nvSpPr>
        <p:spPr>
          <a:xfrm>
            <a:off x="463929" y="4633546"/>
            <a:ext cx="11139854" cy="1209156"/>
          </a:xfrm>
        </p:spPr>
        <p:txBody>
          <a:bodyPr vert="horz" lIns="91440" tIns="45720" rIns="91440" bIns="45720" rtlCol="0" anchor="b">
            <a:normAutofit/>
          </a:bodyPr>
          <a:lstStyle/>
          <a:p>
            <a:pPr algn="ctr"/>
            <a:r>
              <a:rPr lang="en-GB" sz="4000" dirty="0">
                <a:solidFill>
                  <a:srgbClr val="FFFFFF"/>
                </a:solidFill>
                <a:latin typeface="Aharoni" panose="02010803020104030203" pitchFamily="2" charset="-79"/>
                <a:cs typeface="Aharoni" panose="02010803020104030203" pitchFamily="2" charset="-79"/>
              </a:rPr>
              <a:t>Antarctica </a:t>
            </a:r>
            <a:br>
              <a:rPr lang="en-GB" sz="4000" dirty="0">
                <a:solidFill>
                  <a:srgbClr val="FFFFFF"/>
                </a:solidFill>
                <a:latin typeface="Aharoni" panose="02010803020104030203" pitchFamily="2" charset="-79"/>
                <a:cs typeface="Aharoni" panose="02010803020104030203" pitchFamily="2" charset="-79"/>
              </a:rPr>
            </a:br>
            <a:r>
              <a:rPr lang="en-GB" sz="4000" dirty="0">
                <a:solidFill>
                  <a:srgbClr val="FFFFFF"/>
                </a:solidFill>
                <a:latin typeface="Aharoni" panose="02010803020104030203" pitchFamily="2" charset="-79"/>
                <a:cs typeface="Aharoni" panose="02010803020104030203" pitchFamily="2" charset="-79"/>
              </a:rPr>
              <a:t>(before and after)</a:t>
            </a:r>
            <a:endParaRPr lang="en-US" sz="4000" dirty="0">
              <a:solidFill>
                <a:srgbClr val="FFFFFF"/>
              </a:solidFill>
              <a:latin typeface="Aharoni" panose="02010803020104030203" pitchFamily="2" charset="-79"/>
              <a:cs typeface="Aharoni" panose="02010803020104030203" pitchFamily="2" charset="-79"/>
            </a:endParaRPr>
          </a:p>
        </p:txBody>
      </p:sp>
      <p:pic>
        <p:nvPicPr>
          <p:cNvPr id="5" name="Content Placeholder 4">
            <a:extLst>
              <a:ext uri="{FF2B5EF4-FFF2-40B4-BE49-F238E27FC236}">
                <a16:creationId xmlns:a16="http://schemas.microsoft.com/office/drawing/2014/main" id="{83DF2362-066C-4B56-8F6B-3E3D88DC84CE}"/>
              </a:ext>
            </a:extLst>
          </p:cNvPr>
          <p:cNvPicPr>
            <a:picLocks noGrp="1" noChangeAspect="1"/>
          </p:cNvPicPr>
          <p:nvPr>
            <p:ph sz="half" idx="1"/>
          </p:nvPr>
        </p:nvPicPr>
        <p:blipFill rotWithShape="1">
          <a:blip r:embed="rId2"/>
          <a:srcRect t="7955"/>
          <a:stretch/>
        </p:blipFill>
        <p:spPr>
          <a:xfrm>
            <a:off x="320040" y="624213"/>
            <a:ext cx="5455917" cy="3364672"/>
          </a:xfrm>
          <a:prstGeom prst="rect">
            <a:avLst/>
          </a:prstGeom>
        </p:spPr>
      </p:pic>
      <p:pic>
        <p:nvPicPr>
          <p:cNvPr id="8" name="Content Placeholder 7">
            <a:extLst>
              <a:ext uri="{FF2B5EF4-FFF2-40B4-BE49-F238E27FC236}">
                <a16:creationId xmlns:a16="http://schemas.microsoft.com/office/drawing/2014/main" id="{320F8E41-DDFD-4C6E-BF00-53C5085D8FCC}"/>
              </a:ext>
            </a:extLst>
          </p:cNvPr>
          <p:cNvPicPr>
            <a:picLocks noGrp="1" noChangeAspect="1"/>
          </p:cNvPicPr>
          <p:nvPr>
            <p:ph sz="half" idx="2"/>
          </p:nvPr>
        </p:nvPicPr>
        <p:blipFill>
          <a:blip r:embed="rId3"/>
          <a:stretch>
            <a:fillRect/>
          </a:stretch>
        </p:blipFill>
        <p:spPr>
          <a:xfrm>
            <a:off x="6416043" y="772072"/>
            <a:ext cx="5455917" cy="3068954"/>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378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736D09-EC46-4025-9C8D-B0FCCADB8AB9}"/>
              </a:ext>
            </a:extLst>
          </p:cNvPr>
          <p:cNvPicPr>
            <a:picLocks noChangeAspect="1"/>
          </p:cNvPicPr>
          <p:nvPr/>
        </p:nvPicPr>
        <p:blipFill rotWithShape="1">
          <a:blip r:embed="rId2"/>
          <a:srcRect t="23729"/>
          <a:stretch/>
        </p:blipFill>
        <p:spPr>
          <a:xfrm>
            <a:off x="20" y="11"/>
            <a:ext cx="12191980" cy="6857989"/>
          </a:xfrm>
          <a:prstGeom prst="rect">
            <a:avLst/>
          </a:prstGeom>
        </p:spPr>
      </p:pic>
      <p:sp>
        <p:nvSpPr>
          <p:cNvPr id="11" name="Rectangle 10">
            <a:extLst>
              <a:ext uri="{FF2B5EF4-FFF2-40B4-BE49-F238E27FC236}">
                <a16:creationId xmlns:a16="http://schemas.microsoft.com/office/drawing/2014/main" id="{A4206507-76F5-4316-AAF5-4EAFEE5EB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BC2B61-D77E-45AB-8722-15BC6A7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EEFAE1-5F47-4F77-86DF-8C6B55DA1880}"/>
              </a:ext>
            </a:extLst>
          </p:cNvPr>
          <p:cNvSpPr>
            <a:spLocks noGrp="1"/>
          </p:cNvSpPr>
          <p:nvPr>
            <p:ph type="title"/>
          </p:nvPr>
        </p:nvSpPr>
        <p:spPr>
          <a:xfrm>
            <a:off x="1040241" y="368099"/>
            <a:ext cx="9951720" cy="1616710"/>
          </a:xfrm>
        </p:spPr>
        <p:txBody>
          <a:bodyPr anchor="ctr">
            <a:normAutofit/>
          </a:bodyPr>
          <a:lstStyle/>
          <a:p>
            <a:pPr algn="ctr"/>
            <a:r>
              <a:rPr lang="en-GB" dirty="0">
                <a:solidFill>
                  <a:srgbClr val="FFFFFF"/>
                </a:solidFill>
                <a:latin typeface="Aharoni" panose="02010803020104030203" pitchFamily="2" charset="-79"/>
                <a:cs typeface="Aharoni" panose="02010803020104030203" pitchFamily="2" charset="-79"/>
              </a:rPr>
              <a:t>Air Pollution</a:t>
            </a:r>
            <a:br>
              <a:rPr lang="en-GB" dirty="0">
                <a:solidFill>
                  <a:srgbClr val="FFFFFF"/>
                </a:solidFill>
                <a:latin typeface="Aharoni" panose="02010803020104030203" pitchFamily="2" charset="-79"/>
                <a:cs typeface="Aharoni" panose="02010803020104030203" pitchFamily="2" charset="-79"/>
              </a:rPr>
            </a:br>
            <a:r>
              <a:rPr lang="en-GB" dirty="0">
                <a:solidFill>
                  <a:srgbClr val="FFFFFF"/>
                </a:solidFill>
                <a:latin typeface="Aharoni" panose="02010803020104030203" pitchFamily="2" charset="-79"/>
                <a:cs typeface="Aharoni" panose="02010803020104030203" pitchFamily="2" charset="-79"/>
              </a:rPr>
              <a:t>{</a:t>
            </a:r>
            <a:r>
              <a:rPr lang="en-GB" sz="4000" dirty="0">
                <a:solidFill>
                  <a:srgbClr val="FFFFFF"/>
                </a:solidFill>
                <a:latin typeface="Aharoni" panose="02010803020104030203" pitchFamily="2" charset="-79"/>
                <a:cs typeface="Aharoni" panose="02010803020104030203" pitchFamily="2" charset="-79"/>
              </a:rPr>
              <a:t>green house gases}</a:t>
            </a:r>
            <a:endParaRPr lang="en-US" sz="4000" dirty="0">
              <a:solidFill>
                <a:srgbClr val="FFFFFF"/>
              </a:solidFill>
              <a:latin typeface="Aharoni" panose="02010803020104030203" pitchFamily="2" charset="-79"/>
              <a:cs typeface="Aharoni" panose="02010803020104030203" pitchFamily="2" charset="-79"/>
            </a:endParaRPr>
          </a:p>
        </p:txBody>
      </p:sp>
      <p:sp>
        <p:nvSpPr>
          <p:cNvPr id="8" name="Content Placeholder 7">
            <a:extLst>
              <a:ext uri="{FF2B5EF4-FFF2-40B4-BE49-F238E27FC236}">
                <a16:creationId xmlns:a16="http://schemas.microsoft.com/office/drawing/2014/main" id="{6DF4962E-C762-4C27-AEA7-E0C62BB24140}"/>
              </a:ext>
            </a:extLst>
          </p:cNvPr>
          <p:cNvSpPr>
            <a:spLocks noGrp="1"/>
          </p:cNvSpPr>
          <p:nvPr>
            <p:ph idx="1"/>
          </p:nvPr>
        </p:nvSpPr>
        <p:spPr>
          <a:xfrm>
            <a:off x="1118616" y="2114184"/>
            <a:ext cx="9951720" cy="3234373"/>
          </a:xfrm>
        </p:spPr>
        <p:txBody>
          <a:bodyPr>
            <a:noAutofit/>
          </a:bodyPr>
          <a:lstStyle/>
          <a:p>
            <a:pPr marL="0" indent="0">
              <a:buNone/>
            </a:pPr>
            <a:r>
              <a:rPr lang="en-GB" sz="2400" dirty="0">
                <a:solidFill>
                  <a:srgbClr val="FFFFFF"/>
                </a:solidFill>
                <a:latin typeface="Arial Black" panose="020B0A04020102020204" pitchFamily="34" charset="0"/>
              </a:rPr>
              <a:t>Greenhouse gases are gases in Earth’s atmosphere that trap heat. They let sunlight pass through the atmosphere, but they prevent the heat that the sunlight brings from leaving the atmosphere. The main greenhouse gases are:</a:t>
            </a:r>
          </a:p>
          <a:p>
            <a:r>
              <a:rPr lang="en-GB" sz="2400" dirty="0">
                <a:solidFill>
                  <a:srgbClr val="FFFFFF"/>
                </a:solidFill>
              </a:rPr>
              <a:t>Water vapor</a:t>
            </a:r>
          </a:p>
          <a:p>
            <a:r>
              <a:rPr lang="en-GB" sz="2400" dirty="0">
                <a:solidFill>
                  <a:srgbClr val="FFFFFF"/>
                </a:solidFill>
              </a:rPr>
              <a:t>Carbon dioxide</a:t>
            </a:r>
          </a:p>
          <a:p>
            <a:r>
              <a:rPr lang="en-GB" sz="2400" dirty="0">
                <a:solidFill>
                  <a:srgbClr val="FFFFFF"/>
                </a:solidFill>
              </a:rPr>
              <a:t>Methane</a:t>
            </a:r>
          </a:p>
          <a:p>
            <a:r>
              <a:rPr lang="en-GB" sz="2400" dirty="0">
                <a:solidFill>
                  <a:srgbClr val="FFFFFF"/>
                </a:solidFill>
              </a:rPr>
              <a:t>Ozone</a:t>
            </a:r>
          </a:p>
          <a:p>
            <a:r>
              <a:rPr lang="en-GB" sz="2400" dirty="0">
                <a:solidFill>
                  <a:srgbClr val="FFFFFF"/>
                </a:solidFill>
              </a:rPr>
              <a:t>Nitrous oxide</a:t>
            </a:r>
          </a:p>
          <a:p>
            <a:r>
              <a:rPr lang="en-GB" sz="2400" dirty="0">
                <a:solidFill>
                  <a:srgbClr val="FFFFFF"/>
                </a:solidFill>
              </a:rPr>
              <a:t>Chlorofluorocarbons</a:t>
            </a:r>
            <a:endParaRPr lang="en-US" sz="2400" dirty="0">
              <a:solidFill>
                <a:srgbClr val="FFFFFF"/>
              </a:solidFill>
            </a:endParaRPr>
          </a:p>
        </p:txBody>
      </p:sp>
    </p:spTree>
    <p:extLst>
      <p:ext uri="{BB962C8B-B14F-4D97-AF65-F5344CB8AC3E}">
        <p14:creationId xmlns:p14="http://schemas.microsoft.com/office/powerpoint/2010/main" val="162396778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8E208-5624-4ACF-A139-65F3DCDE5FB6}"/>
              </a:ext>
            </a:extLst>
          </p:cNvPr>
          <p:cNvPicPr>
            <a:picLocks noChangeAspect="1"/>
          </p:cNvPicPr>
          <p:nvPr/>
        </p:nvPicPr>
        <p:blipFill rotWithShape="1">
          <a:blip r:embed="rId2"/>
          <a:srcRect t="4174" b="14599"/>
          <a:stretch/>
        </p:blipFill>
        <p:spPr>
          <a:xfrm>
            <a:off x="0" y="10"/>
            <a:ext cx="12191980" cy="6857990"/>
          </a:xfrm>
          <a:prstGeom prst="rect">
            <a:avLst/>
          </a:prstGeom>
        </p:spPr>
      </p:pic>
    </p:spTree>
    <p:extLst>
      <p:ext uri="{BB962C8B-B14F-4D97-AF65-F5344CB8AC3E}">
        <p14:creationId xmlns:p14="http://schemas.microsoft.com/office/powerpoint/2010/main" val="229332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091DF7-6E4F-46C7-874C-1BFF6A710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8" y="11"/>
            <a:ext cx="12192000" cy="6857989"/>
          </a:xfrm>
          <a:prstGeom prst="rect">
            <a:avLst/>
          </a:prstGeom>
        </p:spPr>
      </p:pic>
      <p:sp>
        <p:nvSpPr>
          <p:cNvPr id="2" name="Title 1">
            <a:extLst>
              <a:ext uri="{FF2B5EF4-FFF2-40B4-BE49-F238E27FC236}">
                <a16:creationId xmlns:a16="http://schemas.microsoft.com/office/drawing/2014/main" id="{CE6BA324-923E-4275-9EA5-666CB7BDCC9C}"/>
              </a:ext>
            </a:extLst>
          </p:cNvPr>
          <p:cNvSpPr>
            <a:spLocks noGrp="1"/>
          </p:cNvSpPr>
          <p:nvPr>
            <p:ph type="title"/>
          </p:nvPr>
        </p:nvSpPr>
        <p:spPr/>
        <p:txBody>
          <a:bodyPr anchor="ctr">
            <a:normAutofit/>
          </a:bodyPr>
          <a:lstStyle/>
          <a:p>
            <a:pPr algn="ctr"/>
            <a:r>
              <a:rPr lang="en-US" sz="5400" dirty="0">
                <a:solidFill>
                  <a:srgbClr val="FFFFFF"/>
                </a:solidFill>
                <a:latin typeface="Aharoni" panose="02010803020104030203" pitchFamily="2" charset="-79"/>
                <a:cs typeface="Aharoni" panose="02010803020104030203" pitchFamily="2" charset="-79"/>
              </a:rPr>
              <a:t>Deforestation </a:t>
            </a:r>
            <a:br>
              <a:rPr lang="en-US" dirty="0">
                <a:solidFill>
                  <a:srgbClr val="FFFFFF"/>
                </a:solidFill>
                <a:latin typeface="Aharoni" panose="02010803020104030203" pitchFamily="2" charset="-79"/>
                <a:cs typeface="Aharoni" panose="02010803020104030203" pitchFamily="2" charset="-79"/>
              </a:rPr>
            </a:br>
            <a:r>
              <a:rPr lang="en-US" sz="3200" dirty="0">
                <a:solidFill>
                  <a:srgbClr val="FFFFFF"/>
                </a:solidFill>
                <a:latin typeface="Aharoni" panose="02010803020104030203" pitchFamily="2" charset="-79"/>
                <a:cs typeface="Aharoni" panose="02010803020104030203" pitchFamily="2" charset="-79"/>
              </a:rPr>
              <a:t>(cutting down rainforests) </a:t>
            </a:r>
          </a:p>
        </p:txBody>
      </p:sp>
      <p:sp>
        <p:nvSpPr>
          <p:cNvPr id="8" name="Content Placeholder 7">
            <a:extLst>
              <a:ext uri="{FF2B5EF4-FFF2-40B4-BE49-F238E27FC236}">
                <a16:creationId xmlns:a16="http://schemas.microsoft.com/office/drawing/2014/main" id="{105EEA70-B2EA-49EE-9769-628AF046AA53}"/>
              </a:ext>
            </a:extLst>
          </p:cNvPr>
          <p:cNvSpPr>
            <a:spLocks noGrp="1"/>
          </p:cNvSpPr>
          <p:nvPr>
            <p:ph sz="half" idx="1"/>
          </p:nvPr>
        </p:nvSpPr>
        <p:spPr/>
        <p:txBody>
          <a:bodyPr>
            <a:normAutofit fontScale="85000" lnSpcReduction="10000"/>
          </a:bodyPr>
          <a:lstStyle/>
          <a:p>
            <a:r>
              <a:rPr lang="en-GB" dirty="0">
                <a:latin typeface="Aharoni" panose="02010803020104030203" pitchFamily="2" charset="-79"/>
                <a:cs typeface="Aharoni" panose="02010803020104030203" pitchFamily="2" charset="-79"/>
              </a:rPr>
              <a:t>Deforestation is the permanent removal of trees to make room for something besides forest. This can include clearing the land for agriculture or grazing, or using the timber for fuel, construction or manufacturing. </a:t>
            </a:r>
          </a:p>
          <a:p>
            <a:r>
              <a:rPr lang="en-GB" dirty="0">
                <a:latin typeface="Aharoni" panose="02010803020104030203" pitchFamily="2" charset="-79"/>
                <a:cs typeface="Aharoni" panose="02010803020104030203" pitchFamily="2" charset="-79"/>
              </a:rPr>
              <a:t>The loss of trees and other vegetation can cause climate change, desertification, soil erosion, fewer crops, flooding, increased greenhouse gases in the atmosphere, and a host of problems for indigenous people.</a:t>
            </a:r>
          </a:p>
          <a:p>
            <a:endParaRPr lang="en-US" sz="2400" dirty="0">
              <a:solidFill>
                <a:srgbClr val="FFFFFF"/>
              </a:solidFill>
            </a:endParaRPr>
          </a:p>
        </p:txBody>
      </p:sp>
      <p:sp>
        <p:nvSpPr>
          <p:cNvPr id="5" name="Content Placeholder 4">
            <a:extLst>
              <a:ext uri="{FF2B5EF4-FFF2-40B4-BE49-F238E27FC236}">
                <a16:creationId xmlns:a16="http://schemas.microsoft.com/office/drawing/2014/main" id="{0A60FAD6-E0E2-42F1-B982-34A740115E83}"/>
              </a:ext>
            </a:extLst>
          </p:cNvPr>
          <p:cNvSpPr>
            <a:spLocks noGrp="1"/>
          </p:cNvSpPr>
          <p:nvPr>
            <p:ph sz="half" idx="2"/>
          </p:nvPr>
        </p:nvSpPr>
        <p:spPr>
          <a:xfrm>
            <a:off x="6172200" y="1825625"/>
            <a:ext cx="5599590" cy="4351338"/>
          </a:xfrm>
        </p:spPr>
        <p:txBody>
          <a:bodyPr>
            <a:normAutofit fontScale="85000" lnSpcReduction="10000"/>
          </a:bodyPr>
          <a:lstStyle/>
          <a:p>
            <a:endParaRPr lang="en-GB" dirty="0"/>
          </a:p>
          <a:p>
            <a:pPr marL="0" indent="0" algn="ctr">
              <a:buNone/>
            </a:pPr>
            <a:r>
              <a:rPr lang="en-GB" sz="3900" dirty="0">
                <a:latin typeface="Aharoni" panose="02010803020104030203" pitchFamily="2" charset="-79"/>
                <a:cs typeface="Aharoni" panose="02010803020104030203" pitchFamily="2" charset="-79"/>
              </a:rPr>
              <a:t>The</a:t>
            </a:r>
            <a:r>
              <a:rPr lang="en-GB" sz="5200" dirty="0">
                <a:latin typeface="Aharoni" panose="02010803020104030203" pitchFamily="2" charset="-79"/>
                <a:cs typeface="Aharoni" panose="02010803020104030203" pitchFamily="2" charset="-79"/>
              </a:rPr>
              <a:t> 5 </a:t>
            </a:r>
            <a:r>
              <a:rPr lang="en-GB" sz="3900" dirty="0">
                <a:latin typeface="Aharoni" panose="02010803020104030203" pitchFamily="2" charset="-79"/>
                <a:cs typeface="Aharoni" panose="02010803020104030203" pitchFamily="2" charset="-79"/>
              </a:rPr>
              <a:t>Major Rainforests </a:t>
            </a:r>
          </a:p>
          <a:p>
            <a:r>
              <a:rPr lang="en-GB" dirty="0">
                <a:latin typeface="Aharoni" panose="02010803020104030203" pitchFamily="2" charset="-79"/>
                <a:cs typeface="Aharoni" panose="02010803020104030203" pitchFamily="2" charset="-79"/>
              </a:rPr>
              <a:t> a. The Amazon in South America</a:t>
            </a:r>
          </a:p>
          <a:p>
            <a:r>
              <a:rPr lang="en-GB" dirty="0">
                <a:latin typeface="Aharoni" panose="02010803020104030203" pitchFamily="2" charset="-79"/>
                <a:cs typeface="Aharoni" panose="02010803020104030203" pitchFamily="2" charset="-79"/>
              </a:rPr>
              <a:t>  b. The Congo in Central Africa</a:t>
            </a:r>
          </a:p>
          <a:p>
            <a:r>
              <a:rPr lang="en-GB" dirty="0">
                <a:latin typeface="Aharoni" panose="02010803020104030203" pitchFamily="2" charset="-79"/>
                <a:cs typeface="Aharoni" panose="02010803020104030203" pitchFamily="2" charset="-79"/>
              </a:rPr>
              <a:t>  c.  Southeast Asia</a:t>
            </a:r>
          </a:p>
          <a:p>
            <a:r>
              <a:rPr lang="en-GB" dirty="0">
                <a:latin typeface="Aharoni" panose="02010803020104030203" pitchFamily="2" charset="-79"/>
                <a:cs typeface="Aharoni" panose="02010803020104030203" pitchFamily="2" charset="-79"/>
              </a:rPr>
              <a:t>  d.  New Guinea</a:t>
            </a:r>
          </a:p>
          <a:p>
            <a:r>
              <a:rPr lang="en-GB" dirty="0">
                <a:latin typeface="Aharoni" panose="02010803020104030203" pitchFamily="2" charset="-79"/>
                <a:cs typeface="Aharoni" panose="02010803020104030203" pitchFamily="2" charset="-79"/>
              </a:rPr>
              <a:t>  e.  Madagascar</a:t>
            </a:r>
            <a:endParaRPr lang="en-US"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8340815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4"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A8AAEE-9879-4F9B-991D-313FBC92268F}"/>
              </a:ext>
            </a:extLst>
          </p:cNvPr>
          <p:cNvSpPr>
            <a:spLocks noGrp="1"/>
          </p:cNvSpPr>
          <p:nvPr>
            <p:ph type="title"/>
          </p:nvPr>
        </p:nvSpPr>
        <p:spPr>
          <a:xfrm>
            <a:off x="526073" y="4916436"/>
            <a:ext cx="11139854" cy="930447"/>
          </a:xfrm>
        </p:spPr>
        <p:txBody>
          <a:bodyPr vert="horz" lIns="91440" tIns="45720" rIns="91440" bIns="45720" rtlCol="0" anchor="b">
            <a:noAutofit/>
          </a:bodyPr>
          <a:lstStyle/>
          <a:p>
            <a:pPr algn="ctr"/>
            <a:r>
              <a:rPr lang="en-US" sz="4000" dirty="0">
                <a:solidFill>
                  <a:srgbClr val="FFFFFF"/>
                </a:solidFill>
                <a:latin typeface="Aharoni" panose="02010803020104030203" pitchFamily="2" charset="-79"/>
                <a:cs typeface="Aharoni" panose="02010803020104030203" pitchFamily="2" charset="-79"/>
              </a:rPr>
              <a:t>The Amazon Rainforest </a:t>
            </a:r>
            <a:br>
              <a:rPr lang="en-US" sz="4000" dirty="0">
                <a:solidFill>
                  <a:srgbClr val="FFFFFF"/>
                </a:solidFill>
                <a:latin typeface="Aharoni" panose="02010803020104030203" pitchFamily="2" charset="-79"/>
                <a:cs typeface="Aharoni" panose="02010803020104030203" pitchFamily="2" charset="-79"/>
              </a:rPr>
            </a:br>
            <a:r>
              <a:rPr lang="en-US" sz="4000" dirty="0">
                <a:solidFill>
                  <a:srgbClr val="FFFFFF"/>
                </a:solidFill>
                <a:latin typeface="Aharoni" panose="02010803020104030203" pitchFamily="2" charset="-79"/>
                <a:cs typeface="Aharoni" panose="02010803020104030203" pitchFamily="2" charset="-79"/>
              </a:rPr>
              <a:t>(before and after) </a:t>
            </a:r>
          </a:p>
        </p:txBody>
      </p:sp>
      <p:pic>
        <p:nvPicPr>
          <p:cNvPr id="6" name="Content Placeholder 5">
            <a:extLst>
              <a:ext uri="{FF2B5EF4-FFF2-40B4-BE49-F238E27FC236}">
                <a16:creationId xmlns:a16="http://schemas.microsoft.com/office/drawing/2014/main" id="{E3481D9B-694A-4971-A168-6DEC0667BCE4}"/>
              </a:ext>
            </a:extLst>
          </p:cNvPr>
          <p:cNvPicPr>
            <a:picLocks noGrp="1" noChangeAspect="1"/>
          </p:cNvPicPr>
          <p:nvPr>
            <p:ph sz="half" idx="2"/>
          </p:nvPr>
        </p:nvPicPr>
        <p:blipFill rotWithShape="1">
          <a:blip r:embed="rId2"/>
          <a:srcRect r="4331" b="2"/>
          <a:stretch/>
        </p:blipFill>
        <p:spPr>
          <a:xfrm>
            <a:off x="6498899" y="479206"/>
            <a:ext cx="5455917" cy="3806617"/>
          </a:xfrm>
          <a:prstGeom prst="rect">
            <a:avLst/>
          </a:prstGeom>
        </p:spPr>
      </p:pic>
      <p:pic>
        <p:nvPicPr>
          <p:cNvPr id="5" name="Content Placeholder 4">
            <a:extLst>
              <a:ext uri="{FF2B5EF4-FFF2-40B4-BE49-F238E27FC236}">
                <a16:creationId xmlns:a16="http://schemas.microsoft.com/office/drawing/2014/main" id="{799972BA-1D93-49B9-83AC-FA8A376DFC9C}"/>
              </a:ext>
            </a:extLst>
          </p:cNvPr>
          <p:cNvPicPr>
            <a:picLocks noGrp="1" noChangeAspect="1"/>
          </p:cNvPicPr>
          <p:nvPr>
            <p:ph sz="half" idx="1"/>
          </p:nvPr>
        </p:nvPicPr>
        <p:blipFill rotWithShape="1">
          <a:blip r:embed="rId3"/>
          <a:srcRect l="10304" r="27697"/>
          <a:stretch/>
        </p:blipFill>
        <p:spPr>
          <a:xfrm>
            <a:off x="378068" y="479514"/>
            <a:ext cx="5455917" cy="3806003"/>
          </a:xfrm>
          <a:prstGeom prst="rect">
            <a:avLst/>
          </a:prstGeom>
        </p:spPr>
      </p:pic>
      <p:cxnSp>
        <p:nvCxnSpPr>
          <p:cNvPr id="25"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092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587C0-F097-44A2-A26C-AF05C7B54141}"/>
              </a:ext>
            </a:extLst>
          </p:cNvPr>
          <p:cNvSpPr>
            <a:spLocks noGrp="1"/>
          </p:cNvSpPr>
          <p:nvPr>
            <p:ph type="title"/>
          </p:nvPr>
        </p:nvSpPr>
        <p:spPr>
          <a:xfrm>
            <a:off x="838200" y="365760"/>
            <a:ext cx="10515600" cy="1325563"/>
          </a:xfrm>
        </p:spPr>
        <p:txBody>
          <a:bodyPr>
            <a:normAutofit/>
          </a:bodyPr>
          <a:lstStyle/>
          <a:p>
            <a:pPr algn="ctr"/>
            <a:r>
              <a:rPr lang="en-GB" sz="5400" dirty="0">
                <a:solidFill>
                  <a:schemeClr val="bg1"/>
                </a:solidFill>
                <a:latin typeface="+mn-lt"/>
              </a:rPr>
              <a:t>Causes of climate change </a:t>
            </a:r>
            <a:endParaRPr lang="en-US" sz="5400" dirty="0">
              <a:solidFill>
                <a:schemeClr val="bg1"/>
              </a:solidFill>
              <a:latin typeface="+mn-lt"/>
            </a:endParaRPr>
          </a:p>
        </p:txBody>
      </p:sp>
      <p:sp>
        <p:nvSpPr>
          <p:cNvPr id="8" name="Content Placeholder 7">
            <a:extLst>
              <a:ext uri="{FF2B5EF4-FFF2-40B4-BE49-F238E27FC236}">
                <a16:creationId xmlns:a16="http://schemas.microsoft.com/office/drawing/2014/main" id="{74EA40FE-C672-4B06-AD89-1BD9082836BE}"/>
              </a:ext>
            </a:extLst>
          </p:cNvPr>
          <p:cNvSpPr>
            <a:spLocks noGrp="1"/>
          </p:cNvSpPr>
          <p:nvPr>
            <p:ph idx="1"/>
          </p:nvPr>
        </p:nvSpPr>
        <p:spPr>
          <a:xfrm>
            <a:off x="841248" y="2276857"/>
            <a:ext cx="5015484" cy="3900106"/>
          </a:xfrm>
        </p:spPr>
        <p:txBody>
          <a:bodyPr anchor="ctr">
            <a:normAutofit lnSpcReduction="10000"/>
          </a:bodyPr>
          <a:lstStyle/>
          <a:p>
            <a:pPr marL="0" indent="0">
              <a:buNone/>
            </a:pPr>
            <a:r>
              <a:rPr lang="en-GB" dirty="0"/>
              <a:t>climate change can also result from external forcing, when events outside of the climate system’s components nonetheless produce changes within the system . Examples include changes in solar output and volcanism. Human activities can also change climate, and are presently driving climate change through global warming.</a:t>
            </a:r>
            <a:endParaRPr lang="en-US" dirty="0"/>
          </a:p>
        </p:txBody>
      </p:sp>
      <p:pic>
        <p:nvPicPr>
          <p:cNvPr id="3" name="Picture 2">
            <a:extLst>
              <a:ext uri="{FF2B5EF4-FFF2-40B4-BE49-F238E27FC236}">
                <a16:creationId xmlns:a16="http://schemas.microsoft.com/office/drawing/2014/main" id="{A8385BB4-0BB6-4ADC-BF36-F4AD6AF9230A}"/>
              </a:ext>
            </a:extLst>
          </p:cNvPr>
          <p:cNvPicPr>
            <a:picLocks noChangeAspect="1"/>
          </p:cNvPicPr>
          <p:nvPr/>
        </p:nvPicPr>
        <p:blipFill rotWithShape="1">
          <a:blip r:embed="rId2"/>
          <a:srcRect t="5561" r="2" b="469"/>
          <a:stretch/>
        </p:blipFill>
        <p:spPr>
          <a:xfrm>
            <a:off x="6335270" y="2276857"/>
            <a:ext cx="5015484" cy="3900106"/>
          </a:xfrm>
          <a:prstGeom prst="rect">
            <a:avLst/>
          </a:prstGeom>
        </p:spPr>
      </p:pic>
    </p:spTree>
    <p:extLst>
      <p:ext uri="{BB962C8B-B14F-4D97-AF65-F5344CB8AC3E}">
        <p14:creationId xmlns:p14="http://schemas.microsoft.com/office/powerpoint/2010/main" val="179970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205B6C-F119-450F-B7B1-0ED3209FDB06}"/>
              </a:ext>
            </a:extLst>
          </p:cNvPr>
          <p:cNvPicPr>
            <a:picLocks noChangeAspect="1"/>
          </p:cNvPicPr>
          <p:nvPr/>
        </p:nvPicPr>
        <p:blipFill rotWithShape="1">
          <a:blip r:embed="rId2"/>
          <a:srcRect t="5010" b="19990"/>
          <a:stretch/>
        </p:blipFill>
        <p:spPr>
          <a:xfrm>
            <a:off x="20" y="0"/>
            <a:ext cx="12191980" cy="6857990"/>
          </a:xfrm>
          <a:prstGeom prst="rect">
            <a:avLst/>
          </a:prstGeom>
        </p:spPr>
      </p:pic>
    </p:spTree>
    <p:extLst>
      <p:ext uri="{BB962C8B-B14F-4D97-AF65-F5344CB8AC3E}">
        <p14:creationId xmlns:p14="http://schemas.microsoft.com/office/powerpoint/2010/main" val="2312647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Words>
  <Application>Microsoft Office PowerPoint</Application>
  <PresentationFormat>Widescreen</PresentationFormat>
  <Paragraphs>30</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Aharoni</vt:lpstr>
      <vt:lpstr>Aldhabi</vt:lpstr>
      <vt:lpstr>Arial</vt:lpstr>
      <vt:lpstr>Arial Black</vt:lpstr>
      <vt:lpstr>Baskerville Old Face</vt:lpstr>
      <vt:lpstr>Calibri</vt:lpstr>
      <vt:lpstr>Calibri Light</vt:lpstr>
      <vt:lpstr>Office Theme</vt:lpstr>
      <vt:lpstr>The Causes And Effects Of  Climate Change </vt:lpstr>
      <vt:lpstr>What Is Climate Change?</vt:lpstr>
      <vt:lpstr>Antarctica  (before and after)</vt:lpstr>
      <vt:lpstr>Air Pollution {green house gases}</vt:lpstr>
      <vt:lpstr>PowerPoint Presentation</vt:lpstr>
      <vt:lpstr>Deforestation  (cutting down rainforests) </vt:lpstr>
      <vt:lpstr>The Amazon Rainforest  (before and after) </vt:lpstr>
      <vt:lpstr>Causes of climate change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Causes And Effects Of  Climate Change </dc:title>
  <dc:creator>Amy Psaila</dc:creator>
  <cp:lastModifiedBy>Amy Psaila</cp:lastModifiedBy>
  <cp:revision>1</cp:revision>
  <dcterms:created xsi:type="dcterms:W3CDTF">2020-01-09T15:45:18Z</dcterms:created>
  <dcterms:modified xsi:type="dcterms:W3CDTF">2020-01-09T15:45:21Z</dcterms:modified>
</cp:coreProperties>
</file>