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337" r:id="rId2"/>
    <p:sldId id="294" r:id="rId3"/>
    <p:sldId id="303" r:id="rId4"/>
    <p:sldId id="280" r:id="rId5"/>
    <p:sldId id="291" r:id="rId6"/>
    <p:sldId id="300" r:id="rId7"/>
    <p:sldId id="261" r:id="rId8"/>
    <p:sldId id="336" r:id="rId9"/>
    <p:sldId id="257" r:id="rId10"/>
    <p:sldId id="298" r:id="rId11"/>
    <p:sldId id="277" r:id="rId12"/>
    <p:sldId id="287" r:id="rId13"/>
    <p:sldId id="258" r:id="rId14"/>
    <p:sldId id="293" r:id="rId15"/>
    <p:sldId id="292" r:id="rId16"/>
    <p:sldId id="282" r:id="rId17"/>
    <p:sldId id="265" r:id="rId18"/>
    <p:sldId id="284" r:id="rId19"/>
    <p:sldId id="269" r:id="rId20"/>
    <p:sldId id="310" r:id="rId21"/>
    <p:sldId id="335" r:id="rId22"/>
    <p:sldId id="33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68" autoAdjust="0"/>
    <p:restoredTop sz="86467" autoAdjust="0"/>
  </p:normalViewPr>
  <p:slideViewPr>
    <p:cSldViewPr>
      <p:cViewPr varScale="1">
        <p:scale>
          <a:sx n="70" d="100"/>
          <a:sy n="70" d="100"/>
        </p:scale>
        <p:origin x="107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060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060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7ABAE-E623-45C6-9712-D952AE7F0085}" type="datetimeFigureOut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E26A4-6410-458C-8ED0-C83729856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CA01C-419E-4BBF-9585-DA76AEA79FAD}" type="datetimeFigureOut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70355-171C-482C-9745-EFA9F4B193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0F047-358B-4F78-A5F5-C860E246B6DD}" type="datetimeFigureOut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33BB0-FAB8-4C64-96F4-93DDEC3EB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39D38-AF38-48E4-B089-F9B56483BC3E}" type="datetimeFigureOut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B2BFA-63B5-4BAF-BA76-994008EDBB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CAF03-A3B1-4964-BE42-849A4B7393DC}" type="datetimeFigureOut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28A29-6E98-4A20-8F29-82B4C4042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60320-4227-40DA-8D5F-428B8B611888}" type="datetimeFigureOut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98DD0-2820-45DB-8AA1-732227C0B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17086-B664-4DC2-98A1-ADB60F3A6797}" type="datetimeFigureOut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68624-D1B0-441E-B451-329DC1A56C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86061-1978-4900-A949-E3E3E506451D}" type="datetimeFigureOut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AA5C4-701B-45A4-8F42-8EF36F5A9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88607-89AC-4922-885A-44FCD77D89AB}" type="datetimeFigureOut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765BC-4D5D-40D0-B249-6A7FC32A2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39AEB-F7BC-4632-8BAB-809F2C588A12}" type="datetimeFigureOut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9FC20-641D-411A-8222-65BBCDD15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D9AEC-7048-4CA5-BFCD-DBF80BC2D865}" type="datetimeFigureOut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0A74F-BEA7-4F38-B88B-D49919A56E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0957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57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57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57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57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57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57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957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958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62225931-536C-4AC9-B711-D0C9A63D13E4}" type="datetimeFigureOut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10958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958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315A939F-32F8-45E8-8F24-523036207F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971800"/>
          </a:xfrm>
        </p:spPr>
        <p:txBody>
          <a:bodyPr/>
          <a:lstStyle/>
          <a:p>
            <a:pPr eaLnBrk="1" hangingPunct="1">
              <a:defRPr/>
            </a:pPr>
            <a:endParaRPr lang="uk-UA" smtClean="0"/>
          </a:p>
          <a:p>
            <a:pPr eaLnBrk="1" hangingPunct="1">
              <a:defRPr/>
            </a:pPr>
            <a:r>
              <a:rPr lang="ru-RU" b="1" i="1" smtClean="0"/>
              <a:t/>
            </a:r>
            <a:br>
              <a:rPr lang="ru-RU" b="1" i="1" smtClean="0"/>
            </a:br>
            <a:r>
              <a:rPr lang="en-US" smtClean="0"/>
              <a:t>Welcome to the participants of the quiz dedicated to the European Day of Languages</a:t>
            </a:r>
            <a:r>
              <a:rPr lang="ru-RU" smtClean="0">
                <a:effectLst/>
              </a:rPr>
              <a:t> </a:t>
            </a:r>
          </a:p>
        </p:txBody>
      </p:sp>
      <p:pic>
        <p:nvPicPr>
          <p:cNvPr id="13315" name="Picture 4" descr="0000008911-evro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0"/>
            <a:ext cx="5040312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flag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3825" y="4691063"/>
            <a:ext cx="5191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1.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00563" y="4652963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2.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2875" y="5786438"/>
            <a:ext cx="463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3.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0" y="5715000"/>
            <a:ext cx="48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4.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50" y="3429000"/>
            <a:ext cx="8072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solidFill>
                  <a:srgbClr val="0070C0"/>
                </a:solidFill>
                <a:latin typeface="Calibri" pitchFamily="34" charset="0"/>
              </a:rPr>
              <a:t>9. </a:t>
            </a:r>
            <a:r>
              <a:rPr lang="en-US" sz="2800">
                <a:solidFill>
                  <a:schemeClr val="accent1"/>
                </a:solidFill>
                <a:latin typeface="Calibri" pitchFamily="34" charset="0"/>
              </a:rPr>
              <a:t>France celebrates Independence Day</a:t>
            </a:r>
            <a:r>
              <a:rPr lang="ru-RU"/>
              <a:t> </a:t>
            </a:r>
            <a:r>
              <a:rPr lang="uk-UA" sz="2800" b="1">
                <a:solidFill>
                  <a:srgbClr val="0070C0"/>
                </a:solidFill>
                <a:latin typeface="Calibri" pitchFamily="34" charset="0"/>
              </a:rPr>
              <a:t>…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71550" y="4659313"/>
            <a:ext cx="36004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70C0"/>
                </a:solidFill>
                <a:latin typeface="Calibri" pitchFamily="34" charset="0"/>
              </a:rPr>
              <a:t>1 </a:t>
            </a:r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May</a:t>
            </a:r>
            <a:endParaRPr lang="ru-RU" sz="280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uk-UA" sz="2800">
                <a:solidFill>
                  <a:srgbClr val="0070C0"/>
                </a:solidFill>
                <a:latin typeface="Calibri" pitchFamily="34" charset="0"/>
              </a:rPr>
              <a:t> </a:t>
            </a:r>
            <a:endParaRPr lang="ru-RU" sz="2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13375" y="4652963"/>
            <a:ext cx="3822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70C0"/>
                </a:solidFill>
                <a:latin typeface="Calibri" pitchFamily="34" charset="0"/>
              </a:rPr>
              <a:t>14 </a:t>
            </a:r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July</a:t>
            </a:r>
            <a:endParaRPr lang="ru-RU" sz="2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08050" y="5715000"/>
            <a:ext cx="3263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70C0"/>
                </a:solidFill>
                <a:latin typeface="Calibri" pitchFamily="34" charset="0"/>
              </a:rPr>
              <a:t>25 </a:t>
            </a:r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December</a:t>
            </a:r>
            <a:endParaRPr lang="ru-RU" sz="2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29250" y="5715000"/>
            <a:ext cx="2787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70C0"/>
                </a:solidFill>
                <a:latin typeface="Calibri" pitchFamily="34" charset="0"/>
              </a:rPr>
              <a:t>15 </a:t>
            </a:r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August</a:t>
            </a:r>
            <a:r>
              <a:rPr lang="uk-UA" sz="2800">
                <a:solidFill>
                  <a:srgbClr val="0070C0"/>
                </a:solidFill>
                <a:latin typeface="Calibri" pitchFamily="34" charset="0"/>
              </a:rPr>
              <a:t> </a:t>
            </a:r>
            <a:endParaRPr lang="ru-RU" sz="280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15140" y="142852"/>
            <a:ext cx="2308691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 descr="G:\Flags\Flags\fran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5715000"/>
            <a:ext cx="5000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G:\Flags\Flags\fran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5786438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 descr="G:\Flags\Flags\fran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4786313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 descr="G:\Flags\Flags\fran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4714875"/>
            <a:ext cx="5000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142852"/>
            <a:ext cx="2286016" cy="3031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5" grpId="0"/>
      <p:bldP spid="6" grpId="0" build="p"/>
      <p:bldP spid="7" grpId="0"/>
      <p:bldP spid="8" grpId="0"/>
      <p:bldP spid="8" grpId="1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3825" y="4691063"/>
            <a:ext cx="5191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1.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00563" y="4652963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2.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2875" y="5786438"/>
            <a:ext cx="463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3.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0" y="5715000"/>
            <a:ext cx="48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4.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50" y="3429000"/>
            <a:ext cx="8072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solidFill>
                  <a:srgbClr val="0070C0"/>
                </a:solidFill>
                <a:latin typeface="Calibri" pitchFamily="34" charset="0"/>
              </a:rPr>
              <a:t>10. </a:t>
            </a:r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In  Britain it is luck to catch</a:t>
            </a:r>
            <a:r>
              <a:rPr lang="uk-UA" sz="2800" b="1">
                <a:solidFill>
                  <a:srgbClr val="0070C0"/>
                </a:solidFill>
                <a:latin typeface="Calibri" pitchFamily="34" charset="0"/>
              </a:rPr>
              <a:t>…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71550" y="4659313"/>
            <a:ext cx="3600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a singing bird</a:t>
            </a:r>
            <a:endParaRPr lang="ru-RU" sz="2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13375" y="4652963"/>
            <a:ext cx="3822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a falling leaf</a:t>
            </a:r>
            <a:endParaRPr lang="ru-RU" sz="2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08050" y="5715000"/>
            <a:ext cx="3263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a snowflake</a:t>
            </a:r>
            <a:endParaRPr lang="ru-RU" sz="2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29250" y="5715000"/>
            <a:ext cx="2787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a flying bird</a:t>
            </a:r>
            <a:endParaRPr lang="ru-RU" sz="280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17" name="Picture 4" descr="C:\Documents and Settings\fgjdtykj\Мои документы\Мои рисунки\D4EBE0E320C2E5EBE8EAEEE1F0E8F2E0EDE8E8.jpg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493458" y="4659675"/>
            <a:ext cx="524235" cy="524235"/>
          </a:xfrm>
          <a:prstGeom prst="rect">
            <a:avLst/>
          </a:prstGeom>
          <a:noFill/>
          <a:effectLst>
            <a:softEdge rad="63500"/>
          </a:effectLst>
          <a:extLst/>
        </p:spPr>
      </p:pic>
      <p:pic>
        <p:nvPicPr>
          <p:cNvPr id="18" name="Picture 4" descr="C:\Documents and Settings\fgjdtykj\Мои документы\Мои рисунки\D4EBE0E320C2E5EBE8EAEEE1F0E8F2E0EDE8E8.jpg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4932040" y="4671488"/>
            <a:ext cx="524235" cy="524235"/>
          </a:xfrm>
          <a:prstGeom prst="rect">
            <a:avLst/>
          </a:prstGeom>
          <a:noFill/>
          <a:effectLst>
            <a:softEdge rad="63500"/>
          </a:effectLst>
          <a:extLst/>
        </p:spPr>
      </p:pic>
      <p:pic>
        <p:nvPicPr>
          <p:cNvPr id="19" name="Picture 4" descr="C:\Documents and Settings\fgjdtykj\Мои документы\Мои рисунки\D4EBE0E320C2E5EBE8EAEEE1F0E8F2E0EDE8E8.jpg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4929190" y="5715016"/>
            <a:ext cx="524235" cy="524235"/>
          </a:xfrm>
          <a:prstGeom prst="rect">
            <a:avLst/>
          </a:prstGeom>
          <a:noFill/>
          <a:effectLst>
            <a:softEdge rad="63500"/>
          </a:effectLst>
          <a:extLst/>
        </p:spPr>
      </p:pic>
      <p:pic>
        <p:nvPicPr>
          <p:cNvPr id="20" name="Picture 4" descr="C:\Documents and Settings\fgjdtykj\Мои документы\Мои рисунки\D4EBE0E320C2E5EBE8EAEEE1F0E8F2E0EDE8E8.jpg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500034" y="5786454"/>
            <a:ext cx="524235" cy="524235"/>
          </a:xfrm>
          <a:prstGeom prst="rect">
            <a:avLst/>
          </a:prstGeom>
          <a:noFill/>
          <a:effectLst>
            <a:softEdge rad="63500"/>
          </a:effectLst>
          <a:extLst/>
        </p:spPr>
      </p:pic>
      <p:pic>
        <p:nvPicPr>
          <p:cNvPr id="21" name="Picture 2" descr="D:\Bogdana\Pictures\школьные картинки\Викторина\4894867550_a0d8e5009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1714488"/>
            <a:ext cx="2271922" cy="151311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2" name="Picture 7" descr="D:\Bogdana\Pictures\школьные картинки\Викторина\eipc-autumn-leaves-screensaver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500174"/>
            <a:ext cx="2028934" cy="175109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3" name="Picture 8" descr="D:\Bogdana\Pictures\школьные картинки\Викторина\bird1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142852"/>
            <a:ext cx="2028934" cy="152068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4" name="Picture 9" descr="D:\Bogdana\Pictures\школьные картинки\Викторина\miscellaneous_41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28926" y="14080"/>
            <a:ext cx="1785950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5" name="Picture 6" descr="D:\Bogdana\Pictures\школьные картинки\Викторина\uk-immigration-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43702" y="142852"/>
            <a:ext cx="2327078" cy="174560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3"/>
      <p:bldP spid="4" grpId="0"/>
      <p:bldP spid="5" grpId="0"/>
      <p:bldP spid="6" grpId="0" build="p"/>
      <p:bldP spid="7" grpId="0"/>
      <p:bldP spid="8" grpId="0"/>
      <p:bldP spid="8" grpId="3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3825" y="4691063"/>
            <a:ext cx="5191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1.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00563" y="4652963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2.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2875" y="5786438"/>
            <a:ext cx="463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3.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0" y="5715000"/>
            <a:ext cx="48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4.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50" y="3429000"/>
            <a:ext cx="8072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solidFill>
                  <a:srgbClr val="0070C0"/>
                </a:solidFill>
              </a:rPr>
              <a:t>11</a:t>
            </a:r>
            <a:r>
              <a:rPr lang="uk-UA" sz="2800" b="1">
                <a:solidFill>
                  <a:srgbClr val="0070C0"/>
                </a:solidFill>
                <a:latin typeface="Calibri" pitchFamily="34" charset="0"/>
              </a:rPr>
              <a:t>. </a:t>
            </a:r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The most widespread tree in England</a:t>
            </a:r>
            <a:r>
              <a:rPr lang="uk-UA" sz="2800" b="1">
                <a:solidFill>
                  <a:srgbClr val="0070C0"/>
                </a:solidFill>
                <a:latin typeface="Calibri" pitchFamily="34" charset="0"/>
              </a:rPr>
              <a:t>…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71550" y="4659313"/>
            <a:ext cx="3600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birch</a:t>
            </a:r>
            <a:endParaRPr lang="ru-RU" sz="2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13375" y="4652963"/>
            <a:ext cx="3822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Fir-tree</a:t>
            </a:r>
            <a:endParaRPr lang="ru-RU" sz="2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08050" y="5715000"/>
            <a:ext cx="3263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maple</a:t>
            </a:r>
            <a:endParaRPr lang="ru-RU" sz="2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29250" y="5715000"/>
            <a:ext cx="2787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ash</a:t>
            </a:r>
            <a:endParaRPr lang="ru-RU" sz="280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17" name="Picture 4" descr="C:\Documents and Settings\fgjdtykj\Мои документы\Мои рисунки\D4EBE0E320C2E5EBE8EAEEE1F0E8F2E0EDE8E8.jpg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493458" y="4659675"/>
            <a:ext cx="524235" cy="524235"/>
          </a:xfrm>
          <a:prstGeom prst="rect">
            <a:avLst/>
          </a:prstGeom>
          <a:noFill/>
          <a:effectLst>
            <a:softEdge rad="63500"/>
          </a:effectLst>
          <a:extLst/>
        </p:spPr>
      </p:pic>
      <p:pic>
        <p:nvPicPr>
          <p:cNvPr id="18" name="Picture 4" descr="C:\Documents and Settings\fgjdtykj\Мои документы\Мои рисунки\D4EBE0E320C2E5EBE8EAEEE1F0E8F2E0EDE8E8.jpg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4932040" y="4671488"/>
            <a:ext cx="524235" cy="524235"/>
          </a:xfrm>
          <a:prstGeom prst="rect">
            <a:avLst/>
          </a:prstGeom>
          <a:noFill/>
          <a:effectLst>
            <a:softEdge rad="63500"/>
          </a:effectLst>
          <a:extLst/>
        </p:spPr>
      </p:pic>
      <p:pic>
        <p:nvPicPr>
          <p:cNvPr id="19" name="Picture 4" descr="C:\Documents and Settings\fgjdtykj\Мои документы\Мои рисунки\D4EBE0E320C2E5EBE8EAEEE1F0E8F2E0EDE8E8.jpg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4929190" y="5715016"/>
            <a:ext cx="524235" cy="524235"/>
          </a:xfrm>
          <a:prstGeom prst="rect">
            <a:avLst/>
          </a:prstGeom>
          <a:noFill/>
          <a:effectLst>
            <a:softEdge rad="63500"/>
          </a:effectLst>
          <a:extLst/>
        </p:spPr>
      </p:pic>
      <p:pic>
        <p:nvPicPr>
          <p:cNvPr id="20" name="Picture 4" descr="C:\Documents and Settings\fgjdtykj\Мои документы\Мои рисунки\D4EBE0E320C2E5EBE8EAEEE1F0E8F2E0EDE8E8.jpg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500034" y="5786454"/>
            <a:ext cx="524235" cy="524235"/>
          </a:xfrm>
          <a:prstGeom prst="rect">
            <a:avLst/>
          </a:prstGeom>
          <a:noFill/>
          <a:effectLst>
            <a:softEdge rad="63500"/>
          </a:effectLst>
          <a:ex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6" descr="D:\Bogdana\Pictures\школьные картинки\Викторина\uk-immigration-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43702" y="142852"/>
            <a:ext cx="2327078" cy="174560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  <p:bldP spid="5" grpId="0"/>
      <p:bldP spid="6" grpId="0" build="p"/>
      <p:bldP spid="7" grpId="0"/>
      <p:bldP spid="7" grpId="1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Documents and Settings\fgjdtykj\Мои документы\Мои рисунки\deutsche-Flagg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4438" y="6000750"/>
            <a:ext cx="4318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C:\Documents and Settings\fgjdtykj\Мои документы\Мои рисунки\deutsche-Flagg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072188"/>
            <a:ext cx="4318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C:\Documents and Settings\fgjdtykj\Мои документы\Мои рисунки\deutsche-Flagg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1575" y="4881563"/>
            <a:ext cx="43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C:\Documents and Settings\fgjdtykj\Мои документы\Мои рисунки\deutsche-Flagg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881563"/>
            <a:ext cx="43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C:\Documents and Settings\fgjdtykj\Мои документы\Мои рисунки\deutschland_3D_flagge_001.jp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6551712" y="0"/>
            <a:ext cx="2592288" cy="1944216"/>
          </a:xfrm>
          <a:prstGeom prst="rect">
            <a:avLst/>
          </a:prstGeom>
          <a:noFill/>
          <a:effectLst>
            <a:softEdge rad="317500"/>
          </a:effectLst>
          <a:extLst/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4775" y="4805363"/>
            <a:ext cx="538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1.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00563" y="4800600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2.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2875" y="6000750"/>
            <a:ext cx="463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3.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00563" y="5976938"/>
            <a:ext cx="481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4.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3857625"/>
            <a:ext cx="87153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>
                <a:solidFill>
                  <a:srgbClr val="0070C0"/>
                </a:solidFill>
                <a:latin typeface="Calibri" pitchFamily="34" charset="0"/>
              </a:rPr>
              <a:t>1</a:t>
            </a:r>
            <a:r>
              <a:rPr lang="uk-UA" sz="2400" b="1">
                <a:solidFill>
                  <a:srgbClr val="0070C0"/>
                </a:solidFill>
              </a:rPr>
              <a:t>2</a:t>
            </a:r>
            <a:r>
              <a:rPr lang="uk-UA" sz="2800" b="1">
                <a:solidFill>
                  <a:srgbClr val="0070C0"/>
                </a:solidFill>
                <a:latin typeface="Calibri" pitchFamily="34" charset="0"/>
              </a:rPr>
              <a:t>. </a:t>
            </a:r>
            <a:r>
              <a:rPr lang="en-US" sz="2800">
                <a:solidFill>
                  <a:schemeClr val="accent1"/>
                </a:solidFill>
                <a:latin typeface="Calibri" pitchFamily="34" charset="0"/>
              </a:rPr>
              <a:t>The world- famous German physicist Max Planck dreamed of becoming</a:t>
            </a:r>
            <a:r>
              <a:rPr lang="ru-RU"/>
              <a:t> </a:t>
            </a:r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…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49363" y="4808538"/>
            <a:ext cx="1657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a chemist</a:t>
            </a:r>
            <a:endParaRPr lang="ru-RU" sz="2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867400" y="4743450"/>
            <a:ext cx="2808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an astronomer</a:t>
            </a:r>
            <a:endParaRPr lang="ru-RU" sz="2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14438" y="5903913"/>
            <a:ext cx="22145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a musician</a:t>
            </a:r>
            <a:endParaRPr lang="ru-RU" sz="2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22900" y="6021388"/>
            <a:ext cx="3721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accent1"/>
                </a:solidFill>
                <a:latin typeface="Calibri" pitchFamily="34" charset="0"/>
              </a:rPr>
              <a:t>Chancellor of Germany</a:t>
            </a:r>
            <a:r>
              <a:rPr lang="ru-RU" sz="2800">
                <a:solidFill>
                  <a:schemeClr val="accent1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1026" name="Picture 2" descr="C:\Documents and Settings\fgjdtykj\Мои документы\Мои рисунки\imagesCA3AYJMB.jp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428596" y="211907"/>
            <a:ext cx="2766673" cy="2212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9" grpId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3825" y="4691063"/>
            <a:ext cx="5191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1.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00563" y="4652963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2.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2875" y="5786438"/>
            <a:ext cx="463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3.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0" y="5715000"/>
            <a:ext cx="48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4.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50" y="3429000"/>
            <a:ext cx="8072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solidFill>
                  <a:srgbClr val="0070C0"/>
                </a:solidFill>
                <a:latin typeface="Calibri" pitchFamily="34" charset="0"/>
              </a:rPr>
              <a:t>1</a:t>
            </a:r>
            <a:r>
              <a:rPr lang="uk-UA" sz="2400" b="1">
                <a:solidFill>
                  <a:srgbClr val="0070C0"/>
                </a:solidFill>
              </a:rPr>
              <a:t>3</a:t>
            </a:r>
            <a:r>
              <a:rPr lang="uk-UA" sz="2800" b="1">
                <a:solidFill>
                  <a:srgbClr val="0070C0"/>
                </a:solidFill>
                <a:latin typeface="Calibri" pitchFamily="34" charset="0"/>
              </a:rPr>
              <a:t>. </a:t>
            </a:r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The longest river in France</a:t>
            </a:r>
            <a:r>
              <a:rPr lang="uk-UA" sz="2800" b="1">
                <a:solidFill>
                  <a:srgbClr val="0070C0"/>
                </a:solidFill>
                <a:latin typeface="Calibri" pitchFamily="34" charset="0"/>
              </a:rPr>
              <a:t> …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71550" y="4659313"/>
            <a:ext cx="3600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Seine</a:t>
            </a:r>
            <a:r>
              <a:rPr lang="uk-UA" sz="2800">
                <a:solidFill>
                  <a:srgbClr val="0070C0"/>
                </a:solidFill>
                <a:latin typeface="Calibri" pitchFamily="34" charset="0"/>
              </a:rPr>
              <a:t> </a:t>
            </a:r>
            <a:endParaRPr lang="ru-RU" sz="2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13375" y="4652963"/>
            <a:ext cx="3822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Loire</a:t>
            </a:r>
            <a:endParaRPr lang="ru-RU" sz="2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08050" y="5715000"/>
            <a:ext cx="3263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Rhone</a:t>
            </a:r>
            <a:endParaRPr lang="ru-RU" sz="2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29250" y="5715000"/>
            <a:ext cx="2787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Haron</a:t>
            </a:r>
            <a:endParaRPr lang="ru-RU" sz="280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15140" y="142852"/>
            <a:ext cx="2308691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 descr="G:\Flags\Flags\fran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5715000"/>
            <a:ext cx="5000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G:\Flags\Flags\fran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5786438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 descr="G:\Flags\Flags\fran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4786313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 descr="G:\Flags\Flags\fran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4714875"/>
            <a:ext cx="5000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28"/>
            <a:ext cx="3857625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5" grpId="0"/>
      <p:bldP spid="6" grpId="0" build="p"/>
      <p:bldP spid="7" grpId="0"/>
      <p:bldP spid="8" grpId="0"/>
      <p:bldP spid="8" grpId="1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3825" y="4691063"/>
            <a:ext cx="5191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1.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00563" y="4652963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2.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2875" y="5786438"/>
            <a:ext cx="463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3.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0" y="5715000"/>
            <a:ext cx="48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4.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50" y="3429000"/>
            <a:ext cx="8072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solidFill>
                  <a:srgbClr val="0070C0"/>
                </a:solidFill>
                <a:latin typeface="Calibri" pitchFamily="34" charset="0"/>
              </a:rPr>
              <a:t>1</a:t>
            </a:r>
            <a:r>
              <a:rPr lang="uk-UA" sz="2400" b="1">
                <a:solidFill>
                  <a:srgbClr val="0070C0"/>
                </a:solidFill>
              </a:rPr>
              <a:t>4</a:t>
            </a:r>
            <a:r>
              <a:rPr lang="uk-UA" sz="2800" b="1">
                <a:solidFill>
                  <a:srgbClr val="0070C0"/>
                </a:solidFill>
                <a:latin typeface="Calibri" pitchFamily="34" charset="0"/>
              </a:rPr>
              <a:t>. </a:t>
            </a:r>
            <a:r>
              <a:rPr lang="en-US" sz="2800">
                <a:solidFill>
                  <a:schemeClr val="accent1"/>
                </a:solidFill>
                <a:latin typeface="Calibri" pitchFamily="34" charset="0"/>
              </a:rPr>
              <a:t>Slovakia borders on</a:t>
            </a:r>
            <a:r>
              <a:rPr lang="ru-RU"/>
              <a:t> </a:t>
            </a:r>
            <a:r>
              <a:rPr lang="uk-UA" sz="2800" b="1">
                <a:solidFill>
                  <a:srgbClr val="0070C0"/>
                </a:solidFill>
                <a:latin typeface="Calibri" pitchFamily="34" charset="0"/>
              </a:rPr>
              <a:t>…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71550" y="4659313"/>
            <a:ext cx="36718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accent1"/>
                </a:solidFill>
                <a:latin typeface="Calibri" pitchFamily="34" charset="0"/>
              </a:rPr>
              <a:t>Germany, Spain , Poland , Italy</a:t>
            </a:r>
            <a:r>
              <a:rPr lang="ru-RU"/>
              <a:t>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86375" y="4652963"/>
            <a:ext cx="3949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accent1"/>
                </a:solidFill>
                <a:latin typeface="Calibri" pitchFamily="34" charset="0"/>
              </a:rPr>
              <a:t>Sweden, Austria, Belgium , the Netherlands</a:t>
            </a:r>
            <a:r>
              <a:rPr lang="ru-RU" sz="2400">
                <a:solidFill>
                  <a:schemeClr val="accent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08050" y="5715000"/>
            <a:ext cx="41640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accent1"/>
                </a:solidFill>
                <a:latin typeface="Calibri" pitchFamily="34" charset="0"/>
              </a:rPr>
              <a:t>Czech Republic, Austria , Ukraine , Poland, Hungary</a:t>
            </a:r>
            <a:r>
              <a:rPr lang="ru-RU"/>
              <a:t>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29250" y="5715000"/>
            <a:ext cx="3429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accent1"/>
                </a:solidFill>
                <a:latin typeface="Calibri" pitchFamily="34" charset="0"/>
              </a:rPr>
              <a:t>Spain, Greece , Portugal, Ukraine</a:t>
            </a:r>
            <a:r>
              <a:rPr lang="ru-RU" sz="2400">
                <a:solidFill>
                  <a:schemeClr val="accent1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25" name="Рисунок 24" descr="znak za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024" y="1479533"/>
            <a:ext cx="409576" cy="533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Рисунок 26" descr="znak za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643182"/>
            <a:ext cx="409575" cy="533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Рисунок 28" descr="znak za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269" y="2200274"/>
            <a:ext cx="409575" cy="533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Рисунок 29" descr="znak za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37" y="1909758"/>
            <a:ext cx="409576" cy="533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" name="Рисунок 30" descr="znak za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49" y="615938"/>
            <a:ext cx="409575" cy="533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Рисунок 32" descr="znak za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285728"/>
            <a:ext cx="409575" cy="533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664" name="Picture 26" descr="slovakia-1500644_960_7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0"/>
            <a:ext cx="367188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5" name="Picture 28" descr="flags-slovak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188913"/>
            <a:ext cx="20161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6" name="Picture 31" descr="скачанные файл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4797425"/>
            <a:ext cx="4333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7" name="Picture 33" descr="скачанные файл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59499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8" name="Picture 34" descr="скачанные файл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4797425"/>
            <a:ext cx="4667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9" name="Picture 35" descr="скачанные файл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5876925"/>
            <a:ext cx="431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6" grpId="0" build="p"/>
      <p:bldP spid="7" grpId="0"/>
      <p:bldP spid="8" grpId="0"/>
      <p:bldP spid="9" grpId="0"/>
      <p:bldP spid="9" grpId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3825" y="4691063"/>
            <a:ext cx="5191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1.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00563" y="4652963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2.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2875" y="5786438"/>
            <a:ext cx="463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3.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0" y="5715000"/>
            <a:ext cx="48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4.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50" y="3429000"/>
            <a:ext cx="80724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70C0"/>
                </a:solidFill>
                <a:latin typeface="Calibri" pitchFamily="34" charset="0"/>
              </a:rPr>
              <a:t>1</a:t>
            </a:r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5</a:t>
            </a:r>
            <a:r>
              <a:rPr lang="ru-RU" sz="2800" b="1">
                <a:solidFill>
                  <a:srgbClr val="0070C0"/>
                </a:solidFill>
                <a:latin typeface="Calibri" pitchFamily="34" charset="0"/>
              </a:rPr>
              <a:t>. </a:t>
            </a:r>
            <a:r>
              <a:rPr lang="en-US" sz="2800">
                <a:solidFill>
                  <a:schemeClr val="accent1"/>
                </a:solidFill>
                <a:latin typeface="Calibri" pitchFamily="34" charset="0"/>
              </a:rPr>
              <a:t>The famous English director who worked in the genre of thriller</a:t>
            </a:r>
            <a:r>
              <a:rPr lang="ru-RU"/>
              <a:t> </a:t>
            </a:r>
            <a:r>
              <a:rPr lang="uk-UA" sz="2800" b="1">
                <a:solidFill>
                  <a:srgbClr val="0070C0"/>
                </a:solidFill>
                <a:latin typeface="Calibri" pitchFamily="34" charset="0"/>
              </a:rPr>
              <a:t>…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71550" y="4659313"/>
            <a:ext cx="3600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accent1"/>
                </a:solidFill>
                <a:latin typeface="Calibri" pitchFamily="34" charset="0"/>
              </a:rPr>
              <a:t>William Golding</a:t>
            </a:r>
            <a:r>
              <a:rPr lang="ru-RU" sz="2800">
                <a:solidFill>
                  <a:schemeClr val="accent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13375" y="4652963"/>
            <a:ext cx="3822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Bernard Shaw</a:t>
            </a:r>
            <a:endParaRPr lang="uk-UA" sz="2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08050" y="5715000"/>
            <a:ext cx="3263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accent1"/>
                </a:solidFill>
                <a:latin typeface="Calibri" pitchFamily="34" charset="0"/>
              </a:rPr>
              <a:t>Somerset Maugham</a:t>
            </a:r>
            <a:r>
              <a:rPr lang="ru-RU" sz="2800">
                <a:solidFill>
                  <a:schemeClr val="accent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29250" y="5715000"/>
            <a:ext cx="2787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Alfred Hitchcock</a:t>
            </a:r>
            <a:endParaRPr lang="ru-RU" sz="280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17" name="Picture 4" descr="C:\Documents and Settings\fgjdtykj\Мои документы\Мои рисунки\D4EBE0E320C2E5EBE8EAEEE1F0E8F2E0EDE8E8.jpg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493458" y="4659675"/>
            <a:ext cx="524235" cy="524235"/>
          </a:xfrm>
          <a:prstGeom prst="rect">
            <a:avLst/>
          </a:prstGeom>
          <a:noFill/>
          <a:effectLst>
            <a:softEdge rad="63500"/>
          </a:effectLst>
          <a:extLst/>
        </p:spPr>
      </p:pic>
      <p:pic>
        <p:nvPicPr>
          <p:cNvPr id="18" name="Picture 4" descr="C:\Documents and Settings\fgjdtykj\Мои документы\Мои рисунки\D4EBE0E320C2E5EBE8EAEEE1F0E8F2E0EDE8E8.jpg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4932040" y="4671488"/>
            <a:ext cx="524235" cy="524235"/>
          </a:xfrm>
          <a:prstGeom prst="rect">
            <a:avLst/>
          </a:prstGeom>
          <a:noFill/>
          <a:effectLst>
            <a:softEdge rad="63500"/>
          </a:effectLst>
          <a:extLst/>
        </p:spPr>
      </p:pic>
      <p:pic>
        <p:nvPicPr>
          <p:cNvPr id="19" name="Picture 4" descr="C:\Documents and Settings\fgjdtykj\Мои документы\Мои рисунки\D4EBE0E320C2E5EBE8EAEEE1F0E8F2E0EDE8E8.jpg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4929190" y="5715016"/>
            <a:ext cx="524235" cy="524235"/>
          </a:xfrm>
          <a:prstGeom prst="rect">
            <a:avLst/>
          </a:prstGeom>
          <a:noFill/>
          <a:effectLst>
            <a:softEdge rad="63500"/>
          </a:effectLst>
          <a:extLst/>
        </p:spPr>
      </p:pic>
      <p:pic>
        <p:nvPicPr>
          <p:cNvPr id="20" name="Picture 4" descr="C:\Documents and Settings\fgjdtykj\Мои документы\Мои рисунки\D4EBE0E320C2E5EBE8EAEEE1F0E8F2E0EDE8E8.jpg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500034" y="5786454"/>
            <a:ext cx="524235" cy="524235"/>
          </a:xfrm>
          <a:prstGeom prst="rect">
            <a:avLst/>
          </a:prstGeom>
          <a:noFill/>
          <a:effectLst>
            <a:softEdge rad="63500"/>
          </a:effectLst>
          <a:extLst/>
        </p:spPr>
      </p:pic>
      <p:pic>
        <p:nvPicPr>
          <p:cNvPr id="21" name="Picture 2" descr="D:\Bogdana\Pictures\школьные картинки\Викторина\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928670"/>
            <a:ext cx="1463654" cy="2009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3" descr="D:\Bogdana\Pictures\школьные картинки\Викторина\golding_october1983-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85918" y="0"/>
            <a:ext cx="1377941" cy="1947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4" descr="D:\Bogdana\Pictures\школьные картинки\Викторина\f9be8f5d5c3dad4553f3e49ca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142852"/>
            <a:ext cx="1428760" cy="1833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5" descr="D:\Bogdana\Pictures\школьные картинки\Викторина\lr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86050" y="2000240"/>
            <a:ext cx="1930394" cy="13687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Picture 6" descr="D:\Bogdana\Pictures\школьные картинки\Викторина\uk-immigration-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43702" y="142852"/>
            <a:ext cx="2327078" cy="174560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" grpId="1"/>
      <p:bldP spid="6" grpId="0" build="p"/>
      <p:bldP spid="7" grpId="0"/>
      <p:bldP spid="8" grpId="0"/>
      <p:bldP spid="9" grpId="0"/>
      <p:bldP spid="10" grpId="0"/>
      <p:bldP spid="1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Documents and Settings\fgjdtykj\Мои документы\Мои рисунки\deutsche-Flagg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0775" y="5922963"/>
            <a:ext cx="4318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C:\Documents and Settings\fgjdtykj\Мои документы\Мои рисунки\deutsche-Flagg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088" y="5929313"/>
            <a:ext cx="43338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C:\Documents and Settings\fgjdtykj\Мои документы\Мои рисунки\deutsche-Flagg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1575" y="4881563"/>
            <a:ext cx="43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C:\Documents and Settings\fgjdtykj\Мои документы\Мои рисунки\deutsche-Flagg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881563"/>
            <a:ext cx="43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C:\Documents and Settings\fgjdtykj\Мои документы\Мои рисунки\deutschland_3D_flagge_001.jp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6551712" y="0"/>
            <a:ext cx="2592288" cy="1944216"/>
          </a:xfrm>
          <a:prstGeom prst="rect">
            <a:avLst/>
          </a:prstGeom>
          <a:noFill/>
          <a:effectLst>
            <a:softEdge rad="317500"/>
          </a:effectLst>
          <a:extLst/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4775" y="4881563"/>
            <a:ext cx="681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1.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00563" y="4878388"/>
            <a:ext cx="5238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2.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3500" y="5929313"/>
            <a:ext cx="463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3.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06900" y="5929313"/>
            <a:ext cx="48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4.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4313" y="3500438"/>
            <a:ext cx="79930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70C0"/>
                </a:solidFill>
                <a:latin typeface="Calibri" pitchFamily="34" charset="0"/>
              </a:rPr>
              <a:t>1</a:t>
            </a:r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6</a:t>
            </a:r>
            <a:r>
              <a:rPr lang="ru-RU" sz="2800" b="1">
                <a:solidFill>
                  <a:srgbClr val="0070C0"/>
                </a:solidFill>
                <a:latin typeface="Calibri" pitchFamily="34" charset="0"/>
              </a:rPr>
              <a:t>. </a:t>
            </a:r>
            <a:r>
              <a:rPr lang="en-US" sz="2800">
                <a:solidFill>
                  <a:schemeClr val="accent1"/>
                </a:solidFill>
                <a:latin typeface="Calibri" pitchFamily="34" charset="0"/>
              </a:rPr>
              <a:t>Christmas cookie in Cologne is</a:t>
            </a:r>
            <a:r>
              <a:rPr lang="en-US"/>
              <a:t> ...</a:t>
            </a:r>
            <a:r>
              <a:rPr lang="ru-RU"/>
              <a:t>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49363" y="4884738"/>
            <a:ext cx="1657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apple</a:t>
            </a:r>
            <a:endParaRPr lang="ru-RU" sz="2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867400" y="4821238"/>
            <a:ext cx="2808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cherry</a:t>
            </a:r>
            <a:endParaRPr lang="ru-RU" sz="2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43000" y="5864225"/>
            <a:ext cx="2120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almond</a:t>
            </a:r>
            <a:endParaRPr lang="ru-RU" sz="2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14988" y="5859463"/>
            <a:ext cx="3529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solidFill>
                  <a:srgbClr val="0070C0"/>
                </a:solidFill>
                <a:latin typeface="Calibri" pitchFamily="34" charset="0"/>
              </a:rPr>
              <a:t>  </a:t>
            </a:r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walnut</a:t>
            </a:r>
            <a:endParaRPr lang="ru-RU" sz="280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4098" name="Picture 2" descr="C:\Documents and Settings\fgjdtykj\Мои документы\Мои рисунки\imagesCAC9OZBF.jp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634972" y="341291"/>
            <a:ext cx="4071965" cy="2646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3825" y="4691063"/>
            <a:ext cx="5191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1.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00563" y="4652963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2.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2875" y="5786438"/>
            <a:ext cx="463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3.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0" y="5715000"/>
            <a:ext cx="48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4.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50" y="3429000"/>
            <a:ext cx="8072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17</a:t>
            </a:r>
            <a:r>
              <a:rPr lang="uk-UA" sz="2800" b="1">
                <a:solidFill>
                  <a:srgbClr val="0070C0"/>
                </a:solidFill>
                <a:latin typeface="Calibri" pitchFamily="34" charset="0"/>
              </a:rPr>
              <a:t>. </a:t>
            </a:r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World-famous Liverpool band is</a:t>
            </a:r>
            <a:r>
              <a:rPr lang="uk-UA" sz="2800" b="1">
                <a:solidFill>
                  <a:srgbClr val="0070C0"/>
                </a:solidFill>
                <a:latin typeface="Calibri" pitchFamily="34" charset="0"/>
              </a:rPr>
              <a:t>…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71550" y="4659313"/>
            <a:ext cx="3600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Rolling Stones</a:t>
            </a:r>
            <a:endParaRPr lang="ru-RU" sz="2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13375" y="4652963"/>
            <a:ext cx="3822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Muse</a:t>
            </a:r>
            <a:r>
              <a:rPr lang="uk-UA" sz="2800">
                <a:solidFill>
                  <a:srgbClr val="0070C0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08050" y="5715000"/>
            <a:ext cx="3263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Pink Floyd</a:t>
            </a:r>
            <a:endParaRPr lang="ru-RU" sz="2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29250" y="5715000"/>
            <a:ext cx="2787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Beatles</a:t>
            </a:r>
            <a:endParaRPr lang="uk-UA" sz="280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17" name="Picture 4" descr="C:\Documents and Settings\fgjdtykj\Мои документы\Мои рисунки\D4EBE0E320C2E5EBE8EAEEE1F0E8F2E0EDE8E8.jpg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493458" y="4659675"/>
            <a:ext cx="524235" cy="524235"/>
          </a:xfrm>
          <a:prstGeom prst="rect">
            <a:avLst/>
          </a:prstGeom>
          <a:noFill/>
          <a:effectLst>
            <a:softEdge rad="63500"/>
          </a:effectLst>
          <a:extLst/>
        </p:spPr>
      </p:pic>
      <p:pic>
        <p:nvPicPr>
          <p:cNvPr id="18" name="Picture 4" descr="C:\Documents and Settings\fgjdtykj\Мои документы\Мои рисунки\D4EBE0E320C2E5EBE8EAEEE1F0E8F2E0EDE8E8.jpg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4932040" y="4671488"/>
            <a:ext cx="524235" cy="524235"/>
          </a:xfrm>
          <a:prstGeom prst="rect">
            <a:avLst/>
          </a:prstGeom>
          <a:noFill/>
          <a:effectLst>
            <a:softEdge rad="63500"/>
          </a:effectLst>
          <a:extLst/>
        </p:spPr>
      </p:pic>
      <p:pic>
        <p:nvPicPr>
          <p:cNvPr id="19" name="Picture 4" descr="C:\Documents and Settings\fgjdtykj\Мои документы\Мои рисунки\D4EBE0E320C2E5EBE8EAEEE1F0E8F2E0EDE8E8.jpg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4929190" y="5715016"/>
            <a:ext cx="524235" cy="524235"/>
          </a:xfrm>
          <a:prstGeom prst="rect">
            <a:avLst/>
          </a:prstGeom>
          <a:noFill/>
          <a:effectLst>
            <a:softEdge rad="63500"/>
          </a:effectLst>
          <a:extLst/>
        </p:spPr>
      </p:pic>
      <p:pic>
        <p:nvPicPr>
          <p:cNvPr id="20" name="Picture 4" descr="C:\Documents and Settings\fgjdtykj\Мои документы\Мои рисунки\D4EBE0E320C2E5EBE8EAEEE1F0E8F2E0EDE8E8.jpg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500034" y="5786454"/>
            <a:ext cx="524235" cy="524235"/>
          </a:xfrm>
          <a:prstGeom prst="rect">
            <a:avLst/>
          </a:prstGeom>
          <a:noFill/>
          <a:effectLst>
            <a:softEdge rad="63500"/>
          </a:effectLst>
          <a:extLst/>
        </p:spPr>
      </p:pic>
      <p:pic>
        <p:nvPicPr>
          <p:cNvPr id="21" name="Picture 2" descr="D:\Bogdana\Pictures\школьные картинки\Викторина\8bd15e40f8c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14290"/>
            <a:ext cx="1963720" cy="1480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3" descr="D:\Bogdana\Pictures\школьные картинки\Викторина\1314778988_the-beatle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6" y="214290"/>
            <a:ext cx="1355209" cy="1688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4" descr="D:\Bogdana\Pictures\школьные картинки\Викторина\pink_floyd_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90" y="1643050"/>
            <a:ext cx="1472790" cy="1507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D:\Bogdana\Pictures\школьные картинки\Викторина\images3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00100" y="1857364"/>
            <a:ext cx="1883717" cy="1410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6" descr="D:\Bogdana\Pictures\школьные картинки\Викторина\uk-immigration-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43702" y="142852"/>
            <a:ext cx="2327078" cy="174560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" grpId="1"/>
      <p:bldP spid="6" grpId="0" build="p"/>
      <p:bldP spid="7" grpId="0"/>
      <p:bldP spid="8" grpId="0"/>
      <p:bldP spid="9" grpId="0"/>
      <p:bldP spid="10" grpId="0"/>
      <p:bldP spid="1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Documents and Settings\fgjdtykj\Мои документы\Мои рисунки\deutsche-Flagg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0775" y="5848350"/>
            <a:ext cx="43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C:\Documents and Settings\fgjdtykj\Мои документы\Мои рисунки\deutsche-Flagg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088" y="5856288"/>
            <a:ext cx="43338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C:\Documents and Settings\fgjdtykj\Мои документы\Мои рисунки\deutsche-Flagg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1575" y="4881563"/>
            <a:ext cx="43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C:\Documents and Settings\fgjdtykj\Мои документы\Мои рисунки\deutsche-Flagg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881563"/>
            <a:ext cx="43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C:\Documents and Settings\fgjdtykj\Мои документы\Мои рисунки\deutschland_3D_flagge_001.jp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6551712" y="0"/>
            <a:ext cx="2592288" cy="1944216"/>
          </a:xfrm>
          <a:prstGeom prst="rect">
            <a:avLst/>
          </a:prstGeom>
          <a:noFill/>
          <a:effectLst>
            <a:softEdge rad="317500"/>
          </a:effectLst>
          <a:extLst/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4775" y="4881563"/>
            <a:ext cx="538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1.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00563" y="4878388"/>
            <a:ext cx="5238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2.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3500" y="5856288"/>
            <a:ext cx="4635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3.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06900" y="5856288"/>
            <a:ext cx="482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4.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3000375"/>
            <a:ext cx="8786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18</a:t>
            </a:r>
            <a:r>
              <a:rPr lang="uk-UA" sz="2800" b="1">
                <a:solidFill>
                  <a:srgbClr val="0070C0"/>
                </a:solidFill>
                <a:latin typeface="Calibri" pitchFamily="34" charset="0"/>
              </a:rPr>
              <a:t>. </a:t>
            </a:r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The biggest German airport is in…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49363" y="4884738"/>
            <a:ext cx="1657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Berlin</a:t>
            </a:r>
            <a:endParaRPr lang="ru-RU" sz="2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867400" y="4821238"/>
            <a:ext cx="2808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Hamburg</a:t>
            </a:r>
            <a:endParaRPr lang="ru-RU" sz="2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57250" y="5791200"/>
            <a:ext cx="3405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Frankfurt</a:t>
            </a:r>
            <a:endParaRPr lang="ru-RU" sz="280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14338"/>
            <a:ext cx="5715000" cy="30194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14988" y="5786438"/>
            <a:ext cx="3529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Dresden</a:t>
            </a:r>
            <a:endParaRPr lang="ru-RU" sz="280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9" grpId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3825" y="4691063"/>
            <a:ext cx="5191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1.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00563" y="4652963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2.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2875" y="5786438"/>
            <a:ext cx="463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3.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0" y="5715000"/>
            <a:ext cx="48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4.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50" y="3429000"/>
            <a:ext cx="80724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70C0"/>
                </a:solidFill>
                <a:latin typeface="Calibri" pitchFamily="34" charset="0"/>
              </a:rPr>
              <a:t>1. </a:t>
            </a:r>
            <a:r>
              <a:rPr lang="en-US" sz="2800" b="1">
                <a:solidFill>
                  <a:schemeClr val="accent1"/>
                </a:solidFill>
                <a:latin typeface="Calibri" pitchFamily="34" charset="0"/>
              </a:rPr>
              <a:t>Mont B</a:t>
            </a:r>
            <a:r>
              <a:rPr lang="ru-RU" sz="2800" b="1">
                <a:solidFill>
                  <a:schemeClr val="accent1"/>
                </a:solidFill>
                <a:latin typeface="Calibri" pitchFamily="34" charset="0"/>
              </a:rPr>
              <a:t>lanc (White Mountain) </a:t>
            </a:r>
            <a:r>
              <a:rPr lang="en-US" sz="2800" b="1">
                <a:solidFill>
                  <a:schemeClr val="accent1"/>
                </a:solidFill>
                <a:latin typeface="Calibri" pitchFamily="34" charset="0"/>
              </a:rPr>
              <a:t>is on</a:t>
            </a:r>
            <a:r>
              <a:rPr lang="ru-RU" sz="2800" b="1">
                <a:solidFill>
                  <a:schemeClr val="accent1"/>
                </a:solidFill>
                <a:latin typeface="Calibri" pitchFamily="34" charset="0"/>
              </a:rPr>
              <a:t> the border with ...</a:t>
            </a:r>
            <a:r>
              <a:rPr lang="ru-RU" sz="2800">
                <a:solidFill>
                  <a:schemeClr val="accent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71550" y="4659313"/>
            <a:ext cx="3600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Spain</a:t>
            </a:r>
            <a:endParaRPr lang="ru-RU" sz="2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13375" y="4652963"/>
            <a:ext cx="3822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Belgium</a:t>
            </a:r>
            <a:endParaRPr lang="ru-RU" sz="2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08050" y="5715000"/>
            <a:ext cx="3263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Germany</a:t>
            </a:r>
            <a:endParaRPr lang="ru-RU" sz="2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29250" y="5715000"/>
            <a:ext cx="2787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Italy</a:t>
            </a:r>
            <a:endParaRPr lang="ru-RU" sz="280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15140" y="142852"/>
            <a:ext cx="2308691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 descr="G:\Flags\Flags\fran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5715000"/>
            <a:ext cx="5000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G:\Flags\Flags\fran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5786438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 descr="G:\Flags\Flags\fran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4786313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 descr="G:\Flags\Flags\fran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4714875"/>
            <a:ext cx="5000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4214842" cy="316113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3825" y="4691063"/>
            <a:ext cx="5191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1.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00563" y="4652963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2.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2875" y="5786438"/>
            <a:ext cx="463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3.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0" y="5715000"/>
            <a:ext cx="48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4.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50" y="3429000"/>
            <a:ext cx="8072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accent1"/>
                </a:solidFill>
                <a:latin typeface="Calibri" pitchFamily="34" charset="0"/>
              </a:rPr>
              <a:t>19.Head coach of the France team</a:t>
            </a:r>
            <a:r>
              <a:rPr lang="ru-RU"/>
              <a:t> </a:t>
            </a:r>
            <a:r>
              <a:rPr lang="ru-RU" sz="2800" b="1">
                <a:solidFill>
                  <a:srgbClr val="0070C0"/>
                </a:solidFill>
                <a:latin typeface="Calibri" pitchFamily="34" charset="0"/>
              </a:rPr>
              <a:t>- </a:t>
            </a:r>
            <a:r>
              <a:rPr lang="uk-UA" sz="2800" b="1">
                <a:solidFill>
                  <a:srgbClr val="0070C0"/>
                </a:solidFill>
                <a:latin typeface="Calibri" pitchFamily="34" charset="0"/>
              </a:rPr>
              <a:t>…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71550" y="4659313"/>
            <a:ext cx="3600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800">
                <a:solidFill>
                  <a:schemeClr val="accent1"/>
                </a:solidFill>
                <a:latin typeface="Calibri" pitchFamily="34" charset="0"/>
              </a:rPr>
              <a:t>Michelle Platіnі</a:t>
            </a:r>
            <a:r>
              <a:rPr lang="ru-RU" sz="2800">
                <a:solidFill>
                  <a:schemeClr val="accent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13375" y="4652963"/>
            <a:ext cx="3822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accent1"/>
                </a:solidFill>
                <a:latin typeface="Calibri" pitchFamily="34" charset="0"/>
              </a:rPr>
              <a:t>Zіnedіn Zіdan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08050" y="5715000"/>
            <a:ext cx="3263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accent1"/>
                </a:solidFill>
                <a:latin typeface="Calibri" pitchFamily="34" charset="0"/>
              </a:rPr>
              <a:t>Laurent Blanc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29250" y="5715000"/>
            <a:ext cx="2787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accent1"/>
                </a:solidFill>
                <a:latin typeface="Calibri" pitchFamily="34" charset="0"/>
              </a:rPr>
              <a:t>Jan Kozak</a:t>
            </a:r>
            <a:r>
              <a:rPr lang="ru-RU"/>
              <a:t> </a:t>
            </a:r>
          </a:p>
        </p:txBody>
      </p:sp>
      <p:pic>
        <p:nvPicPr>
          <p:cNvPr id="14338" name="Picture 2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15140" y="142852"/>
            <a:ext cx="2308691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 descr="G:\Flags\Flags\fran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5715000"/>
            <a:ext cx="5000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G:\Flags\Flags\fran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5786438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 descr="G:\Flags\Flags\fran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4786313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 descr="G:\Flags\Flags\fran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4714875"/>
            <a:ext cx="5000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4" y="128588"/>
            <a:ext cx="4876800" cy="3371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6" grpId="0" build="p"/>
      <p:bldP spid="7" grpId="0"/>
      <p:bldP spid="8" grpId="0"/>
      <p:bldP spid="9" grpId="0"/>
      <p:bldP spid="9" grpId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3825" y="4691063"/>
            <a:ext cx="5191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1.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00563" y="4652963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2.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2875" y="5786438"/>
            <a:ext cx="463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3.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0" y="5715000"/>
            <a:ext cx="48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4.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50" y="3429000"/>
            <a:ext cx="8072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20. </a:t>
            </a:r>
            <a:r>
              <a:rPr lang="en-US" sz="2800">
                <a:solidFill>
                  <a:schemeClr val="accent1"/>
                </a:solidFill>
                <a:latin typeface="Calibri" pitchFamily="34" charset="0"/>
              </a:rPr>
              <a:t>Hogmanay</a:t>
            </a:r>
            <a:r>
              <a:rPr lang="ru-RU" sz="280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sz="2800">
                <a:solidFill>
                  <a:schemeClr val="accent1"/>
                </a:solidFill>
                <a:latin typeface="Calibri" pitchFamily="34" charset="0"/>
              </a:rPr>
              <a:t>is…</a:t>
            </a:r>
            <a:endParaRPr lang="ru-RU" sz="280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71550" y="4659313"/>
            <a:ext cx="3600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Irish Easter</a:t>
            </a:r>
            <a:endParaRPr lang="ru-RU" sz="2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13375" y="4652963"/>
            <a:ext cx="3822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Welsh Fasting</a:t>
            </a:r>
            <a:endParaRPr lang="ru-RU" sz="2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08050" y="5715000"/>
            <a:ext cx="3263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Scottish New Year</a:t>
            </a:r>
            <a:endParaRPr lang="ru-RU" sz="2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29250" y="5715000"/>
            <a:ext cx="3714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English Halloween</a:t>
            </a:r>
            <a:endParaRPr lang="ru-RU" sz="280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17" name="Picture 4" descr="C:\Documents and Settings\fgjdtykj\Мои документы\Мои рисунки\D4EBE0E320C2E5EBE8EAEEE1F0E8F2E0EDE8E8.jpg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493458" y="4659675"/>
            <a:ext cx="524235" cy="524235"/>
          </a:xfrm>
          <a:prstGeom prst="rect">
            <a:avLst/>
          </a:prstGeom>
          <a:noFill/>
          <a:effectLst>
            <a:softEdge rad="63500"/>
          </a:effectLst>
          <a:extLst/>
        </p:spPr>
      </p:pic>
      <p:pic>
        <p:nvPicPr>
          <p:cNvPr id="18" name="Picture 4" descr="C:\Documents and Settings\fgjdtykj\Мои документы\Мои рисунки\D4EBE0E320C2E5EBE8EAEEE1F0E8F2E0EDE8E8.jpg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4932040" y="4671488"/>
            <a:ext cx="524235" cy="524235"/>
          </a:xfrm>
          <a:prstGeom prst="rect">
            <a:avLst/>
          </a:prstGeom>
          <a:noFill/>
          <a:effectLst>
            <a:softEdge rad="63500"/>
          </a:effectLst>
          <a:extLst/>
        </p:spPr>
      </p:pic>
      <p:pic>
        <p:nvPicPr>
          <p:cNvPr id="19" name="Picture 4" descr="C:\Documents and Settings\fgjdtykj\Мои документы\Мои рисунки\D4EBE0E320C2E5EBE8EAEEE1F0E8F2E0EDE8E8.jpg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4929190" y="5715016"/>
            <a:ext cx="524235" cy="524235"/>
          </a:xfrm>
          <a:prstGeom prst="rect">
            <a:avLst/>
          </a:prstGeom>
          <a:noFill/>
          <a:effectLst>
            <a:softEdge rad="63500"/>
          </a:effectLst>
          <a:extLst/>
        </p:spPr>
      </p:pic>
      <p:pic>
        <p:nvPicPr>
          <p:cNvPr id="20" name="Picture 4" descr="C:\Documents and Settings\fgjdtykj\Мои документы\Мои рисунки\D4EBE0E320C2E5EBE8EAEEE1F0E8F2E0EDE8E8.jpg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500034" y="5786454"/>
            <a:ext cx="524235" cy="524235"/>
          </a:xfrm>
          <a:prstGeom prst="rect">
            <a:avLst/>
          </a:prstGeom>
          <a:noFill/>
          <a:effectLst>
            <a:softEdge rad="63500"/>
          </a:effectLst>
          <a:extLst/>
        </p:spPr>
      </p:pic>
      <p:pic>
        <p:nvPicPr>
          <p:cNvPr id="21" name="Picture 6" descr="D:\Bogdana\Pictures\школьные картинки\Викторина\uk-immigration-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43702" y="142852"/>
            <a:ext cx="2327078" cy="174560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4214842" cy="3021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6" grpId="0" build="p"/>
      <p:bldP spid="7" grpId="0"/>
      <p:bldP spid="8" grpId="0"/>
      <p:bldP spid="9" grpId="0"/>
      <p:bldP spid="9" grpId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ffectLst/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8000" smtClean="0">
                <a:solidFill>
                  <a:schemeClr val="accent1"/>
                </a:solidFill>
                <a:effectLst/>
                <a:latin typeface="Broadway" pitchFamily="82" charset="0"/>
              </a:rPr>
              <a:t>Thank you for participating</a:t>
            </a:r>
            <a:r>
              <a:rPr lang="ru-RU" smtClean="0">
                <a:effectLst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3825" y="4691063"/>
            <a:ext cx="5191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1.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00563" y="4652963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2.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2875" y="5786438"/>
            <a:ext cx="463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3.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0" y="5715000"/>
            <a:ext cx="48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4.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50" y="3429000"/>
            <a:ext cx="8072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solidFill>
                  <a:srgbClr val="0070C0"/>
                </a:solidFill>
                <a:latin typeface="Calibri" pitchFamily="34" charset="0"/>
              </a:rPr>
              <a:t>2. </a:t>
            </a:r>
            <a:r>
              <a:rPr lang="en-US" sz="2800" b="1">
                <a:solidFill>
                  <a:schemeClr val="accent1"/>
                </a:solidFill>
                <a:latin typeface="Calibri" pitchFamily="34" charset="0"/>
              </a:rPr>
              <a:t>Charles Perrault wrote a story</a:t>
            </a:r>
            <a:r>
              <a:rPr lang="ru-RU" sz="2800">
                <a:latin typeface="Calibri" pitchFamily="34" charset="0"/>
              </a:rPr>
              <a:t> </a:t>
            </a:r>
            <a:r>
              <a:rPr lang="uk-UA" sz="2800" b="1">
                <a:solidFill>
                  <a:srgbClr val="0070C0"/>
                </a:solidFill>
                <a:latin typeface="Calibri" pitchFamily="34" charset="0"/>
              </a:rPr>
              <a:t>…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71550" y="4659313"/>
            <a:ext cx="3600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1"/>
                </a:solidFill>
              </a:rPr>
              <a:t> </a:t>
            </a:r>
            <a:r>
              <a:rPr lang="ru-RU" sz="2800" u="sng">
                <a:solidFill>
                  <a:schemeClr val="accent1"/>
                </a:solidFill>
                <a:latin typeface="Calibri" pitchFamily="34" charset="0"/>
              </a:rPr>
              <a:t>Little Red Riding Hoo</a:t>
            </a:r>
            <a:r>
              <a:rPr lang="en-US" sz="2800" u="sng">
                <a:solidFill>
                  <a:schemeClr val="accent1"/>
                </a:solidFill>
                <a:latin typeface="Calibri" pitchFamily="34" charset="0"/>
              </a:rPr>
              <a:t>d</a:t>
            </a:r>
            <a:r>
              <a:rPr lang="ru-RU" sz="2800">
                <a:solidFill>
                  <a:schemeClr val="accent1"/>
                </a:solidFill>
                <a:latin typeface="Calibri" pitchFamily="34" charset="0"/>
              </a:rPr>
              <a:t> </a:t>
            </a:r>
            <a:r>
              <a:rPr lang="ru-RU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13375" y="4652963"/>
            <a:ext cx="3822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The Little Prince</a:t>
            </a:r>
            <a:endParaRPr lang="ru-RU" sz="2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08050" y="5715000"/>
            <a:ext cx="3263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Ms. Snowstorm</a:t>
            </a:r>
            <a:endParaRPr lang="ru-RU" sz="2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29250" y="5715000"/>
            <a:ext cx="2787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Three little pigs</a:t>
            </a:r>
            <a:endParaRPr lang="ru-RU" sz="280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15140" y="142852"/>
            <a:ext cx="2308691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 descr="G:\Flags\Flags\fran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5715000"/>
            <a:ext cx="5000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G:\Flags\Flags\fran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5786438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 descr="G:\Flags\Flags\fran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4786313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 descr="G:\Flags\Flags\fran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4714875"/>
            <a:ext cx="5000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14313"/>
            <a:ext cx="2571750" cy="309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  <p:bldP spid="6" grpId="0" build="p"/>
      <p:bldP spid="7" grpId="0"/>
      <p:bldP spid="7" grpId="1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3825" y="4691063"/>
            <a:ext cx="5191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1.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00563" y="4652963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2.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2875" y="5786438"/>
            <a:ext cx="463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3.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0" y="5715000"/>
            <a:ext cx="48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4.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50" y="3429000"/>
            <a:ext cx="8072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solidFill>
                  <a:srgbClr val="0070C0"/>
                </a:solidFill>
                <a:latin typeface="Calibri" pitchFamily="34" charset="0"/>
              </a:rPr>
              <a:t>3. </a:t>
            </a:r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The longest river in the UK</a:t>
            </a:r>
            <a:r>
              <a:rPr lang="uk-UA" sz="2800" b="1">
                <a:solidFill>
                  <a:srgbClr val="0070C0"/>
                </a:solidFill>
                <a:latin typeface="Calibri" pitchFamily="34" charset="0"/>
              </a:rPr>
              <a:t> …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71550" y="4659313"/>
            <a:ext cx="3600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Thames</a:t>
            </a:r>
            <a:endParaRPr lang="ru-RU" sz="2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13375" y="4652963"/>
            <a:ext cx="3822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Severn</a:t>
            </a:r>
            <a:endParaRPr lang="ru-RU" sz="2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08050" y="5715000"/>
            <a:ext cx="3263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Clyde</a:t>
            </a:r>
            <a:endParaRPr lang="ru-RU" sz="2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29250" y="5715000"/>
            <a:ext cx="2787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Trent</a:t>
            </a:r>
            <a:endParaRPr lang="ru-RU" sz="280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17" name="Picture 4" descr="C:\Documents and Settings\fgjdtykj\Мои документы\Мои рисунки\D4EBE0E320C2E5EBE8EAEEE1F0E8F2E0EDE8E8.jpg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493458" y="4659675"/>
            <a:ext cx="524235" cy="524235"/>
          </a:xfrm>
          <a:prstGeom prst="rect">
            <a:avLst/>
          </a:prstGeom>
          <a:noFill/>
          <a:effectLst>
            <a:softEdge rad="63500"/>
          </a:effectLst>
          <a:extLst/>
        </p:spPr>
      </p:pic>
      <p:pic>
        <p:nvPicPr>
          <p:cNvPr id="18" name="Picture 4" descr="C:\Documents and Settings\fgjdtykj\Мои документы\Мои рисунки\D4EBE0E320C2E5EBE8EAEEE1F0E8F2E0EDE8E8.jpg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4932040" y="4671488"/>
            <a:ext cx="524235" cy="524235"/>
          </a:xfrm>
          <a:prstGeom prst="rect">
            <a:avLst/>
          </a:prstGeom>
          <a:noFill/>
          <a:effectLst>
            <a:softEdge rad="63500"/>
          </a:effectLst>
          <a:extLst/>
        </p:spPr>
      </p:pic>
      <p:pic>
        <p:nvPicPr>
          <p:cNvPr id="19" name="Picture 4" descr="C:\Documents and Settings\fgjdtykj\Мои документы\Мои рисунки\D4EBE0E320C2E5EBE8EAEEE1F0E8F2E0EDE8E8.jpg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4929190" y="5715016"/>
            <a:ext cx="524235" cy="524235"/>
          </a:xfrm>
          <a:prstGeom prst="rect">
            <a:avLst/>
          </a:prstGeom>
          <a:noFill/>
          <a:effectLst>
            <a:softEdge rad="63500"/>
          </a:effectLst>
          <a:extLst/>
        </p:spPr>
      </p:pic>
      <p:pic>
        <p:nvPicPr>
          <p:cNvPr id="20" name="Picture 4" descr="C:\Documents and Settings\fgjdtykj\Мои документы\Мои рисунки\D4EBE0E320C2E5EBE8EAEEE1F0E8F2E0EDE8E8.jpg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500034" y="5786454"/>
            <a:ext cx="524235" cy="524235"/>
          </a:xfrm>
          <a:prstGeom prst="rect">
            <a:avLst/>
          </a:prstGeom>
          <a:noFill/>
          <a:effectLst>
            <a:softEdge rad="63500"/>
          </a:effectLst>
          <a:ex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3857625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6" descr="D:\Bogdana\Pictures\школьные картинки\Викторина\uk-immigration-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43702" y="142852"/>
            <a:ext cx="2327078" cy="174560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5" grpId="0"/>
      <p:bldP spid="6" grpId="0" build="p"/>
      <p:bldP spid="7" grpId="0"/>
      <p:bldP spid="8" grpId="0"/>
      <p:bldP spid="8" grpId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Documents and Settings\fgjdtykj\Мои документы\Мои рисунки\deutsche-Flagg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0775" y="5848350"/>
            <a:ext cx="43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C:\Documents and Settings\fgjdtykj\Мои документы\Мои рисунки\deutsche-Flagg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088" y="5856288"/>
            <a:ext cx="43338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C:\Documents and Settings\fgjdtykj\Мои документы\Мои рисунки\deutsche-Flagg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1575" y="4881563"/>
            <a:ext cx="43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C:\Documents and Settings\fgjdtykj\Мои документы\Мои рисунки\deutsche-Flagg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881563"/>
            <a:ext cx="43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C:\Documents and Settings\fgjdtykj\Мои документы\Мои рисунки\deutschland_3D_flagge_001.jp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6551712" y="0"/>
            <a:ext cx="2592288" cy="1944216"/>
          </a:xfrm>
          <a:prstGeom prst="rect">
            <a:avLst/>
          </a:prstGeom>
          <a:noFill/>
          <a:effectLst>
            <a:softEdge rad="317500"/>
          </a:effectLst>
          <a:extLst/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4775" y="4881563"/>
            <a:ext cx="538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1.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00563" y="4878388"/>
            <a:ext cx="5238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2.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3500" y="5856288"/>
            <a:ext cx="4635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3.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06900" y="5856288"/>
            <a:ext cx="482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4.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11" name="Picture 10" descr="03MartinGr"/>
          <p:cNvPicPr>
            <a:picLocks noChangeAspect="1" noChangeArrowheads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82633" y="109660"/>
            <a:ext cx="6203879" cy="3819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50" y="4000500"/>
            <a:ext cx="8247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solidFill>
                  <a:srgbClr val="0070C0"/>
                </a:solidFill>
                <a:latin typeface="Calibri" pitchFamily="34" charset="0"/>
              </a:rPr>
              <a:t>4. </a:t>
            </a:r>
            <a:r>
              <a:rPr lang="en-US" sz="2800">
                <a:solidFill>
                  <a:schemeClr val="accent1"/>
                </a:solidFill>
                <a:latin typeface="Calibri" pitchFamily="34" charset="0"/>
              </a:rPr>
              <a:t>In Germany, this card can be sent…</a:t>
            </a:r>
            <a:endParaRPr lang="ru-RU" sz="280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49363" y="4884738"/>
            <a:ext cx="2098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to</a:t>
            </a:r>
            <a:r>
              <a:rPr lang="en-US" sz="240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Christmas</a:t>
            </a:r>
            <a:endParaRPr lang="ru-RU" sz="2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867400" y="4821238"/>
            <a:ext cx="2808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to Easter</a:t>
            </a:r>
            <a:endParaRPr lang="ru-RU" sz="2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43000" y="5791200"/>
            <a:ext cx="1655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to Trinity</a:t>
            </a:r>
            <a:endParaRPr lang="ru-RU" sz="2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14988" y="5786438"/>
            <a:ext cx="3529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to St. Martin`s Day</a:t>
            </a:r>
            <a:endParaRPr lang="ru-RU" sz="280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3825" y="4691063"/>
            <a:ext cx="5191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1.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00563" y="4652963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2.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2875" y="5786438"/>
            <a:ext cx="463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3.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0" y="5715000"/>
            <a:ext cx="48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4.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50" y="3429000"/>
            <a:ext cx="8072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solidFill>
                  <a:srgbClr val="0070C0"/>
                </a:solidFill>
                <a:latin typeface="Calibri" pitchFamily="34" charset="0"/>
              </a:rPr>
              <a:t>5. </a:t>
            </a:r>
            <a:r>
              <a:rPr lang="en-US" sz="2800">
                <a:solidFill>
                  <a:schemeClr val="accent1"/>
                </a:solidFill>
                <a:latin typeface="Calibri" pitchFamily="34" charset="0"/>
              </a:rPr>
              <a:t>The Eiffel Tower was built in</a:t>
            </a:r>
            <a:r>
              <a:rPr lang="ru-RU"/>
              <a:t> </a:t>
            </a:r>
            <a:r>
              <a:rPr lang="uk-UA" sz="2800" b="1">
                <a:solidFill>
                  <a:srgbClr val="0070C0"/>
                </a:solidFill>
                <a:latin typeface="Calibri" pitchFamily="34" charset="0"/>
              </a:rPr>
              <a:t>…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71550" y="4659313"/>
            <a:ext cx="3600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solidFill>
                  <a:srgbClr val="0070C0"/>
                </a:solidFill>
                <a:latin typeface="Calibri" pitchFamily="34" charset="0"/>
              </a:rPr>
              <a:t>1885 </a:t>
            </a:r>
            <a:endParaRPr lang="ru-RU" sz="2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13375" y="4652963"/>
            <a:ext cx="3822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solidFill>
                  <a:srgbClr val="0070C0"/>
                </a:solidFill>
                <a:latin typeface="Calibri" pitchFamily="34" charset="0"/>
              </a:rPr>
              <a:t>1889 </a:t>
            </a:r>
            <a:endParaRPr lang="ru-RU" sz="2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08050" y="5715000"/>
            <a:ext cx="3263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solidFill>
                  <a:srgbClr val="0070C0"/>
                </a:solidFill>
                <a:latin typeface="Calibri" pitchFamily="34" charset="0"/>
              </a:rPr>
              <a:t>1895 </a:t>
            </a:r>
            <a:endParaRPr lang="ru-RU" sz="2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29250" y="5715000"/>
            <a:ext cx="2787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solidFill>
                  <a:srgbClr val="0070C0"/>
                </a:solidFill>
                <a:latin typeface="Calibri" pitchFamily="34" charset="0"/>
              </a:rPr>
              <a:t>1899 </a:t>
            </a:r>
            <a:endParaRPr lang="ru-RU" sz="280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15140" y="142852"/>
            <a:ext cx="2308691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 descr="G:\Flags\Flags\fran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5715000"/>
            <a:ext cx="5000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G:\Flags\Flags\fran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5786438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 descr="G:\Flags\Flags\fran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4786313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 descr="G:\Flags\Flags\fran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4714875"/>
            <a:ext cx="5000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142875"/>
            <a:ext cx="2411413" cy="3214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5" grpId="0"/>
      <p:bldP spid="6" grpId="0" build="p"/>
      <p:bldP spid="7" grpId="0"/>
      <p:bldP spid="8" grpId="0"/>
      <p:bldP spid="8" grpId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Documents and Settings\fgjdtykj\Мои документы\Мои рисунки\deutsche-Flagg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5786438"/>
            <a:ext cx="4318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C:\Documents and Settings\fgjdtykj\Мои документы\Мои рисунки\deutsche-Flagg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5929313"/>
            <a:ext cx="4318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C:\Documents and Settings\fgjdtykj\Мои документы\Мои рисунки\deutsche-Flagg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1575" y="4881563"/>
            <a:ext cx="43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C:\Documents and Settings\fgjdtykj\Мои документы\Мои рисунки\deutsche-Flagg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881563"/>
            <a:ext cx="43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C:\Documents and Settings\fgjdtykj\Мои документы\Мои рисунки\deutschland_3D_flagge_001.jp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6551712" y="0"/>
            <a:ext cx="2592288" cy="1944216"/>
          </a:xfrm>
          <a:prstGeom prst="rect">
            <a:avLst/>
          </a:prstGeom>
          <a:noFill/>
          <a:effectLst>
            <a:softEdge rad="317500"/>
          </a:effectLst>
          <a:extLst/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4775" y="4881563"/>
            <a:ext cx="681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1.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00563" y="4878388"/>
            <a:ext cx="5238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2.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5888" y="5929313"/>
            <a:ext cx="463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3.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76750" y="5792788"/>
            <a:ext cx="48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4.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2875" y="2857500"/>
            <a:ext cx="85010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solidFill>
                  <a:srgbClr val="0070C0"/>
                </a:solidFill>
                <a:latin typeface="Calibri" pitchFamily="34" charset="0"/>
              </a:rPr>
              <a:t>6. </a:t>
            </a:r>
            <a:r>
              <a:rPr lang="ru-RU" sz="2800">
                <a:solidFill>
                  <a:schemeClr val="accent1"/>
                </a:solidFill>
                <a:latin typeface="Calibri" pitchFamily="34" charset="0"/>
              </a:rPr>
              <a:t>July 1, 1912 in Stockholm (Sweden), the German football team won with a score of 16: 0  the team </a:t>
            </a:r>
            <a:r>
              <a:rPr lang="en-US" sz="2800">
                <a:solidFill>
                  <a:schemeClr val="accent1"/>
                </a:solidFill>
                <a:latin typeface="Calibri" pitchFamily="34" charset="0"/>
              </a:rPr>
              <a:t>of</a:t>
            </a:r>
            <a:r>
              <a:rPr lang="uk-UA" sz="2800" b="1">
                <a:solidFill>
                  <a:schemeClr val="accent1"/>
                </a:solidFill>
                <a:latin typeface="Calibri" pitchFamily="34" charset="0"/>
              </a:rPr>
              <a:t>…</a:t>
            </a:r>
            <a:endParaRPr lang="ru-RU" sz="2800" b="1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43000" y="4857750"/>
            <a:ext cx="1655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Russia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00688" y="4857750"/>
            <a:ext cx="2808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France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71563" y="5857875"/>
            <a:ext cx="1655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Poland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572125" y="5715000"/>
            <a:ext cx="1763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Italy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050" name="Picture 2" descr="C:\Documents and Settings\fgjdtykj\Мои документы\Мои рисунки\фут.bmp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118055" y="116632"/>
            <a:ext cx="4025317" cy="2676733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7" grpId="1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3825" y="4691063"/>
            <a:ext cx="5191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1.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00563" y="4652963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2.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2875" y="5786438"/>
            <a:ext cx="463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3.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0" y="5715000"/>
            <a:ext cx="48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4.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3071813"/>
            <a:ext cx="88582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70C0"/>
                </a:solidFill>
                <a:latin typeface="Calibri" pitchFamily="34" charset="0"/>
              </a:rPr>
              <a:t>7. </a:t>
            </a:r>
            <a:r>
              <a:rPr lang="en-US" sz="2800">
                <a:solidFill>
                  <a:schemeClr val="accent1"/>
                </a:solidFill>
                <a:latin typeface="Calibri" pitchFamily="34" charset="0"/>
              </a:rPr>
              <a:t>Cross of St. George on the state flag of United Kingdom of Great Britain and Northern Ireland looks ...</a:t>
            </a:r>
            <a:r>
              <a:rPr lang="ru-RU" sz="2800">
                <a:solidFill>
                  <a:schemeClr val="accent1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2050" name="Picture 2" descr="Flags_of_the_Union_Jack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963" y="4572000"/>
            <a:ext cx="18557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Flags_of_the_Union_Ja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5643563"/>
            <a:ext cx="1643062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Flags_of_the_Union_Jack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5713" y="4500563"/>
            <a:ext cx="17208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Flags_of_the_Union_Jack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5643563"/>
            <a:ext cx="16430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20" y="142851"/>
            <a:ext cx="3571900" cy="2956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6" descr="D:\Bogdana\Pictures\школьные картинки\Викторина\uk-immigration-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43702" y="142852"/>
            <a:ext cx="2327078" cy="174560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Documents and Settings\fgjdtykj\Мои документы\Мои рисунки\deutsche-Flagg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0775" y="5786438"/>
            <a:ext cx="4318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C:\Documents and Settings\fgjdtykj\Мои документы\Мои рисунки\deutsche-Flagg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088" y="5792788"/>
            <a:ext cx="43338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C:\Documents and Settings\fgjdtykj\Мои документы\Мои рисунки\deutsche-Flagg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1575" y="4881563"/>
            <a:ext cx="43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C:\Documents and Settings\fgjdtykj\Мои документы\Мои рисунки\deutsche-Flagg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881563"/>
            <a:ext cx="43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C:\Documents and Settings\fgjdtykj\Мои документы\Мои рисунки\deutschland_3D_flagge_001.jp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6551712" y="0"/>
            <a:ext cx="2592288" cy="1944216"/>
          </a:xfrm>
          <a:prstGeom prst="rect">
            <a:avLst/>
          </a:prstGeom>
          <a:noFill/>
          <a:effectLst>
            <a:softEdge rad="317500"/>
          </a:effectLst>
          <a:extLst/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4775" y="4881563"/>
            <a:ext cx="538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1.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00563" y="4878388"/>
            <a:ext cx="5238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2.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3500" y="5792788"/>
            <a:ext cx="463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3.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06900" y="5792788"/>
            <a:ext cx="48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4.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2088" y="3857625"/>
            <a:ext cx="88090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solidFill>
                  <a:srgbClr val="0070C0"/>
                </a:solidFill>
                <a:latin typeface="Calibri" pitchFamily="34" charset="0"/>
              </a:rPr>
              <a:t>8. </a:t>
            </a:r>
            <a:r>
              <a:rPr lang="en-US" sz="2800">
                <a:solidFill>
                  <a:schemeClr val="accent1"/>
                </a:solidFill>
                <a:latin typeface="Calibri" pitchFamily="34" charset="0"/>
              </a:rPr>
              <a:t>Saint Nicholas puts presents for German children</a:t>
            </a:r>
            <a:r>
              <a:rPr lang="ru-RU"/>
              <a:t> </a:t>
            </a:r>
            <a:r>
              <a:rPr lang="uk-UA" sz="2800" b="1">
                <a:solidFill>
                  <a:srgbClr val="0070C0"/>
                </a:solidFill>
                <a:latin typeface="Calibri" pitchFamily="34" charset="0"/>
              </a:rPr>
              <a:t>…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43000" y="4857750"/>
            <a:ext cx="1655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in shoes</a:t>
            </a:r>
            <a:endParaRPr lang="ru-RU" sz="2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72125" y="4857750"/>
            <a:ext cx="2808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under the pillow</a:t>
            </a:r>
            <a:endParaRPr lang="ru-RU" sz="2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43000" y="5729288"/>
            <a:ext cx="2708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under the fir-tree</a:t>
            </a:r>
            <a:endParaRPr lang="ru-RU" sz="2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14988" y="5724525"/>
            <a:ext cx="35290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in stockings</a:t>
            </a:r>
            <a:endParaRPr lang="ru-RU" sz="280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3883" y="315718"/>
            <a:ext cx="4572000" cy="24232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7" grpId="1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1428</TotalTime>
  <Words>537</Words>
  <Application>Microsoft Office PowerPoint</Application>
  <PresentationFormat>Prezentácia na obrazovke (4:3)</PresentationFormat>
  <Paragraphs>180</Paragraphs>
  <Slides>22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7" baseType="lpstr">
      <vt:lpstr>Arial</vt:lpstr>
      <vt:lpstr>Broadway</vt:lpstr>
      <vt:lpstr>Calibri</vt:lpstr>
      <vt:lpstr>Wingdings</vt:lpstr>
      <vt:lpstr>Орбита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Juraj Kubiš</cp:lastModifiedBy>
  <cp:revision>154</cp:revision>
  <dcterms:modified xsi:type="dcterms:W3CDTF">2016-09-21T18:44:35Z</dcterms:modified>
</cp:coreProperties>
</file>