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D055E4A-D9D4-4B34-87DB-7CA0FCF9E1AD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EEF9F85-33BB-4B72-AD8B-003D0DACB3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590800"/>
            <a:ext cx="8686800" cy="841248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0070C0"/>
                </a:solidFill>
                <a:latin typeface="Colonna MT" pitchFamily="82" charset="0"/>
              </a:rPr>
              <a:t>serbia</a:t>
            </a:r>
            <a:endParaRPr lang="en-US" sz="9600" dirty="0">
              <a:solidFill>
                <a:srgbClr val="0070C0"/>
              </a:solidFill>
              <a:latin typeface="Colonna MT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-planina nac 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" y="457200"/>
            <a:ext cx="2892552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nac park ta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3753715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nac park k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312420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nacionalni-park-djerdap-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4665945"/>
            <a:ext cx="3200400" cy="219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фг-мост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9718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172200" y="2286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radley Hand ITC" pitchFamily="66" charset="0"/>
              </a:rPr>
              <a:t>National  parks</a:t>
            </a:r>
            <a:endParaRPr lang="en-US" sz="2800" dirty="0">
              <a:latin typeface="Bradley Hand ITC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41910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adley Hand ITC" pitchFamily="66" charset="0"/>
              </a:rPr>
              <a:t>DJerdap</a:t>
            </a:r>
            <a:endParaRPr lang="en-US" sz="2800" dirty="0">
              <a:latin typeface="Bradley Hand ITC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819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adley Hand ITC" pitchFamily="66" charset="0"/>
              </a:rPr>
              <a:t>Kopaonik</a:t>
            </a:r>
            <a:endParaRPr lang="en-US" sz="2800" dirty="0">
              <a:latin typeface="Bradley Hand ITC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2667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adley Hand ITC" pitchFamily="66" charset="0"/>
              </a:rPr>
              <a:t>Fruška</a:t>
            </a:r>
            <a:r>
              <a:rPr lang="en-US" sz="2800" dirty="0" smtClean="0">
                <a:latin typeface="Bradley Hand ITC" pitchFamily="66" charset="0"/>
              </a:rPr>
              <a:t> </a:t>
            </a:r>
            <a:r>
              <a:rPr lang="en-US" sz="2800" dirty="0" err="1" smtClean="0">
                <a:latin typeface="Bradley Hand ITC" pitchFamily="66" charset="0"/>
              </a:rPr>
              <a:t>gora</a:t>
            </a:r>
            <a:endParaRPr lang="en-US" sz="2800" dirty="0">
              <a:latin typeface="Bradley Hand ITC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adley Hand ITC" pitchFamily="66" charset="0"/>
              </a:rPr>
              <a:t>š</a:t>
            </a:r>
            <a:r>
              <a:rPr lang="en-US" sz="2800" dirty="0" err="1" smtClean="0">
                <a:latin typeface="Bradley Hand ITC" pitchFamily="66" charset="0"/>
              </a:rPr>
              <a:t>ara</a:t>
            </a:r>
            <a:endParaRPr lang="en-US" sz="2800" dirty="0">
              <a:latin typeface="Bradley Hand ITC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76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radley Hand ITC" pitchFamily="66" charset="0"/>
              </a:rPr>
              <a:t>Tara</a:t>
            </a:r>
            <a:endParaRPr lang="en-US" sz="2800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c-ski-staz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4437">
            <a:off x="148298" y="207779"/>
            <a:ext cx="28448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k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98656">
            <a:off x="6170576" y="365911"/>
            <a:ext cx="2649646" cy="19872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sta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2257">
            <a:off x="268792" y="4341984"/>
            <a:ext cx="3039140" cy="2013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zlata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94022">
            <a:off x="5995895" y="4194973"/>
            <a:ext cx="2836327" cy="19941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276600" y="2819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roadway" pitchFamily="82" charset="0"/>
              </a:rPr>
              <a:t>Ski runs</a:t>
            </a:r>
            <a:endParaRPr lang="en-US" sz="3200" dirty="0">
              <a:latin typeface="Broadway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135179">
            <a:off x="5878123" y="233559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oadway" pitchFamily="82" charset="0"/>
              </a:rPr>
              <a:t>Kopaonik</a:t>
            </a:r>
            <a:endParaRPr lang="en-US" sz="2800" dirty="0">
              <a:latin typeface="Broadway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327455">
            <a:off x="1578097" y="4255349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oadway" pitchFamily="82" charset="0"/>
              </a:rPr>
              <a:t>Stara</a:t>
            </a:r>
            <a:endParaRPr lang="en-US" sz="2800" dirty="0">
              <a:latin typeface="Broadway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820945">
            <a:off x="5792275" y="340553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oadway" pitchFamily="82" charset="0"/>
              </a:rPr>
              <a:t>Zlatar</a:t>
            </a:r>
            <a:endParaRPr lang="en-US" sz="2800" dirty="0">
              <a:latin typeface="Broadway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033206">
            <a:off x="1244054" y="2120317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oadway" pitchFamily="82" charset="0"/>
              </a:rPr>
              <a:t>Goč</a:t>
            </a:r>
            <a:endParaRPr lang="en-US" sz="2800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ska-tvrdjava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13661">
            <a:off x="-44409" y="4716250"/>
            <a:ext cx="3014741" cy="2064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belgrade-kalemegd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667000"/>
            <a:ext cx="4715191" cy="236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petrovoradinska tvrdjav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12121">
            <a:off x="6219957" y="821859"/>
            <a:ext cx="3048000" cy="2030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smedervska tvrdjav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417"/>
            <a:ext cx="3048000" cy="2152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886200" y="5943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Showcard Gothic" pitchFamily="82" charset="0"/>
              </a:rPr>
              <a:t>Fortresses</a:t>
            </a:r>
            <a:endParaRPr lang="en-US" sz="3600" dirty="0">
              <a:latin typeface="Showcard Gothic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2133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Showcard Gothic" pitchFamily="82" charset="0"/>
              </a:rPr>
              <a:t>Kalemegdan</a:t>
            </a:r>
            <a:endParaRPr lang="en-US" sz="2800" dirty="0">
              <a:latin typeface="Showcard Gothic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9980257">
            <a:off x="5941481" y="106181"/>
            <a:ext cx="298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howcard Gothic" pitchFamily="82" charset="0"/>
              </a:rPr>
              <a:t>Petrovaradin</a:t>
            </a:r>
            <a:r>
              <a:rPr lang="en-US" sz="2000" dirty="0" smtClean="0">
                <a:latin typeface="Showcard Gothic" pitchFamily="82" charset="0"/>
              </a:rPr>
              <a:t> fortress</a:t>
            </a:r>
            <a:endParaRPr lang="en-US" sz="2000" dirty="0">
              <a:latin typeface="Showcard Gothic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286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howcard Gothic" pitchFamily="82" charset="0"/>
              </a:rPr>
              <a:t>Smederevo</a:t>
            </a:r>
            <a:r>
              <a:rPr lang="en-US" sz="2000" dirty="0" smtClean="0">
                <a:latin typeface="Showcard Gothic" pitchFamily="82" charset="0"/>
              </a:rPr>
              <a:t> fortress</a:t>
            </a:r>
            <a:endParaRPr lang="en-US" sz="2000" dirty="0">
              <a:latin typeface="Showcard Gothic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399559">
            <a:off x="422413" y="411430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howcard Gothic" pitchFamily="82" charset="0"/>
              </a:rPr>
              <a:t>nišKa</a:t>
            </a:r>
            <a:endParaRPr lang="en-US" sz="2000" dirty="0">
              <a:latin typeface="Showcard Gothic" pitchFamily="8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jam knji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3200400"/>
            <a:ext cx="33147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sajam-turizma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300"/>
            <a:ext cx="3257550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drinska rega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32" y="4614862"/>
            <a:ext cx="3385868" cy="224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vrsacka berb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293" y="1524000"/>
            <a:ext cx="3126707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exit festiv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752600"/>
            <a:ext cx="3352800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124200" y="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stellar" pitchFamily="18" charset="0"/>
              </a:rPr>
              <a:t>Events in </a:t>
            </a:r>
            <a:r>
              <a:rPr lang="en-US" sz="2400" dirty="0" err="1" smtClean="0">
                <a:latin typeface="Castellar" pitchFamily="18" charset="0"/>
              </a:rPr>
              <a:t>serbia</a:t>
            </a:r>
            <a:endParaRPr lang="en-US" sz="2400" dirty="0">
              <a:latin typeface="Castellar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371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Exit festival</a:t>
            </a:r>
            <a:endParaRPr lang="en-US" dirty="0">
              <a:latin typeface="Castellar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8194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Book fair</a:t>
            </a:r>
            <a:endParaRPr lang="en-US" dirty="0">
              <a:latin typeface="Castellar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2672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Tourism fair</a:t>
            </a:r>
            <a:endParaRPr lang="en-US" dirty="0">
              <a:latin typeface="Castellar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2672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Drina regatta</a:t>
            </a:r>
            <a:endParaRPr lang="en-US" dirty="0">
              <a:latin typeface="Castellar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10668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stellar" pitchFamily="18" charset="0"/>
              </a:rPr>
              <a:t>Vršac</a:t>
            </a:r>
            <a:r>
              <a:rPr lang="en-US" dirty="0" smtClean="0">
                <a:latin typeface="Castellar" pitchFamily="18" charset="0"/>
              </a:rPr>
              <a:t> </a:t>
            </a:r>
            <a:r>
              <a:rPr lang="en-US" dirty="0" smtClean="0">
                <a:latin typeface="Castellar" pitchFamily="18" charset="0"/>
              </a:rPr>
              <a:t>grape harvest</a:t>
            </a:r>
            <a:endParaRPr lang="en-US" dirty="0">
              <a:latin typeface="Castellar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minacij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66894"/>
            <a:ext cx="2971800" cy="1991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gamzigrad-felix-romuliana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4718137"/>
            <a:ext cx="3124200" cy="2139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ep v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352800"/>
            <a:ext cx="3657600" cy="24498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vin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7800"/>
            <a:ext cx="3616271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86200" y="457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odoni MT Black" pitchFamily="18" charset="0"/>
              </a:rPr>
              <a:t>Archeological finds</a:t>
            </a:r>
            <a:endParaRPr lang="en-US" sz="2800" dirty="0">
              <a:latin typeface="Bodoni MT Black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57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doni MT Black" pitchFamily="18" charset="0"/>
              </a:rPr>
              <a:t>Viminacium</a:t>
            </a:r>
            <a:endParaRPr lang="en-US" dirty="0">
              <a:latin typeface="Bodoni MT Black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2895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doni MT Black" pitchFamily="18" charset="0"/>
              </a:rPr>
              <a:t>Lepenski</a:t>
            </a:r>
            <a:r>
              <a:rPr lang="en-US" dirty="0" smtClean="0">
                <a:latin typeface="Bodoni MT Black" pitchFamily="18" charset="0"/>
              </a:rPr>
              <a:t> </a:t>
            </a:r>
            <a:r>
              <a:rPr lang="en-US" dirty="0" err="1" smtClean="0">
                <a:latin typeface="Bodoni MT Black" pitchFamily="18" charset="0"/>
              </a:rPr>
              <a:t>vir</a:t>
            </a:r>
            <a:endParaRPr lang="en-US" dirty="0">
              <a:latin typeface="Bodoni MT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1066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doni MT Black" pitchFamily="18" charset="0"/>
              </a:rPr>
              <a:t>Vinča</a:t>
            </a:r>
            <a:endParaRPr lang="en-US" dirty="0">
              <a:latin typeface="Bodoni MT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43434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doni MT Black" pitchFamily="18" charset="0"/>
              </a:rPr>
              <a:t>Gamzigrad</a:t>
            </a:r>
            <a:endParaRPr lang="en-US" dirty="0">
              <a:latin typeface="Bodoni MT Black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no selo babina re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304800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etno selo gostoljublj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516243"/>
            <a:ext cx="3200400" cy="2341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etno-selo-kostunici-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2514600"/>
            <a:ext cx="30861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tiganjica etno s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28600"/>
            <a:ext cx="3429000" cy="2277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00800" y="5562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Schoolbook" pitchFamily="18" charset="0"/>
              </a:rPr>
              <a:t>Ethno </a:t>
            </a:r>
            <a:r>
              <a:rPr lang="en-US" sz="2800" dirty="0" smtClean="0">
                <a:latin typeface="Century Schoolbook" pitchFamily="18" charset="0"/>
              </a:rPr>
              <a:t>villages</a:t>
            </a:r>
            <a:endParaRPr lang="en-US" sz="2800" dirty="0">
              <a:latin typeface="Century Schoolbook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438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entury Schoolbook" pitchFamily="18" charset="0"/>
              </a:rPr>
              <a:t>Tiganjica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133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entury Schoolbook" pitchFamily="18" charset="0"/>
              </a:rPr>
              <a:t>Babina</a:t>
            </a: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 err="1" smtClean="0">
                <a:latin typeface="Century Schoolbook" pitchFamily="18" charset="0"/>
              </a:rPr>
              <a:t>reka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2057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entury Schoolbook" pitchFamily="18" charset="0"/>
              </a:rPr>
              <a:t>Koštunići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41148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entury Schoolbook" pitchFamily="18" charset="0"/>
              </a:rPr>
              <a:t>Gostoljublje</a:t>
            </a:r>
            <a:endParaRPr lang="en-US" sz="2400" dirty="0"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eti sa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09600"/>
            <a:ext cx="1885950" cy="2743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N.Tes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114800"/>
            <a:ext cx="1795206" cy="2743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 descr="milut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4114801"/>
            <a:ext cx="1676400" cy="27431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pupin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4114800"/>
            <a:ext cx="1959323" cy="2743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ivo_andric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4114800"/>
            <a:ext cx="3124200" cy="2743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381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lackadder ITC" pitchFamily="82" charset="0"/>
              </a:rPr>
              <a:t>Prominent</a:t>
            </a:r>
            <a:r>
              <a:rPr lang="en-US" sz="3600" dirty="0" smtClean="0">
                <a:latin typeface="Blackadder ITC" pitchFamily="82" charset="0"/>
              </a:rPr>
              <a:t> </a:t>
            </a:r>
            <a:r>
              <a:rPr lang="en-US" sz="3600" dirty="0" smtClean="0">
                <a:latin typeface="Blackadder ITC" pitchFamily="82" charset="0"/>
              </a:rPr>
              <a:t>Serbs</a:t>
            </a:r>
            <a:endParaRPr lang="en-US" sz="3600" dirty="0"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lackadder ITC" pitchFamily="82" charset="0"/>
              </a:rPr>
              <a:t>Saint </a:t>
            </a:r>
            <a:r>
              <a:rPr lang="en-US" sz="3200" dirty="0">
                <a:latin typeface="Blackadder ITC" pitchFamily="82" charset="0"/>
              </a:rPr>
              <a:t>S</a:t>
            </a:r>
            <a:r>
              <a:rPr lang="en-US" sz="3200" dirty="0" smtClean="0">
                <a:latin typeface="Blackadder ITC" pitchFamily="82" charset="0"/>
              </a:rPr>
              <a:t>ava</a:t>
            </a:r>
            <a:endParaRPr lang="en-US" sz="3200" dirty="0">
              <a:latin typeface="Blackadder ITC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5814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Blackadder ITC" pitchFamily="82" charset="0"/>
              </a:rPr>
              <a:t>Ivo</a:t>
            </a:r>
            <a:r>
              <a:rPr lang="en-US" sz="3200" dirty="0" smtClean="0">
                <a:latin typeface="Blackadder ITC" pitchFamily="82" charset="0"/>
              </a:rPr>
              <a:t> Andric</a:t>
            </a:r>
            <a:endParaRPr lang="en-US" sz="3200" dirty="0">
              <a:latin typeface="Blackadder ITC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3581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lackadder ITC" pitchFamily="82" charset="0"/>
              </a:rPr>
              <a:t>Mihajlo</a:t>
            </a:r>
            <a:r>
              <a:rPr lang="en-US" sz="2800" dirty="0" smtClean="0">
                <a:latin typeface="Blackadder ITC" pitchFamily="82" charset="0"/>
              </a:rPr>
              <a:t>  Pupin</a:t>
            </a:r>
            <a:endParaRPr lang="en-US" sz="2800" dirty="0">
              <a:latin typeface="Blackadder ITC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3581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lackadder ITC" pitchFamily="82" charset="0"/>
              </a:rPr>
              <a:t>Nikola Tesla</a:t>
            </a:r>
            <a:endParaRPr lang="en-US" sz="2800" dirty="0">
              <a:latin typeface="Blackadder ITC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32004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lackadder ITC" pitchFamily="82" charset="0"/>
              </a:rPr>
              <a:t>Milutin</a:t>
            </a:r>
            <a:endParaRPr lang="en-US" sz="2800" dirty="0" smtClean="0">
              <a:latin typeface="Blackadder ITC" pitchFamily="82" charset="0"/>
            </a:endParaRPr>
          </a:p>
          <a:p>
            <a:r>
              <a:rPr lang="en-US" sz="2800" dirty="0" err="1" smtClean="0">
                <a:latin typeface="Blackadder ITC" pitchFamily="82" charset="0"/>
              </a:rPr>
              <a:t>Milankovic</a:t>
            </a:r>
            <a:endParaRPr lang="en-US" sz="2800" dirty="0"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uli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648200"/>
            <a:ext cx="4191000" cy="1770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Stari_R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533400"/>
            <a:ext cx="1820110" cy="2362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43000" y="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rush Script MT" pitchFamily="66" charset="0"/>
              </a:rPr>
              <a:t>Monuments under </a:t>
            </a:r>
            <a:r>
              <a:rPr lang="en-US" sz="3200" dirty="0" smtClean="0">
                <a:latin typeface="Brush Script MT" pitchFamily="66" charset="0"/>
              </a:rPr>
              <a:t>UNESCO patronage</a:t>
            </a:r>
            <a:endParaRPr lang="en-US" sz="3200" dirty="0">
              <a:latin typeface="Brush Script MT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285678">
            <a:off x="1234014" y="4007194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ush Script MT" pitchFamily="66" charset="0"/>
              </a:rPr>
              <a:t>Rumuliana</a:t>
            </a:r>
            <a:endParaRPr lang="en-US" sz="2800" dirty="0">
              <a:latin typeface="Brush Script MT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152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ush Script MT" pitchFamily="66" charset="0"/>
              </a:rPr>
              <a:t>Stari</a:t>
            </a:r>
            <a:r>
              <a:rPr lang="en-US" sz="2800" dirty="0" smtClean="0">
                <a:latin typeface="Brush Script MT" pitchFamily="66" charset="0"/>
              </a:rPr>
              <a:t> </a:t>
            </a:r>
            <a:r>
              <a:rPr lang="en-US" sz="2800" dirty="0" err="1" smtClean="0">
                <a:latin typeface="Brush Script MT" pitchFamily="66" charset="0"/>
              </a:rPr>
              <a:t>Ras</a:t>
            </a:r>
            <a:endParaRPr lang="en-US" sz="2800" dirty="0">
              <a:latin typeface="Brush Script MT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868" y="1447800"/>
            <a:ext cx="3351692" cy="2094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544230" y="9245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ush Script MT" pitchFamily="66" charset="0"/>
              </a:rPr>
              <a:t>Studenica</a:t>
            </a:r>
            <a:endParaRPr lang="en-US" sz="2800" dirty="0">
              <a:latin typeface="Brush Script MT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8795" y="3962400"/>
            <a:ext cx="3428539" cy="2571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 rot="248619">
            <a:off x="6359288" y="3465664"/>
            <a:ext cx="2969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rush Script MT" pitchFamily="66" charset="0"/>
              </a:rPr>
              <a:t>Decani</a:t>
            </a:r>
            <a:endParaRPr lang="en-US" sz="2800" dirty="0">
              <a:latin typeface="Brush Script MT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1910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Broadway" pitchFamily="82" charset="0"/>
              </a:rPr>
              <a:t>Nikolina</a:t>
            </a:r>
            <a:r>
              <a:rPr lang="en-US" sz="3600" dirty="0" smtClean="0">
                <a:solidFill>
                  <a:srgbClr val="00B0F0"/>
                </a:solidFill>
                <a:latin typeface="Broadway" pitchFamily="82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Broadway" pitchFamily="82" charset="0"/>
              </a:rPr>
              <a:t>Kosić</a:t>
            </a:r>
            <a:r>
              <a:rPr lang="en-US" sz="3600" dirty="0" smtClean="0">
                <a:solidFill>
                  <a:srgbClr val="00B0F0"/>
                </a:solidFill>
                <a:latin typeface="Broadway" pitchFamily="82" charset="0"/>
              </a:rPr>
              <a:t> 6/2</a:t>
            </a:r>
            <a:endParaRPr lang="en-US" sz="3600" dirty="0">
              <a:solidFill>
                <a:srgbClr val="00B0F0"/>
              </a:solidFill>
              <a:latin typeface="Broadway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999" y="2339356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B050"/>
                </a:solidFill>
                <a:latin typeface="Blackadder ITC" pitchFamily="82" charset="0"/>
              </a:rPr>
              <a:t>Nevena</a:t>
            </a:r>
            <a:r>
              <a:rPr lang="en-US" sz="4000" dirty="0" smtClean="0">
                <a:solidFill>
                  <a:srgbClr val="00B050"/>
                </a:solidFill>
                <a:latin typeface="Blackadder ITC" pitchFamily="8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lackadder ITC" pitchFamily="82" charset="0"/>
              </a:rPr>
              <a:t>Paunovic</a:t>
            </a:r>
            <a:r>
              <a:rPr lang="en-US" sz="4000" dirty="0" smtClean="0">
                <a:solidFill>
                  <a:srgbClr val="00B050"/>
                </a:solidFill>
                <a:latin typeface="Blackadder ITC" pitchFamily="82" charset="0"/>
              </a:rPr>
              <a:t> 6/2</a:t>
            </a:r>
            <a:endParaRPr lang="en-US" sz="4000" dirty="0">
              <a:solidFill>
                <a:srgbClr val="00B050"/>
              </a:solidFill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6002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Brush Script MT" pitchFamily="66" charset="0"/>
              </a:rPr>
              <a:t>Jovana</a:t>
            </a:r>
            <a:r>
              <a:rPr lang="en-US" sz="4000" dirty="0" smtClean="0">
                <a:solidFill>
                  <a:srgbClr val="FF0000"/>
                </a:solidFill>
                <a:latin typeface="Brush Script MT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rush Script MT" pitchFamily="66" charset="0"/>
              </a:rPr>
              <a:t>Potkonjak</a:t>
            </a:r>
            <a:r>
              <a:rPr lang="en-US" sz="4000" dirty="0" smtClean="0">
                <a:solidFill>
                  <a:srgbClr val="FF0000"/>
                </a:solidFill>
                <a:latin typeface="Brush Script MT" pitchFamily="66" charset="0"/>
              </a:rPr>
              <a:t> 6/2</a:t>
            </a:r>
            <a:endParaRPr lang="en-US" sz="4000" dirty="0">
              <a:solidFill>
                <a:srgbClr val="FF0000"/>
              </a:solidFill>
              <a:latin typeface="Brush Script MT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276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Bauhaus 93" pitchFamily="82" charset="0"/>
              </a:rPr>
              <a:t>Marta </a:t>
            </a:r>
            <a:r>
              <a:rPr lang="en-US" sz="3600" dirty="0" err="1" smtClean="0">
                <a:solidFill>
                  <a:srgbClr val="7030A0"/>
                </a:solidFill>
                <a:latin typeface="Bauhaus 93" pitchFamily="82" charset="0"/>
              </a:rPr>
              <a:t>Ralević</a:t>
            </a:r>
            <a:r>
              <a:rPr lang="en-US" sz="3600" dirty="0" smtClean="0">
                <a:solidFill>
                  <a:srgbClr val="7030A0"/>
                </a:solidFill>
                <a:latin typeface="Bauhaus 93" pitchFamily="82" charset="0"/>
              </a:rPr>
              <a:t> 6/2</a:t>
            </a:r>
            <a:endParaRPr lang="en-US" sz="3600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3340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SCHOOL ‘</a:t>
            </a:r>
            <a:r>
              <a:rPr lang="en-US" dirty="0" err="1" smtClean="0"/>
              <a:t>VASA</a:t>
            </a:r>
            <a:r>
              <a:rPr lang="en-US" dirty="0" smtClean="0"/>
              <a:t> </a:t>
            </a:r>
            <a:r>
              <a:rPr lang="en-US" dirty="0" err="1" smtClean="0"/>
              <a:t>CARAPIC</a:t>
            </a:r>
            <a:r>
              <a:rPr lang="en-US" dirty="0" smtClean="0"/>
              <a:t>’, BELGRADE, SERBIA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205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bian-flag-zastava-srbij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495800" cy="25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25908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Serbian</a:t>
            </a:r>
            <a:r>
              <a:rPr lang="en-US" sz="4400" dirty="0" smtClean="0">
                <a:latin typeface="Arial Black" pitchFamily="34" charset="0"/>
              </a:rPr>
              <a:t>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flag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2000px-Coat_of_arms_of_Serbia_(2004-2010)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609600"/>
            <a:ext cx="2407039" cy="2871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533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Coat of arms of Serbia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2ceg1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1" y="3106615"/>
            <a:ext cx="2590800" cy="37513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781800" y="6248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Anthem</a:t>
            </a:r>
            <a:endParaRPr lang="en-US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0" y="24384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https://www.youtube.com/watch?v=_9Grp5tYrYI</a:t>
            </a:r>
            <a:endParaRPr lang="en-US" dirty="0"/>
          </a:p>
        </p:txBody>
      </p:sp>
      <p:pic>
        <p:nvPicPr>
          <p:cNvPr id="10" name="Picture 9" descr="prezentacdsd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86338"/>
            <a:ext cx="6049816" cy="187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1148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capital city- Belgrade</a:t>
            </a:r>
            <a:endParaRPr lang="en-US" sz="4000" dirty="0"/>
          </a:p>
        </p:txBody>
      </p:sp>
      <p:pic>
        <p:nvPicPr>
          <p:cNvPr id="11" name="Picture 10" descr="DINAR_4468_0_0_468X100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757" y="533400"/>
            <a:ext cx="2502243" cy="15826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6705600" y="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Money - dinar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228600"/>
            <a:ext cx="365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Languages in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Serbia</a:t>
            </a:r>
          </a:p>
          <a:p>
            <a:endParaRPr lang="en-US" sz="2800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Dark blue Serbian</a:t>
            </a:r>
          </a:p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Yellow Hungarian</a:t>
            </a:r>
          </a:p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Dark red Albanian</a:t>
            </a:r>
          </a:p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Dark grey Bosnian</a:t>
            </a:r>
          </a:p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Light pink Slovakian</a:t>
            </a:r>
          </a:p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Light grey Bulgarian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76200"/>
            <a:ext cx="4695602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891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29000" cy="2571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7697" y="5105400"/>
            <a:ext cx="4546303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k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4648200"/>
            <a:ext cx="3927573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438400" y="3352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orte" pitchFamily="66" charset="0"/>
              </a:rPr>
              <a:t>The largest cities in Serbia</a:t>
            </a:r>
            <a:endParaRPr lang="en-US" sz="2400" dirty="0">
              <a:latin typeface="Forte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667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orte" pitchFamily="66" charset="0"/>
              </a:rPr>
              <a:t>Belgrade</a:t>
            </a:r>
            <a:endParaRPr lang="en-US" sz="2400" dirty="0">
              <a:latin typeface="Forte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4572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45720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orte" pitchFamily="66" charset="0"/>
              </a:rPr>
              <a:t>Novi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smtClean="0">
                <a:latin typeface="Forte" pitchFamily="66" charset="0"/>
              </a:rPr>
              <a:t>Sad</a:t>
            </a:r>
            <a:endParaRPr lang="en-US" sz="2400" dirty="0">
              <a:latin typeface="Forte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910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Forte" pitchFamily="66" charset="0"/>
              </a:rPr>
              <a:t>Kragujevac</a:t>
            </a:r>
            <a:endParaRPr lang="en-US" sz="2400" dirty="0">
              <a:latin typeface="Forte" pitchFamily="66" charset="0"/>
            </a:endParaRPr>
          </a:p>
        </p:txBody>
      </p:sp>
      <p:pic>
        <p:nvPicPr>
          <p:cNvPr id="16386" name="Picture 2" descr="http://opusteno.rs/slike/2010/06/nis-slike-fotografije-6194/nis-slike-fotografije-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1768" y="0"/>
            <a:ext cx="4142232" cy="2743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943600" y="2743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Forte" pitchFamily="66" charset="0"/>
              </a:rPr>
              <a:t>Niš</a:t>
            </a:r>
            <a:endParaRPr lang="en-US" sz="2400" dirty="0">
              <a:latin typeface="Forte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na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1828">
            <a:off x="206930" y="352718"/>
            <a:ext cx="2993177" cy="19954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 descr="ribolov-na-dunav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8145">
            <a:off x="5318824" y="639423"/>
            <a:ext cx="3657600" cy="1603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sav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4646"/>
            <a:ext cx="3352800" cy="2443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zapadna_585836484844214_1533487525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3683">
            <a:off x="6057059" y="4702015"/>
            <a:ext cx="2971800" cy="1971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886200" y="28956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uhaus 93" pitchFamily="82" charset="0"/>
              </a:rPr>
              <a:t>Rivers</a:t>
            </a:r>
            <a:endParaRPr lang="en-US" sz="2800" dirty="0">
              <a:latin typeface="Bauhaus 9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3886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uhaus 93" pitchFamily="82" charset="0"/>
              </a:rPr>
              <a:t>The Sava</a:t>
            </a:r>
            <a:endParaRPr lang="en-US" sz="2800" dirty="0">
              <a:latin typeface="Bauhaus 93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151009">
            <a:off x="6177792" y="4280668"/>
            <a:ext cx="221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uhaus 93" pitchFamily="82" charset="0"/>
              </a:rPr>
              <a:t>The Morava</a:t>
            </a:r>
            <a:endParaRPr lang="en-US" sz="2800" dirty="0">
              <a:latin typeface="Bauhaus 93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733180">
            <a:off x="1234893" y="2398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uhaus 93" pitchFamily="82" charset="0"/>
              </a:rPr>
              <a:t>The Drina</a:t>
            </a:r>
            <a:endParaRPr lang="en-US" sz="2800" dirty="0">
              <a:latin typeface="Bauhaus 93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39770">
            <a:off x="5562600" y="23622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uhaus 93" pitchFamily="82" charset="0"/>
                <a:cs typeface="Aharoni" pitchFamily="2" charset="-79"/>
              </a:rPr>
              <a:t> </a:t>
            </a:r>
            <a:r>
              <a:rPr lang="en-US" sz="2800" dirty="0" smtClean="0">
                <a:latin typeface="Bauhaus 93" pitchFamily="82" charset="0"/>
                <a:cs typeface="Aharoni" pitchFamily="2" charset="-79"/>
              </a:rPr>
              <a:t>the Danube</a:t>
            </a:r>
            <a:endParaRPr lang="en-US" sz="2800" dirty="0">
              <a:latin typeface="Bauhaus 93" pitchFamily="82" charset="0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a planin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"/>
            <a:ext cx="4191000" cy="26962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 descr="Jezerski_Vrh_(2694)_sa_Karanfila_(248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4048155"/>
            <a:ext cx="3756929" cy="2809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 descr="Kopaonik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29100"/>
            <a:ext cx="3505200" cy="262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sa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134" y="0"/>
            <a:ext cx="3866866" cy="25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3124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ernard MT Condensed" pitchFamily="18" charset="0"/>
              </a:rPr>
              <a:t>Mountains</a:t>
            </a:r>
            <a:endParaRPr lang="en-US" sz="2800" dirty="0">
              <a:latin typeface="Bernard MT Condense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581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ernard MT Condensed" pitchFamily="18" charset="0"/>
              </a:rPr>
              <a:t>Kopaonik</a:t>
            </a:r>
            <a:endParaRPr lang="en-US" sz="2800" dirty="0">
              <a:latin typeface="Bernard MT Condense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2819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ernard MT Condensed" pitchFamily="18" charset="0"/>
              </a:rPr>
              <a:t>Š</a:t>
            </a:r>
            <a:r>
              <a:rPr lang="en-US" sz="2800" dirty="0" err="1" smtClean="0">
                <a:latin typeface="Bernard MT Condensed" pitchFamily="18" charset="0"/>
              </a:rPr>
              <a:t>ara</a:t>
            </a:r>
            <a:endParaRPr lang="en-US" sz="2800" dirty="0">
              <a:latin typeface="Bernard MT Condense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30002">
            <a:off x="5958106" y="3822367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ernard MT Condensed" pitchFamily="18" charset="0"/>
              </a:rPr>
              <a:t>Prokletije</a:t>
            </a:r>
            <a:endParaRPr lang="en-US" sz="2800" dirty="0">
              <a:latin typeface="Bernard MT Condense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391441">
            <a:off x="533400" y="274245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ernard MT Condensed" pitchFamily="18" charset="0"/>
              </a:rPr>
              <a:t>Stara</a:t>
            </a:r>
            <a:r>
              <a:rPr lang="en-US" sz="2800" dirty="0" smtClean="0">
                <a:latin typeface="Bernard MT Condensed" pitchFamily="18" charset="0"/>
              </a:rPr>
              <a:t> (Old)</a:t>
            </a:r>
            <a:endParaRPr lang="en-US" sz="2800" dirty="0">
              <a:latin typeface="Bernard MT Condensed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erdapsko jeze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4267200" cy="2611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perucac-jezero-splav-kucica-s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28448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Palicko-jezero-660x3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600200"/>
            <a:ext cx="39624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vlasinskko je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4926012"/>
            <a:ext cx="5125602" cy="1931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10000" y="4572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lgerian" pitchFamily="82" charset="0"/>
              </a:rPr>
              <a:t>Lakes</a:t>
            </a:r>
            <a:endParaRPr lang="en-US" sz="4000" dirty="0">
              <a:latin typeface="Algeri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295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lgerian" pitchFamily="82" charset="0"/>
              </a:rPr>
              <a:t>PaliĆ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lgerian" pitchFamily="82" charset="0"/>
              </a:rPr>
              <a:t>PeruĆac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4384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lgerian" pitchFamily="82" charset="0"/>
              </a:rPr>
              <a:t>DJerdap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4572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lgerian" pitchFamily="82" charset="0"/>
              </a:rPr>
              <a:t>vlasinA</a:t>
            </a:r>
            <a:endParaRPr lang="en-US" sz="2800" dirty="0"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rnjacka-banja--jezero-izv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2876550" cy="1910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banja-prolom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819400"/>
            <a:ext cx="3021073" cy="199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niska-banja-lecenj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876800"/>
            <a:ext cx="3276600" cy="176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entar-Sokobanj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762000"/>
            <a:ext cx="2692400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1000" y="4724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Jokerman" pitchFamily="82" charset="0"/>
              </a:rPr>
              <a:t>S</a:t>
            </a:r>
            <a:r>
              <a:rPr lang="en-US" sz="7200" dirty="0" smtClean="0">
                <a:latin typeface="Jokerman" pitchFamily="82" charset="0"/>
              </a:rPr>
              <a:t>pas</a:t>
            </a:r>
            <a:endParaRPr lang="en-US" sz="7200" dirty="0">
              <a:latin typeface="Jokerm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41910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Jokerman" pitchFamily="82" charset="0"/>
              </a:rPr>
              <a:t>Niška</a:t>
            </a:r>
            <a:endParaRPr lang="en-US" sz="3200" dirty="0">
              <a:latin typeface="Jokerman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048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Jokerman" pitchFamily="82" charset="0"/>
              </a:rPr>
              <a:t>Vrnjačka</a:t>
            </a:r>
            <a:endParaRPr lang="en-US" sz="2800" dirty="0">
              <a:latin typeface="Jokerman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28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Jokerman" pitchFamily="82" charset="0"/>
              </a:rPr>
              <a:t>Sokobanja</a:t>
            </a:r>
            <a:endParaRPr lang="en-US" sz="2800" dirty="0">
              <a:latin typeface="Jokerman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2362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Jokerman" pitchFamily="82" charset="0"/>
              </a:rPr>
              <a:t>Prolom</a:t>
            </a:r>
            <a:endParaRPr lang="en-US" sz="2800" dirty="0">
              <a:latin typeface="Jokerman" pitchFamily="8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cka-patrijars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362200"/>
            <a:ext cx="3048000" cy="19520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 descr="gra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038600"/>
            <a:ext cx="3310759" cy="2667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 descr="manastir-zica-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693" y="609600"/>
            <a:ext cx="3736307" cy="23339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 descr="manastir-studenica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038600"/>
            <a:ext cx="3124200" cy="22641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57200" y="685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Edwardian Script ITC" pitchFamily="66" charset="0"/>
              </a:rPr>
              <a:t>Monasteries</a:t>
            </a:r>
            <a:endParaRPr lang="en-US" sz="5400" dirty="0">
              <a:latin typeface="Edwardian Script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rush Script MT" pitchFamily="66" charset="0"/>
              </a:rPr>
              <a:t>       </a:t>
            </a:r>
            <a:r>
              <a:rPr lang="en-US" sz="2800" dirty="0" smtClean="0">
                <a:latin typeface="Edwardian Script ITC" pitchFamily="66" charset="0"/>
              </a:rPr>
              <a:t> </a:t>
            </a:r>
            <a:r>
              <a:rPr lang="en-US" sz="2800" dirty="0" err="1" smtClean="0">
                <a:latin typeface="Edwardian Script ITC" pitchFamily="66" charset="0"/>
              </a:rPr>
              <a:t>Zica</a:t>
            </a:r>
            <a:endParaRPr lang="en-US" sz="2800" dirty="0">
              <a:latin typeface="Edwardian Script ITC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429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Edwardian Script ITC" pitchFamily="66" charset="0"/>
              </a:rPr>
              <a:t>Decani</a:t>
            </a:r>
            <a:endParaRPr lang="en-US" sz="2800" dirty="0">
              <a:latin typeface="Edwardian Script ITC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4463" y="1828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Edwardian Script ITC" pitchFamily="66" charset="0"/>
              </a:rPr>
              <a:t>Pecka</a:t>
            </a:r>
            <a:r>
              <a:rPr lang="en-US" sz="2800" dirty="0" smtClean="0">
                <a:latin typeface="Edwardian Script ITC" pitchFamily="66" charset="0"/>
              </a:rPr>
              <a:t> </a:t>
            </a:r>
            <a:r>
              <a:rPr lang="en-US" sz="2800" dirty="0" err="1" smtClean="0">
                <a:latin typeface="Edwardian Script ITC" pitchFamily="66" charset="0"/>
              </a:rPr>
              <a:t>Patrijarsija</a:t>
            </a:r>
            <a:endParaRPr lang="en-US" sz="2800" dirty="0">
              <a:latin typeface="Edwardian Script ITC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581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Edwardian Script ITC" pitchFamily="66" charset="0"/>
              </a:rPr>
              <a:t>Gracanica</a:t>
            </a:r>
            <a:endParaRPr lang="en-US" sz="2800" dirty="0">
              <a:latin typeface="Edwardian Script ITC" pitchFamily="66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302</TotalTime>
  <Words>177</Words>
  <Application>Microsoft Office PowerPoint</Application>
  <PresentationFormat>On-screen Show (4:3)</PresentationFormat>
  <Paragraphs>94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Trek</vt:lpstr>
      <vt:lpstr>serbia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serbia</dc:title>
  <dc:creator>komp</dc:creator>
  <cp:lastModifiedBy>Checker</cp:lastModifiedBy>
  <cp:revision>37</cp:revision>
  <dcterms:created xsi:type="dcterms:W3CDTF">2016-10-05T17:07:16Z</dcterms:created>
  <dcterms:modified xsi:type="dcterms:W3CDTF">2016-10-09T18:07:51Z</dcterms:modified>
</cp:coreProperties>
</file>