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5" r:id="rId49"/>
    <p:sldId id="303" r:id="rId50"/>
    <p:sldId id="304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" y="984885"/>
            <a:ext cx="4833620" cy="1847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Text Box 100"/>
          <p:cNvSpPr txBox="1"/>
          <p:nvPr/>
        </p:nvSpPr>
        <p:spPr>
          <a:xfrm>
            <a:off x="659765" y="1975485"/>
            <a:ext cx="676719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1400" b="1">
                <a:latin typeface="Calibri" panose="020F0502020204030204" charset="0"/>
                <a:cs typeface="Calibri" panose="020F0502020204030204" charset="0"/>
              </a:rPr>
              <a:t>  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73190" y="984885"/>
            <a:ext cx="3541395" cy="2777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Text Box 101"/>
          <p:cNvSpPr txBox="1"/>
          <p:nvPr/>
        </p:nvSpPr>
        <p:spPr>
          <a:xfrm>
            <a:off x="495935" y="3576955"/>
            <a:ext cx="894270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1">
                <a:latin typeface="Calibri" panose="020F0502020204030204" charset="0"/>
                <a:cs typeface="Calibri" panose="020F0502020204030204" charset="0"/>
              </a:rPr>
              <a:t>“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Food and Health; it’s better to prevent than to cure”    </a:t>
            </a:r>
          </a:p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		Nr.2016-1-NL01-KA219-022900_3</a:t>
            </a:r>
            <a:endParaRPr sz="2000" b="1" u="sng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2800" b="1" u="sng">
                <a:latin typeface="Calibri" panose="020F0502020204030204" charset="0"/>
                <a:cs typeface="Calibri" panose="020F0502020204030204" charset="0"/>
              </a:rPr>
              <a:t>Questions for the survey to elderly people </a:t>
            </a:r>
            <a:endParaRPr lang="en-US" sz="2800" b="1" u="sng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105"/>
          <p:cNvSpPr txBox="1"/>
          <p:nvPr/>
        </p:nvSpPr>
        <p:spPr>
          <a:xfrm>
            <a:off x="668020" y="579120"/>
            <a:ext cx="107905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3600" b="1">
                <a:latin typeface="Calibri" panose="020F0502020204030204" charset="0"/>
                <a:cs typeface="Calibri" panose="020F0502020204030204" charset="0"/>
              </a:rPr>
              <a:t>7.</a:t>
            </a:r>
            <a:r>
              <a:rPr sz="3600" b="1">
                <a:latin typeface="Calibri" panose="020F0502020204030204" charset="0"/>
                <a:cs typeface="Calibri" panose="020F0502020204030204" charset="0"/>
              </a:rPr>
              <a:t> How many meals do you have a day?  Two </a:t>
            </a:r>
            <a:r>
              <a:rPr sz="3600" b="0">
                <a:latin typeface="Calibri" panose="020F0502020204030204" charset="0"/>
                <a:cs typeface="Calibri" panose="020F0502020204030204" charset="0"/>
              </a:rPr>
              <a:t>(7)</a:t>
            </a:r>
            <a:r>
              <a:rPr sz="3600" b="1">
                <a:latin typeface="Calibri" panose="020F0502020204030204" charset="0"/>
                <a:cs typeface="Calibri" panose="020F0502020204030204" charset="0"/>
              </a:rPr>
              <a:t>/Three </a:t>
            </a:r>
            <a:r>
              <a:rPr sz="3600" b="0">
                <a:latin typeface="Calibri" panose="020F0502020204030204" charset="0"/>
                <a:cs typeface="Calibri" panose="020F0502020204030204" charset="0"/>
              </a:rPr>
              <a:t>(20)</a:t>
            </a:r>
            <a:r>
              <a:rPr sz="3600" b="1">
                <a:latin typeface="Calibri" panose="020F0502020204030204" charset="0"/>
                <a:cs typeface="Calibri" panose="020F0502020204030204" charset="0"/>
              </a:rPr>
              <a:t>/Four </a:t>
            </a:r>
            <a:r>
              <a:rPr sz="3600" b="0">
                <a:latin typeface="Calibri" panose="020F0502020204030204" charset="0"/>
                <a:cs typeface="Calibri" panose="020F0502020204030204" charset="0"/>
              </a:rPr>
              <a:t>(11)</a:t>
            </a:r>
            <a:r>
              <a:rPr sz="3600" b="1">
                <a:latin typeface="Calibri" panose="020F0502020204030204" charset="0"/>
                <a:cs typeface="Calibri" panose="020F0502020204030204" charset="0"/>
              </a:rPr>
              <a:t>/Five</a:t>
            </a:r>
            <a:r>
              <a:rPr sz="3600" b="0">
                <a:latin typeface="Calibri" panose="020F0502020204030204" charset="0"/>
                <a:cs typeface="Calibri" panose="020F0502020204030204" charset="0"/>
              </a:rPr>
              <a:t>(</a:t>
            </a:r>
            <a:r>
              <a:rPr sz="3600" b="1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3600" b="0">
                <a:latin typeface="Calibri" panose="020F0502020204030204" charset="0"/>
                <a:cs typeface="Calibri" panose="020F0502020204030204" charset="0"/>
              </a:rPr>
              <a:t>2)</a:t>
            </a:r>
            <a:endParaRPr lang="en-US" sz="36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8630" y="2000885"/>
            <a:ext cx="6715125" cy="430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Text Box 106"/>
          <p:cNvSpPr txBox="1"/>
          <p:nvPr/>
        </p:nvSpPr>
        <p:spPr>
          <a:xfrm>
            <a:off x="3556000" y="4687253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sz="1100" b="0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1100" b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106"/>
          <p:cNvSpPr txBox="1"/>
          <p:nvPr/>
        </p:nvSpPr>
        <p:spPr>
          <a:xfrm>
            <a:off x="799465" y="536575"/>
            <a:ext cx="10333355" cy="814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1100" b="0">
                <a:latin typeface="Calibri" panose="020F0502020204030204" charset="0"/>
                <a:cs typeface="Calibri" panose="020F0502020204030204" charset="0"/>
              </a:rPr>
              <a:t> </a:t>
            </a:r>
            <a:endParaRPr sz="1100" b="1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lang="lv-LV" sz="3600" b="1">
                <a:latin typeface="Calibri" panose="020F0502020204030204" charset="0"/>
                <a:cs typeface="Calibri" panose="020F0502020204030204" charset="0"/>
              </a:rPr>
              <a:t>8.</a:t>
            </a:r>
            <a:r>
              <a:rPr sz="3600" b="1">
                <a:latin typeface="Calibri" panose="020F0502020204030204" charset="0"/>
                <a:cs typeface="Calibri" panose="020F0502020204030204" charset="0"/>
              </a:rPr>
              <a:t>Do you usually have breakfast? Yes </a:t>
            </a:r>
            <a:r>
              <a:rPr sz="3600" b="0">
                <a:latin typeface="Calibri" panose="020F0502020204030204" charset="0"/>
                <a:cs typeface="Calibri" panose="020F0502020204030204" charset="0"/>
              </a:rPr>
              <a:t>(38)</a:t>
            </a:r>
            <a:r>
              <a:rPr sz="36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3600" b="0">
                <a:latin typeface="Calibri" panose="020F0502020204030204" charset="0"/>
                <a:cs typeface="Calibri" panose="020F0502020204030204" charset="0"/>
              </a:rPr>
              <a:t>(3)</a:t>
            </a:r>
            <a:endParaRPr lang="en-US" sz="36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10210" y="2033270"/>
            <a:ext cx="6035040" cy="3916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Text Box 107"/>
          <p:cNvSpPr txBox="1"/>
          <p:nvPr/>
        </p:nvSpPr>
        <p:spPr>
          <a:xfrm>
            <a:off x="3686175" y="4911090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sz="1100" b="1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1100" b="1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107"/>
          <p:cNvSpPr txBox="1"/>
          <p:nvPr/>
        </p:nvSpPr>
        <p:spPr>
          <a:xfrm>
            <a:off x="1016000" y="770890"/>
            <a:ext cx="935101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3200" b="1">
                <a:latin typeface="Calibri" panose="020F0502020204030204" charset="0"/>
                <a:cs typeface="Calibri" panose="020F0502020204030204" charset="0"/>
              </a:rPr>
              <a:t>9.</a:t>
            </a:r>
            <a:r>
              <a:rPr sz="3200" b="1">
                <a:latin typeface="Calibri" panose="020F0502020204030204" charset="0"/>
                <a:cs typeface="Calibri" panose="020F0502020204030204" charset="0"/>
              </a:rPr>
              <a:t> What do you usually eat for breakfast?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   Sandwich with coffee.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Salad.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Cookies.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Eggs.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Sausages and apples.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Toasts with tea.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33805" y="3940175"/>
            <a:ext cx="57283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0">
                <a:latin typeface="Calibri" panose="020F0502020204030204" charset="0"/>
                <a:cs typeface="Calibri" panose="020F0502020204030204" charset="0"/>
              </a:rPr>
              <a:t>Porridge.</a:t>
            </a:r>
          </a:p>
          <a:p>
            <a:pPr indent="0"/>
            <a:r>
              <a:rPr sz="2800" b="0">
                <a:latin typeface="Calibri" panose="020F0502020204030204" charset="0"/>
                <a:cs typeface="Calibri" panose="020F0502020204030204" charset="0"/>
              </a:rPr>
              <a:t>Meat and cheese.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107"/>
          <p:cNvSpPr txBox="1"/>
          <p:nvPr/>
        </p:nvSpPr>
        <p:spPr>
          <a:xfrm>
            <a:off x="1492250" y="1200785"/>
            <a:ext cx="81680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91820" y="321945"/>
            <a:ext cx="993140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/>
            <a:r>
              <a:rPr sz="2800" b="1">
                <a:latin typeface="Calibri" panose="020F0502020204030204" charset="0"/>
                <a:cs typeface="Calibri" panose="020F0502020204030204" charset="0"/>
                <a:sym typeface="+mn-ea"/>
              </a:rPr>
              <a:t>1</a:t>
            </a:r>
            <a:r>
              <a:rPr lang="lv-LV" sz="2800" b="1">
                <a:latin typeface="Calibri" panose="020F0502020204030204" charset="0"/>
                <a:cs typeface="Calibri" panose="020F0502020204030204" charset="0"/>
                <a:sym typeface="+mn-ea"/>
              </a:rPr>
              <a:t>0</a:t>
            </a:r>
            <a:r>
              <a:rPr sz="2800" b="1">
                <a:latin typeface="Calibri" panose="020F0502020204030204" charset="0"/>
                <a:cs typeface="Calibri" panose="020F0502020204030204" charset="0"/>
                <a:sym typeface="+mn-ea"/>
              </a:rPr>
              <a:t>. What do you usually eat for lunch?</a:t>
            </a:r>
          </a:p>
          <a:p>
            <a:pPr marL="228600" indent="-228600"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Salad.</a:t>
            </a:r>
          </a:p>
          <a:p>
            <a:pPr marL="228600" indent="-228600"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Soup.</a:t>
            </a:r>
          </a:p>
          <a:p>
            <a:pPr marL="228600" indent="-228600"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Sandwiches with tomatoes.</a:t>
            </a:r>
          </a:p>
          <a:p>
            <a:pPr marL="228600" indent="-228600"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Potatoes or rice , meat, vegetables and fruits.</a:t>
            </a:r>
          </a:p>
          <a:p>
            <a:pPr marL="228600" indent="-228600"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Fish.</a:t>
            </a:r>
          </a:p>
          <a:p>
            <a:pPr marL="228600" indent="-228600" algn="l"/>
            <a:r>
              <a:rPr lang="lv-LV" sz="2800" b="1">
                <a:latin typeface="Calibri" panose="020F0502020204030204" charset="0"/>
                <a:cs typeface="Calibri" panose="020F0502020204030204" charset="0"/>
                <a:sym typeface="+mn-ea"/>
              </a:rPr>
              <a:t>11</a:t>
            </a:r>
            <a:r>
              <a:rPr sz="2800" b="1">
                <a:latin typeface="Calibri" panose="020F0502020204030204" charset="0"/>
                <a:cs typeface="Calibri" panose="020F0502020204030204" charset="0"/>
                <a:sym typeface="+mn-ea"/>
              </a:rPr>
              <a:t>. What do you usually have for dinner?</a:t>
            </a:r>
          </a:p>
          <a:p>
            <a:pPr marL="228600" indent="-228600"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Yoghurt and tea.</a:t>
            </a:r>
          </a:p>
          <a:p>
            <a:pPr marL="228600" indent="-228600"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Tea, sandwiches and fruit.</a:t>
            </a:r>
          </a:p>
          <a:p>
            <a:pPr marL="228600" indent="-228600"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Meat or chicken with potatoes.</a:t>
            </a:r>
          </a:p>
          <a:p>
            <a:pPr marL="228600" indent="-228600"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Pancakes.</a:t>
            </a:r>
          </a:p>
          <a:p>
            <a:pPr marL="228600" indent="-228600"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Soup.</a:t>
            </a:r>
          </a:p>
          <a:p>
            <a:pPr marL="228600" indent="-228600"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Vegetable salad.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107"/>
          <p:cNvSpPr txBox="1"/>
          <p:nvPr/>
        </p:nvSpPr>
        <p:spPr>
          <a:xfrm>
            <a:off x="3556000" y="1917700"/>
            <a:ext cx="5080000" cy="26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28600" indent="-228600"/>
            <a:r>
              <a:rPr sz="1100" b="1">
                <a:latin typeface="Calibri" panose="020F0502020204030204" charset="0"/>
                <a:cs typeface="Calibri" panose="020F0502020204030204" charset="0"/>
              </a:rPr>
              <a:t>1. 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8105" y="1917700"/>
            <a:ext cx="6899910" cy="3945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403860" y="751840"/>
            <a:ext cx="6706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/>
            <a:r>
              <a:rPr lang="lv-LV" sz="2800" b="1">
                <a:latin typeface="Calibri" panose="020F0502020204030204" charset="0"/>
                <a:cs typeface="Calibri" panose="020F0502020204030204" charset="0"/>
                <a:sym typeface="+mn-ea"/>
              </a:rPr>
              <a:t>12.</a:t>
            </a:r>
            <a:r>
              <a:rPr sz="2800" b="1">
                <a:latin typeface="Calibri" panose="020F0502020204030204" charset="0"/>
                <a:cs typeface="Calibri" panose="020F0502020204030204" charset="0"/>
                <a:sym typeface="+mn-ea"/>
              </a:rPr>
              <a:t>Do you like sweets? Yes</a:t>
            </a:r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 (33)</a:t>
            </a:r>
            <a:r>
              <a:rPr sz="2800" b="1">
                <a:latin typeface="Calibri" panose="020F0502020204030204" charset="0"/>
                <a:cs typeface="Calibri" panose="020F0502020204030204" charset="0"/>
                <a:sym typeface="+mn-ea"/>
              </a:rPr>
              <a:t>/No </a:t>
            </a:r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(10)</a:t>
            </a:r>
            <a:endParaRPr lang="en-US" sz="2800" b="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108"/>
          <p:cNvSpPr txBox="1"/>
          <p:nvPr/>
        </p:nvSpPr>
        <p:spPr>
          <a:xfrm>
            <a:off x="727710" y="808990"/>
            <a:ext cx="97415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sz="2800" b="1"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3.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Do you eat sweets?  Never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(1)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/Sometimes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(30)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Often 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(9)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every day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(3)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500" y="2064385"/>
            <a:ext cx="6164580" cy="385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" name="Text Box 109"/>
          <p:cNvSpPr txBox="1"/>
          <p:nvPr/>
        </p:nvSpPr>
        <p:spPr>
          <a:xfrm>
            <a:off x="3556000" y="4725353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sz="1100" b="1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1100" b="1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Box 109"/>
          <p:cNvSpPr txBox="1"/>
          <p:nvPr/>
        </p:nvSpPr>
        <p:spPr>
          <a:xfrm>
            <a:off x="323215" y="739775"/>
            <a:ext cx="11126470" cy="1122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14.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How many glasses of water do you drink a day? 1-3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(16)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4-5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(17)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6 -7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(7)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more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 (3)</a:t>
            </a:r>
          </a:p>
          <a:p>
            <a:pPr marL="228600" indent="-228600"/>
            <a:r>
              <a:rPr sz="1100" b="1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1285" y="1861820"/>
            <a:ext cx="6798945" cy="395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" name="Text Box 110"/>
          <p:cNvSpPr txBox="1"/>
          <p:nvPr/>
        </p:nvSpPr>
        <p:spPr>
          <a:xfrm>
            <a:off x="3556000" y="4894580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sz="1100" b="1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1100" b="1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110"/>
          <p:cNvSpPr txBox="1"/>
          <p:nvPr/>
        </p:nvSpPr>
        <p:spPr>
          <a:xfrm>
            <a:off x="193675" y="620395"/>
            <a:ext cx="115735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sz="2800" b="1"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5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. How often do you eat fruit?  Never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(1)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Once- twice a week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(16)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/every day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(23)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/more than once a day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(4)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8895" y="2132330"/>
            <a:ext cx="7809230" cy="4263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Box 111"/>
          <p:cNvSpPr txBox="1"/>
          <p:nvPr/>
        </p:nvSpPr>
        <p:spPr>
          <a:xfrm>
            <a:off x="353695" y="520065"/>
            <a:ext cx="107784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sz="2800" b="1"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6.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 How often do you eat vegetables? Never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(-)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Once- twice a week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(7)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/three-four days a week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(15)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/every day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(20)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3695" y="2363470"/>
            <a:ext cx="6539865" cy="4017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Box 112"/>
          <p:cNvSpPr txBox="1"/>
          <p:nvPr/>
        </p:nvSpPr>
        <p:spPr>
          <a:xfrm>
            <a:off x="1263015" y="804545"/>
            <a:ext cx="91478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1" u="sng">
                <a:latin typeface="Calibri" panose="020F0502020204030204" charset="0"/>
                <a:cs typeface="Calibri" panose="020F0502020204030204" charset="0"/>
              </a:rPr>
              <a:t>Health</a:t>
            </a:r>
          </a:p>
          <a:p>
            <a:pPr indent="0"/>
            <a:r>
              <a:rPr sz="2800" b="1">
                <a:latin typeface="Calibri" panose="020F0502020204030204" charset="0"/>
                <a:cs typeface="Calibri" panose="020F0502020204030204" charset="0"/>
              </a:rPr>
              <a:t>1. Do you have any health problems? Yes 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(21)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(21)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0010" y="2406015"/>
            <a:ext cx="5410200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" name="Text Box 113"/>
          <p:cNvSpPr txBox="1"/>
          <p:nvPr/>
        </p:nvSpPr>
        <p:spPr>
          <a:xfrm>
            <a:off x="5824220" y="2790825"/>
            <a:ext cx="6621780" cy="2846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sz="1100" b="1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2800" b="1">
                <a:latin typeface="Calibri" panose="020F0502020204030204" charset="0"/>
                <a:cs typeface="Calibri" panose="020F0502020204030204" charset="0"/>
              </a:rPr>
              <a:t>If yes, what kind of problems?</a:t>
            </a:r>
          </a:p>
          <a:p>
            <a:pPr indent="0"/>
            <a:r>
              <a:rPr sz="2800" b="0">
                <a:latin typeface="Calibri" panose="020F0502020204030204" charset="0"/>
                <a:cs typeface="Calibri" panose="020F0502020204030204" charset="0"/>
              </a:rPr>
              <a:t>Diabetes.</a:t>
            </a:r>
          </a:p>
          <a:p>
            <a:pPr indent="0"/>
            <a:r>
              <a:rPr sz="2800" b="0">
                <a:latin typeface="Calibri" panose="020F0502020204030204" charset="0"/>
                <a:cs typeface="Calibri" panose="020F0502020204030204" charset="0"/>
              </a:rPr>
              <a:t>Heart problems.</a:t>
            </a:r>
          </a:p>
          <a:p>
            <a:pPr indent="0"/>
            <a:r>
              <a:rPr sz="2800" b="0">
                <a:latin typeface="Calibri" panose="020F0502020204030204" charset="0"/>
                <a:cs typeface="Calibri" panose="020F0502020204030204" charset="0"/>
              </a:rPr>
              <a:t>Have a headache.</a:t>
            </a:r>
          </a:p>
          <a:p>
            <a:pPr indent="0"/>
            <a:r>
              <a:rPr sz="2800" b="0">
                <a:latin typeface="Calibri" panose="020F0502020204030204" charset="0"/>
                <a:cs typeface="Calibri" panose="020F0502020204030204" charset="0"/>
              </a:rPr>
              <a:t>Problems with eyes.</a:t>
            </a:r>
          </a:p>
          <a:p>
            <a:pPr indent="0"/>
            <a:r>
              <a:rPr sz="2800" b="0">
                <a:latin typeface="Calibri" panose="020F0502020204030204" charset="0"/>
                <a:cs typeface="Calibri" panose="020F0502020204030204" charset="0"/>
              </a:rPr>
              <a:t>Blood pressure.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Box 101"/>
          <p:cNvSpPr txBox="1"/>
          <p:nvPr/>
        </p:nvSpPr>
        <p:spPr>
          <a:xfrm>
            <a:off x="580390" y="836930"/>
            <a:ext cx="90982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latin typeface="Calibri" panose="020F0502020204030204" charset="0"/>
                <a:cs typeface="Calibri" panose="020F0502020204030204" charset="0"/>
              </a:rPr>
              <a:t>Age     </a:t>
            </a:r>
            <a:r>
              <a:rPr sz="3200" b="0">
                <a:latin typeface="Calibri" panose="020F0502020204030204" charset="0"/>
                <a:cs typeface="Calibri" panose="020F0502020204030204" charset="0"/>
              </a:rPr>
              <a:t>50-60 (18) 61-70(14) 71-80(6) 81-90(2) 91-...(1) </a:t>
            </a:r>
            <a:endParaRPr lang="en-US" sz="32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-9525" y="1853565"/>
            <a:ext cx="7355840" cy="4288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113"/>
          <p:cNvSpPr txBox="1"/>
          <p:nvPr/>
        </p:nvSpPr>
        <p:spPr>
          <a:xfrm>
            <a:off x="727710" y="687070"/>
            <a:ext cx="90620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. Do you have or have had any illness?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(21)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(21)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" y="1903095"/>
            <a:ext cx="6798310" cy="4090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113"/>
          <p:cNvSpPr txBox="1"/>
          <p:nvPr/>
        </p:nvSpPr>
        <p:spPr>
          <a:xfrm>
            <a:off x="208280" y="681355"/>
            <a:ext cx="115157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 </a:t>
            </a:r>
          </a:p>
          <a:p>
            <a:pPr indent="0"/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3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. Have your healthy habits changed since you were younger? Yes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 (26)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 (11)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               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955" y="1995170"/>
            <a:ext cx="7520305" cy="4471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Box 115"/>
          <p:cNvSpPr txBox="1"/>
          <p:nvPr/>
        </p:nvSpPr>
        <p:spPr>
          <a:xfrm>
            <a:off x="410210" y="889000"/>
            <a:ext cx="84124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4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. Do you have any addiction? Yes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(8)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(35)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2004695"/>
            <a:ext cx="7349490" cy="4422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727075" y="441325"/>
            <a:ext cx="8038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5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. Do you have any allergies? Yes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(5)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(31)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0" y="1917700"/>
            <a:ext cx="7084695" cy="4262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800735" y="456565"/>
            <a:ext cx="78352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6.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 Do you have any medication? Yes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(25)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(18)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5" y="1816735"/>
            <a:ext cx="6857365" cy="4125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6932295" y="2192020"/>
            <a:ext cx="441642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1">
                <a:latin typeface="Calibri" panose="020F0502020204030204" charset="0"/>
                <a:cs typeface="Calibri" panose="020F0502020204030204" charset="0"/>
              </a:rPr>
              <a:t>If yes, what kind of medication?</a:t>
            </a:r>
          </a:p>
          <a:p>
            <a:pPr indent="0"/>
            <a:r>
              <a:rPr sz="2800" b="0">
                <a:latin typeface="Calibri" panose="020F0502020204030204" charset="0"/>
                <a:cs typeface="Calibri" panose="020F0502020204030204" charset="0"/>
              </a:rPr>
              <a:t>Medication for eyes, heart, legs, diabetes, blood pressure.</a:t>
            </a:r>
          </a:p>
          <a:p>
            <a:pPr indent="0"/>
            <a:r>
              <a:rPr sz="2800" b="0">
                <a:latin typeface="Calibri" panose="020F0502020204030204" charset="0"/>
                <a:cs typeface="Calibri" panose="020F0502020204030204" charset="0"/>
              </a:rPr>
              <a:t>Some vitamins.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915670" y="645160"/>
            <a:ext cx="99853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7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. How often do you visit your doctor? Never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(3)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Sometimes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(8)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Often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(8)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Only when needed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(24)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455" y="2148840"/>
            <a:ext cx="7274560" cy="4377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453390" y="414020"/>
            <a:ext cx="103187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8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. Do you visit your doctor immediately when you have health problems? Yes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 (26)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(17)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-21474825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60" y="1903095"/>
            <a:ext cx="6724650" cy="4046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800100" y="411480"/>
            <a:ext cx="7835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9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. Do you have an active lifestyle? Yes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(28)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(15)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670" y="1758950"/>
            <a:ext cx="7564120" cy="4551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669925" y="558165"/>
            <a:ext cx="105340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sz="2800" b="1"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0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. Do you train your brains, for example by reading, doing (mind-)puzzles, playing chess? Yes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(36)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(7)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0" y="2091690"/>
            <a:ext cx="7516495" cy="4522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987425" y="828675"/>
            <a:ext cx="764857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sz="2800" b="1"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. How do you improve your mind? (For example solve puzzles, play chess, draughts,cards, drama....)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Read books, newspapers, magazines. 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Play cards.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Play chess.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Crosswords.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Knitting.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" y="1040130"/>
            <a:ext cx="10442575" cy="47777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685165" y="615950"/>
            <a:ext cx="111823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sz="2400" b="1"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. How many hours a day  do you spend outside, in fresh air?  0-1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(7)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1-2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(7)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2</a:t>
            </a:r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3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(14)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more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(16)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030" y="2119630"/>
            <a:ext cx="7072630" cy="4255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857250" y="558165"/>
            <a:ext cx="95103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sz="2800" b="1"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3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. How many hours a day do you spend watching TV ? 0-1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(9)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</a:t>
            </a:r>
          </a:p>
          <a:p>
            <a:pPr marL="228600" indent="-228600"/>
            <a:r>
              <a:rPr sz="2800" b="1">
                <a:latin typeface="Calibri" panose="020F0502020204030204" charset="0"/>
                <a:cs typeface="Calibri" panose="020F0502020204030204" charset="0"/>
              </a:rPr>
              <a:t>1-2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(16)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2-3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(9)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more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(8)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270" y="2061845"/>
            <a:ext cx="7456805" cy="4486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742315" y="901065"/>
            <a:ext cx="789368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sz="2800" b="1"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4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. What do you do in your free time?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   Read books.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Watch TV.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Work in the garden.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Do shopping.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Listening to  the radio.</a:t>
            </a:r>
          </a:p>
          <a:p>
            <a:pPr marL="228600" indent="-228600"/>
            <a:r>
              <a:rPr sz="2800" b="0">
                <a:latin typeface="Calibri" panose="020F0502020204030204" charset="0"/>
                <a:cs typeface="Calibri" panose="020F0502020204030204" charset="0"/>
              </a:rPr>
              <a:t>Do cooking.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871220" y="831850"/>
            <a:ext cx="87318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sz="2400" b="1"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5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. Would you like to change your lifestyle?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(11)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(27)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485" y="1932305"/>
            <a:ext cx="5836920" cy="3512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6115685" y="1673225"/>
            <a:ext cx="564197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000" b="1">
                <a:latin typeface="Calibri" panose="020F0502020204030204" charset="0"/>
                <a:cs typeface="Calibri" panose="020F0502020204030204" charset="0"/>
              </a:rPr>
              <a:t>How?...................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Walk more.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Do some sport exercises.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Eat healthy food.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Running.</a:t>
            </a:r>
          </a:p>
          <a:p>
            <a:pPr indent="0"/>
            <a:r>
              <a:rPr sz="2000" b="1">
                <a:latin typeface="Calibri" panose="020F0502020204030204" charset="0"/>
                <a:cs typeface="Calibri" panose="020F0502020204030204" charset="0"/>
              </a:rPr>
              <a:t>Why?........................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To be more healthier.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To look better.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Want to be active.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Because I have problems with legs.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I spend much time at home.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598170" y="374015"/>
            <a:ext cx="111404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000" b="1" u="sng">
                <a:latin typeface="Calibri" panose="020F0502020204030204" charset="0"/>
                <a:cs typeface="Calibri" panose="020F0502020204030204" charset="0"/>
              </a:rPr>
              <a:t>Weight</a:t>
            </a:r>
          </a:p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1. Do you weigh yourself every day to see if you get fatter or thinner? 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(7)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(34)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5" y="1845945"/>
            <a:ext cx="6510655" cy="3917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367030" y="515620"/>
            <a:ext cx="109378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. How would you describe  your weigh? Obese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 (4)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bit too heavy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(9)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normal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(25)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underweight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(1)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5" y="2004060"/>
            <a:ext cx="7332980" cy="4411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583565" y="672465"/>
            <a:ext cx="9510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3.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Have you ever been on a diet?  Yes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(9)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(33)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774190"/>
            <a:ext cx="6294120" cy="3787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554355" y="470535"/>
            <a:ext cx="80816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4.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Do you make a specific diet at the moment?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(1)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(41)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025" y="1527810"/>
            <a:ext cx="6106795" cy="3674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6375400" y="1664335"/>
            <a:ext cx="3987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-If ye</a:t>
            </a:r>
            <a:r>
              <a:rPr lang="lv-LV" sz="2400" b="0"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, which one ?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-</a:t>
            </a:r>
            <a:endParaRPr 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749300" y="610870"/>
            <a:ext cx="78867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000" b="1" u="sng">
                <a:latin typeface="Calibri" panose="020F0502020204030204" charset="0"/>
                <a:cs typeface="Calibri" panose="020F0502020204030204" charset="0"/>
              </a:rPr>
              <a:t>Sports</a:t>
            </a:r>
          </a:p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1. Do you usually do sports? 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(11)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(31)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595" y="1889125"/>
            <a:ext cx="6611620" cy="3977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6427470" y="2962910"/>
            <a:ext cx="52679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What sports do you play?</a:t>
            </a:r>
            <a:endParaRPr sz="2400" b="0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Basketball, hockey, walking, riding a bike, running,.</a:t>
            </a:r>
            <a:endParaRPr sz="2400" b="1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Since when?</a:t>
            </a:r>
            <a:endParaRPr sz="2400" b="0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9 years a</a:t>
            </a:r>
            <a:r>
              <a:rPr lang="lv-LV" sz="2400" b="0">
                <a:latin typeface="Calibri" panose="020F0502020204030204" charset="0"/>
                <a:cs typeface="Calibri" panose="020F0502020204030204" charset="0"/>
              </a:rPr>
              <a:t>g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o.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In the evenings.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3 times a week.</a:t>
            </a:r>
            <a:endParaRPr lang="en-US"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785495" y="631190"/>
            <a:ext cx="10607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. Do you do any excercises (for example Nord walking, walking, running, fishing,  dancing, cycling,gardening, ..other?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(31)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(12)</a:t>
            </a:r>
            <a:endParaRPr lang="en-US" sz="2400"/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310" y="1903095"/>
            <a:ext cx="6856730" cy="4125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6789420" y="2442845"/>
            <a:ext cx="433006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If yes, what kind of excercise?............</a:t>
            </a:r>
            <a:endParaRPr sz="2400" b="0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Do gymnastics.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Walking.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Running.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Dancing.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Cycling.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Gardening.</a:t>
            </a:r>
            <a:endParaRPr 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Box 102"/>
          <p:cNvSpPr txBox="1"/>
          <p:nvPr/>
        </p:nvSpPr>
        <p:spPr>
          <a:xfrm>
            <a:off x="732155" y="920750"/>
            <a:ext cx="10471785" cy="5139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10185"/>
            <a:r>
              <a:rPr sz="3600" b="1" u="sng">
                <a:latin typeface="Calibri" panose="020F0502020204030204" charset="0"/>
                <a:cs typeface="Calibri" panose="020F0502020204030204" charset="0"/>
              </a:rPr>
              <a:t>Food habits</a:t>
            </a:r>
          </a:p>
          <a:p>
            <a:pPr indent="210185"/>
            <a:r>
              <a:rPr sz="3600" b="1">
                <a:latin typeface="Calibri" panose="020F0502020204030204" charset="0"/>
                <a:cs typeface="Calibri" panose="020F0502020204030204" charset="0"/>
              </a:rPr>
              <a:t>1. What does healthy food mean to you?</a:t>
            </a:r>
          </a:p>
          <a:p>
            <a:pPr indent="210185"/>
            <a:r>
              <a:rPr sz="3200" b="0">
                <a:latin typeface="Calibri" panose="020F0502020204030204" charset="0"/>
                <a:cs typeface="Calibri" panose="020F0502020204030204" charset="0"/>
              </a:rPr>
              <a:t>Eat fruits and vegetables,meat, salads, eggs.</a:t>
            </a:r>
          </a:p>
          <a:p>
            <a:pPr indent="210185"/>
            <a:r>
              <a:rPr sz="3200" b="0">
                <a:latin typeface="Calibri" panose="020F0502020204030204" charset="0"/>
                <a:cs typeface="Calibri" panose="020F0502020204030204" charset="0"/>
              </a:rPr>
              <a:t> Good health.</a:t>
            </a:r>
          </a:p>
          <a:p>
            <a:pPr indent="210185"/>
            <a:r>
              <a:rPr sz="3200" b="0">
                <a:latin typeface="Calibri" panose="020F0502020204030204" charset="0"/>
                <a:cs typeface="Calibri" panose="020F0502020204030204" charset="0"/>
              </a:rPr>
              <a:t> Eat all what I need to my organism.</a:t>
            </a:r>
          </a:p>
          <a:p>
            <a:pPr indent="210185"/>
            <a:r>
              <a:rPr sz="3200" b="0">
                <a:latin typeface="Calibri" panose="020F0502020204030204" charset="0"/>
                <a:cs typeface="Calibri" panose="020F0502020204030204" charset="0"/>
              </a:rPr>
              <a:t> Healthy eating.</a:t>
            </a:r>
          </a:p>
          <a:p>
            <a:pPr indent="210185"/>
            <a:r>
              <a:rPr sz="3200" b="0">
                <a:latin typeface="Calibri" panose="020F0502020204030204" charset="0"/>
                <a:cs typeface="Calibri" panose="020F0502020204030204" charset="0"/>
              </a:rPr>
              <a:t> People are more active.</a:t>
            </a:r>
          </a:p>
          <a:p>
            <a:pPr indent="210185"/>
            <a:r>
              <a:rPr sz="3200" b="0">
                <a:latin typeface="Calibri" panose="020F0502020204030204" charset="0"/>
                <a:cs typeface="Calibri" panose="020F0502020204030204" charset="0"/>
              </a:rPr>
              <a:t> Eat homemade meals.</a:t>
            </a:r>
          </a:p>
          <a:p>
            <a:pPr indent="210185"/>
            <a:r>
              <a:rPr sz="3200" b="0">
                <a:latin typeface="Calibri" panose="020F0502020204030204" charset="0"/>
                <a:cs typeface="Calibri" panose="020F0502020204030204" charset="0"/>
              </a:rPr>
              <a:t> It is energy.</a:t>
            </a:r>
          </a:p>
          <a:p>
            <a:pPr indent="210185"/>
            <a:r>
              <a:rPr sz="3200" b="0">
                <a:latin typeface="Calibri" panose="020F0502020204030204" charset="0"/>
                <a:cs typeface="Calibri" panose="020F0502020204030204" charset="0"/>
              </a:rPr>
              <a:t>I t is lifestyle.</a:t>
            </a:r>
            <a:endParaRPr lang="en-US" sz="3200" b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814705" y="457835"/>
            <a:ext cx="105060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3.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How often do you do exercise? Never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 (10)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rarely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(6)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once a week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(8)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2-4 times a week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(6)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every day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(12)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725" y="2119630"/>
            <a:ext cx="6770370" cy="4073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6"/>
          <p:cNvSpPr txBox="1"/>
          <p:nvPr/>
        </p:nvSpPr>
        <p:spPr>
          <a:xfrm>
            <a:off x="944880" y="817245"/>
            <a:ext cx="106927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1">
                <a:latin typeface="Calibri" panose="020F0502020204030204" charset="0"/>
                <a:cs typeface="Calibri" panose="020F0502020204030204" charset="0"/>
              </a:rPr>
              <a:t>4. Did you use to do sports when you were younger? Yes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(37)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(6)</a:t>
            </a:r>
            <a:endParaRPr lang="en-US" sz="2800"/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820" y="2452370"/>
            <a:ext cx="6092190" cy="3665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525780" y="687705"/>
            <a:ext cx="81102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5.Have you ever had a personal trainer?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(2)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(41)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670" y="2062480"/>
            <a:ext cx="6533515" cy="3931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002030" y="933450"/>
            <a:ext cx="76339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 u="sng">
                <a:latin typeface="Calibri" panose="020F0502020204030204" charset="0"/>
                <a:cs typeface="Calibri" panose="020F0502020204030204" charset="0"/>
              </a:rPr>
              <a:t>Smoking</a:t>
            </a:r>
          </a:p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1. Have you ever smoked?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(22)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(24)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065" y="2105660"/>
            <a:ext cx="7202170" cy="4333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598170" y="484505"/>
            <a:ext cx="8037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2.Do you smoke nowadays?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(9)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(31)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845" y="1614805"/>
            <a:ext cx="7231380" cy="4351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497205" y="1026160"/>
            <a:ext cx="8138795" cy="2430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latin typeface="Calibri" panose="020F0502020204030204" charset="0"/>
                <a:cs typeface="Calibri" panose="020F0502020204030204" charset="0"/>
              </a:rPr>
              <a:t>3.How many cigarettes do you smoke a day?</a:t>
            </a:r>
          </a:p>
          <a:p>
            <a:pPr indent="0"/>
            <a:r>
              <a:rPr sz="3200" b="0">
                <a:latin typeface="Calibri" panose="020F0502020204030204" charset="0"/>
                <a:cs typeface="Calibri" panose="020F0502020204030204" charset="0"/>
              </a:rPr>
              <a:t>One packet.</a:t>
            </a:r>
          </a:p>
          <a:p>
            <a:pPr indent="0"/>
            <a:r>
              <a:rPr sz="3200" b="1">
                <a:latin typeface="Calibri" panose="020F0502020204030204" charset="0"/>
                <a:cs typeface="Calibri" panose="020F0502020204030204" charset="0"/>
              </a:rPr>
              <a:t>4.Why do you smoke?</a:t>
            </a:r>
          </a:p>
          <a:p>
            <a:pPr indent="0"/>
            <a:r>
              <a:rPr sz="2800" b="0">
                <a:latin typeface="Calibri" panose="020F0502020204030204" charset="0"/>
                <a:cs typeface="Calibri" panose="020F0502020204030204" charset="0"/>
              </a:rPr>
              <a:t>It is just a bad habit, because sometimes I am nervous. </a:t>
            </a:r>
          </a:p>
          <a:p>
            <a:pPr indent="0"/>
            <a:r>
              <a:rPr sz="2800" b="0">
                <a:latin typeface="Calibri" panose="020F0502020204030204" charset="0"/>
                <a:cs typeface="Calibri" panose="020F0502020204030204" charset="0"/>
              </a:rPr>
              <a:t>I like it. 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655955" y="673735"/>
            <a:ext cx="79800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5.When did you start smoking?</a:t>
            </a:r>
            <a:endParaRPr sz="2400" b="0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Ages 17; 19; 25(2); 26-30; 34; 47</a:t>
            </a:r>
            <a:endParaRPr lang="en-US" sz="2400"/>
          </a:p>
        </p:txBody>
      </p:sp>
      <p:pic>
        <p:nvPicPr>
          <p:cNvPr id="2" name="Char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485" y="2033905"/>
            <a:ext cx="6308090" cy="3795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612140" y="600710"/>
            <a:ext cx="8023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6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. Did smoking affect your health?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(5)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(6)</a:t>
            </a:r>
            <a:endParaRPr lang="en-US" sz="2400"/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30" y="1724025"/>
            <a:ext cx="5668010" cy="3410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850255" y="2854007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How?</a:t>
            </a:r>
          </a:p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-</a:t>
            </a:r>
            <a:endParaRPr lang="en-US" sz="2400" b="1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843280" y="847090"/>
            <a:ext cx="77927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 u="sng">
                <a:latin typeface="Calibri" panose="020F0502020204030204" charset="0"/>
                <a:cs typeface="Calibri" panose="020F0502020204030204" charset="0"/>
              </a:rPr>
              <a:t>Alcohol</a:t>
            </a:r>
            <a:endParaRPr sz="2400" b="1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1. Have you ever drunk alcohol? Yes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 (34)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(10)</a:t>
            </a:r>
            <a:endParaRPr lang="en-US" sz="2400"/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455" y="1990090"/>
            <a:ext cx="7405370" cy="4455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741680" y="701675"/>
            <a:ext cx="78943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2.Do you usually drink alcohol?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(4)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(38)</a:t>
            </a:r>
            <a:endParaRPr lang="en-US" sz="2400"/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2018665"/>
            <a:ext cx="6091555" cy="3665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42240" y="733425"/>
            <a:ext cx="8614410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3600" b="1">
                <a:latin typeface="Calibri" panose="020F0502020204030204" charset="0"/>
                <a:cs typeface="Calibri" panose="020F0502020204030204" charset="0"/>
              </a:rPr>
              <a:t>2.</a:t>
            </a:r>
            <a:r>
              <a:rPr sz="3600" b="1">
                <a:latin typeface="Calibri" panose="020F0502020204030204" charset="0"/>
                <a:cs typeface="Calibri" panose="020F0502020204030204" charset="0"/>
              </a:rPr>
              <a:t> How much has your lifestyle been changed over years, concerning food habits?</a:t>
            </a:r>
          </a:p>
          <a:p>
            <a:pPr marL="228600" indent="-228600"/>
            <a:r>
              <a:rPr sz="3200" b="0">
                <a:latin typeface="Calibri" panose="020F0502020204030204" charset="0"/>
                <a:cs typeface="Calibri" panose="020F0502020204030204" charset="0"/>
              </a:rPr>
              <a:t>Eat healthier.</a:t>
            </a:r>
          </a:p>
          <a:p>
            <a:pPr marL="228600" indent="-228600"/>
            <a:r>
              <a:rPr sz="3200" b="0">
                <a:latin typeface="Calibri" panose="020F0502020204030204" charset="0"/>
                <a:cs typeface="Calibri" panose="020F0502020204030204" charset="0"/>
              </a:rPr>
              <a:t>Not much has changed.</a:t>
            </a:r>
          </a:p>
          <a:p>
            <a:pPr marL="228600" indent="-228600"/>
            <a:r>
              <a:rPr sz="3200" b="0">
                <a:latin typeface="Calibri" panose="020F0502020204030204" charset="0"/>
                <a:cs typeface="Calibri" panose="020F0502020204030204" charset="0"/>
              </a:rPr>
              <a:t>A lot.</a:t>
            </a:r>
          </a:p>
          <a:p>
            <a:pPr marL="228600" indent="-228600"/>
            <a:r>
              <a:rPr sz="3200" b="0">
                <a:latin typeface="Calibri" panose="020F0502020204030204" charset="0"/>
                <a:cs typeface="Calibri" panose="020F0502020204030204" charset="0"/>
              </a:rPr>
              <a:t>Use more milk products.</a:t>
            </a:r>
          </a:p>
          <a:p>
            <a:pPr marL="228600" indent="-228600"/>
            <a:r>
              <a:rPr sz="3200" b="0">
                <a:latin typeface="Calibri" panose="020F0502020204030204" charset="0"/>
                <a:cs typeface="Calibri" panose="020F0502020204030204" charset="0"/>
              </a:rPr>
              <a:t>I eat vegetables and more fruits.</a:t>
            </a:r>
          </a:p>
          <a:p>
            <a:pPr marL="228600" indent="-228600"/>
            <a:r>
              <a:rPr sz="3200" b="0">
                <a:latin typeface="Calibri" panose="020F0502020204030204" charset="0"/>
                <a:cs typeface="Calibri" panose="020F0502020204030204" charset="0"/>
              </a:rPr>
              <a:t>Do more sport.</a:t>
            </a:r>
          </a:p>
          <a:p>
            <a:pPr marL="228600" indent="-228600"/>
            <a:r>
              <a:rPr sz="3200" b="0">
                <a:latin typeface="Calibri" panose="020F0502020204030204" charset="0"/>
                <a:cs typeface="Calibri" panose="020F0502020204030204" charset="0"/>
              </a:rPr>
              <a:t>Regular meals.</a:t>
            </a:r>
          </a:p>
          <a:p>
            <a:pPr marL="228600" indent="-228600"/>
            <a:r>
              <a:rPr sz="3200" b="0">
                <a:latin typeface="Calibri" panose="020F0502020204030204" charset="0"/>
                <a:cs typeface="Calibri" panose="020F0502020204030204" charset="0"/>
              </a:rPr>
              <a:t>Better lifestyle.</a:t>
            </a:r>
            <a:endParaRPr lang="en-US" sz="3200" b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727710" y="585470"/>
            <a:ext cx="107365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3.How much glasses of alcohol do you drink a day? 0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(20)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/1-2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 (3)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/3-5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(-)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/more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(-)</a:t>
            </a:r>
            <a:endParaRPr lang="en-US" sz="2400"/>
          </a:p>
        </p:txBody>
      </p:sp>
      <p:pic>
        <p:nvPicPr>
          <p:cNvPr id="2" name="Char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" y="2024380"/>
            <a:ext cx="7129780" cy="428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448435" y="864235"/>
            <a:ext cx="71875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4.Why do you drink?</a:t>
            </a: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Sometimes on birthday or holiday </a:t>
            </a:r>
            <a:r>
              <a:rPr lang="lv-LV" sz="2400" b="0">
                <a:latin typeface="Calibri" panose="020F0502020204030204" charset="0"/>
                <a:cs typeface="Calibri" panose="020F0502020204030204" charset="0"/>
              </a:rPr>
              <a:t>t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o relax.</a:t>
            </a:r>
          </a:p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5.Did drinking affect your health?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(6)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(14)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" y="2480945"/>
            <a:ext cx="6640195" cy="3995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116965" y="833120"/>
            <a:ext cx="75190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 u="sng">
                <a:latin typeface="Calibri" panose="020F0502020204030204" charset="0"/>
                <a:cs typeface="Calibri" panose="020F0502020204030204" charset="0"/>
              </a:rPr>
              <a:t>Drugs</a:t>
            </a:r>
            <a:endParaRPr sz="2400" b="1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1. Have you ever tried drugs?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(1)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 (41)</a:t>
            </a:r>
            <a:endParaRPr lang="en-US" sz="2400"/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" y="2249805"/>
            <a:ext cx="6466840" cy="3890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843280" y="830580"/>
            <a:ext cx="77927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. Do you take drugs nowadays?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(0)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(40)</a:t>
            </a:r>
            <a:endParaRPr lang="en-US" sz="2400"/>
          </a:p>
        </p:txBody>
      </p:sp>
      <p:pic>
        <p:nvPicPr>
          <p:cNvPr id="2" name="Char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2495550"/>
            <a:ext cx="5525770" cy="3324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929640" y="763270"/>
            <a:ext cx="77063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2400" b="1" u="sng">
                <a:latin typeface="Calibri" panose="020F0502020204030204" charset="0"/>
                <a:cs typeface="Calibri" panose="020F0502020204030204" charset="0"/>
              </a:rPr>
              <a:t>Sleeping  habits</a:t>
            </a:r>
            <a:endParaRPr sz="2400" b="1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2400" b="1">
                <a:latin typeface="Calibri" panose="020F0502020204030204" charset="0"/>
                <a:cs typeface="Calibri" panose="020F0502020204030204" charset="0"/>
              </a:rPr>
              <a:t>1. How many hours do you sleep a day? </a:t>
            </a:r>
            <a:endParaRPr sz="2400" b="0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2400" b="0">
                <a:latin typeface="Calibri" panose="020F0502020204030204" charset="0"/>
                <a:cs typeface="Calibri" panose="020F0502020204030204" charset="0"/>
              </a:rPr>
              <a:t>1-4 (1); 5-7 (4); 8-10(2); 12-14(1)</a:t>
            </a:r>
            <a:endParaRPr lang="en-US" sz="2400"/>
          </a:p>
        </p:txBody>
      </p:sp>
      <p:pic>
        <p:nvPicPr>
          <p:cNvPr id="2" name="Char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" y="2423160"/>
            <a:ext cx="5414010" cy="325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741680" y="947420"/>
            <a:ext cx="78943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. Do you sleep enough to rest?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(34)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 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(6)</a:t>
            </a:r>
            <a:endParaRPr lang="en-US" sz="24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" y="2552700"/>
            <a:ext cx="5574665" cy="3354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799465" y="788035"/>
            <a:ext cx="78365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3.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Do you sleep </a:t>
            </a:r>
            <a:r>
              <a:rPr lang="lv-LV" sz="2400" b="1">
                <a:latin typeface="Calibri" panose="020F0502020204030204" charset="0"/>
                <a:cs typeface="Calibri" panose="020F0502020204030204" charset="0"/>
              </a:rPr>
              <a:t>w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ell? Yes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(38)</a:t>
            </a:r>
            <a:r>
              <a:rPr sz="2400" b="1">
                <a:latin typeface="Calibri" panose="020F0502020204030204" charset="0"/>
                <a:cs typeface="Calibri" panose="020F0502020204030204" charset="0"/>
              </a:rPr>
              <a:t>/No </a:t>
            </a:r>
            <a:r>
              <a:rPr sz="2400" b="0">
                <a:latin typeface="Calibri" panose="020F0502020204030204" charset="0"/>
                <a:cs typeface="Calibri" panose="020F0502020204030204" charset="0"/>
              </a:rPr>
              <a:t>(3)</a:t>
            </a:r>
            <a:endParaRPr lang="en-US" sz="2400"/>
          </a:p>
        </p:txBody>
      </p:sp>
      <p:pic>
        <p:nvPicPr>
          <p:cNvPr id="2" name="Char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120" y="2148205"/>
            <a:ext cx="5645150" cy="3396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1710055"/>
            <a:ext cx="9906000" cy="1900555"/>
          </a:xfrm>
        </p:spPr>
        <p:txBody>
          <a:bodyPr/>
          <a:lstStyle/>
          <a:p>
            <a:pPr algn="ctr"/>
            <a:r>
              <a:rPr lang="lv-LV" altLang="en-US"/>
              <a:t>Thank you for your    attention!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Box 102"/>
          <p:cNvSpPr txBox="1"/>
          <p:nvPr/>
        </p:nvSpPr>
        <p:spPr>
          <a:xfrm>
            <a:off x="640715" y="1123950"/>
            <a:ext cx="93999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3200" b="1">
                <a:latin typeface="Calibri" panose="020F0502020204030204" charset="0"/>
                <a:cs typeface="Calibri" panose="020F0502020204030204" charset="0"/>
              </a:rPr>
              <a:t>3.</a:t>
            </a:r>
            <a:r>
              <a:rPr sz="3200" b="1">
                <a:latin typeface="Calibri" panose="020F0502020204030204" charset="0"/>
                <a:cs typeface="Calibri" panose="020F0502020204030204" charset="0"/>
              </a:rPr>
              <a:t>Have you ever tried junk food? Yes</a:t>
            </a:r>
            <a:r>
              <a:rPr sz="3200" b="0">
                <a:latin typeface="Calibri" panose="020F0502020204030204" charset="0"/>
                <a:cs typeface="Calibri" panose="020F0502020204030204" charset="0"/>
              </a:rPr>
              <a:t> (42)</a:t>
            </a:r>
            <a:r>
              <a:rPr sz="3200" b="1">
                <a:latin typeface="Calibri" panose="020F0502020204030204" charset="0"/>
                <a:cs typeface="Calibri" panose="020F0502020204030204" charset="0"/>
              </a:rPr>
              <a:t>/No </a:t>
            </a:r>
            <a:r>
              <a:rPr sz="3200" b="0">
                <a:latin typeface="Calibri" panose="020F0502020204030204" charset="0"/>
                <a:cs typeface="Calibri" panose="020F0502020204030204" charset="0"/>
              </a:rPr>
              <a:t>(</a:t>
            </a:r>
            <a:r>
              <a:rPr sz="3200" b="1"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sz="3200" b="0">
                <a:latin typeface="Calibri" panose="020F0502020204030204" charset="0"/>
                <a:cs typeface="Calibri" panose="020F0502020204030204" charset="0"/>
              </a:rPr>
              <a:t>)</a:t>
            </a:r>
            <a:endParaRPr lang="en-US" sz="32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" y="2092960"/>
            <a:ext cx="7051675" cy="4243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Box 102"/>
          <p:cNvSpPr txBox="1"/>
          <p:nvPr/>
        </p:nvSpPr>
        <p:spPr>
          <a:xfrm>
            <a:off x="398145" y="748030"/>
            <a:ext cx="78447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1100" b="0">
                <a:latin typeface="Calibri" panose="020F0502020204030204" charset="0"/>
                <a:cs typeface="Calibri" panose="020F0502020204030204" charset="0"/>
              </a:rPr>
              <a:t> </a:t>
            </a:r>
            <a:endParaRPr sz="1100" b="1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lang="lv-LV" sz="3200" b="1">
                <a:latin typeface="Calibri" panose="020F0502020204030204" charset="0"/>
                <a:cs typeface="Calibri" panose="020F0502020204030204" charset="0"/>
              </a:rPr>
              <a:t>4.</a:t>
            </a:r>
            <a:r>
              <a:rPr sz="3200" b="1">
                <a:latin typeface="Calibri" panose="020F0502020204030204" charset="0"/>
                <a:cs typeface="Calibri" panose="020F0502020204030204" charset="0"/>
              </a:rPr>
              <a:t>Do you like junk food?  Yes </a:t>
            </a:r>
            <a:r>
              <a:rPr sz="3200" b="0">
                <a:latin typeface="Calibri" panose="020F0502020204030204" charset="0"/>
                <a:cs typeface="Calibri" panose="020F0502020204030204" charset="0"/>
              </a:rPr>
              <a:t>(21)</a:t>
            </a:r>
            <a:r>
              <a:rPr sz="3200" b="1">
                <a:latin typeface="Calibri" panose="020F0502020204030204" charset="0"/>
                <a:cs typeface="Calibri" panose="020F0502020204030204" charset="0"/>
              </a:rPr>
              <a:t>/No </a:t>
            </a:r>
            <a:r>
              <a:rPr sz="3200" b="0">
                <a:latin typeface="Calibri" panose="020F0502020204030204" charset="0"/>
                <a:cs typeface="Calibri" panose="020F0502020204030204" charset="0"/>
              </a:rPr>
              <a:t>(20)</a:t>
            </a:r>
          </a:p>
          <a:p>
            <a:pPr indent="0"/>
            <a:r>
              <a:rPr sz="1100" b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8145" y="2223135"/>
            <a:ext cx="6569710" cy="3683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Text Box 103"/>
          <p:cNvSpPr txBox="1"/>
          <p:nvPr/>
        </p:nvSpPr>
        <p:spPr>
          <a:xfrm>
            <a:off x="3964305" y="4848860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sz="1100" b="0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1100" b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103"/>
          <p:cNvSpPr txBox="1"/>
          <p:nvPr/>
        </p:nvSpPr>
        <p:spPr>
          <a:xfrm>
            <a:off x="882650" y="711200"/>
            <a:ext cx="98831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2800" b="1">
                <a:latin typeface="Calibri" panose="020F0502020204030204" charset="0"/>
                <a:cs typeface="Calibri" panose="020F0502020204030204" charset="0"/>
              </a:rPr>
              <a:t>5.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 How often do you eat junk food?  Never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(4) 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sometimes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(34)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/often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(3)</a:t>
            </a:r>
            <a:r>
              <a:rPr sz="2800" b="1">
                <a:latin typeface="Calibri" panose="020F0502020204030204" charset="0"/>
                <a:cs typeface="Calibri" panose="020F0502020204030204" charset="0"/>
              </a:rPr>
              <a:t>/ every day </a:t>
            </a:r>
            <a:r>
              <a:rPr sz="2800" b="0">
                <a:latin typeface="Calibri" panose="020F0502020204030204" charset="0"/>
                <a:cs typeface="Calibri" panose="020F0502020204030204" charset="0"/>
              </a:rPr>
              <a:t>(1)</a:t>
            </a:r>
            <a:endParaRPr lang="en-US" sz="28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" y="2063115"/>
            <a:ext cx="7209790" cy="4544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Text Box 104"/>
          <p:cNvSpPr txBox="1"/>
          <p:nvPr/>
        </p:nvSpPr>
        <p:spPr>
          <a:xfrm>
            <a:off x="2272030" y="4462780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sz="1100" b="0">
              <a:latin typeface="Calibri" panose="020F0502020204030204" charset="0"/>
              <a:cs typeface="Calibri" panose="020F0502020204030204" charset="0"/>
            </a:endParaRPr>
          </a:p>
          <a:p>
            <a:pPr indent="0"/>
            <a:r>
              <a:rPr sz="1100" b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Box 104"/>
          <p:cNvSpPr txBox="1"/>
          <p:nvPr/>
        </p:nvSpPr>
        <p:spPr>
          <a:xfrm>
            <a:off x="388620" y="1118870"/>
            <a:ext cx="8207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lv-LV" sz="3200" b="1">
                <a:latin typeface="Calibri" panose="020F0502020204030204" charset="0"/>
                <a:cs typeface="Calibri" panose="020F0502020204030204" charset="0"/>
              </a:rPr>
              <a:t>6.</a:t>
            </a:r>
            <a:r>
              <a:rPr sz="3200" b="1">
                <a:latin typeface="Calibri" panose="020F0502020204030204" charset="0"/>
                <a:cs typeface="Calibri" panose="020F0502020204030204" charset="0"/>
              </a:rPr>
              <a:t> Do you eat healthy food?  Yes </a:t>
            </a:r>
            <a:r>
              <a:rPr sz="3200" b="0">
                <a:latin typeface="Calibri" panose="020F0502020204030204" charset="0"/>
                <a:cs typeface="Calibri" panose="020F0502020204030204" charset="0"/>
              </a:rPr>
              <a:t>(35)</a:t>
            </a:r>
            <a:r>
              <a:rPr sz="3200" b="1">
                <a:latin typeface="Calibri" panose="020F0502020204030204" charset="0"/>
                <a:cs typeface="Calibri" panose="020F0502020204030204" charset="0"/>
              </a:rPr>
              <a:t>/No</a:t>
            </a:r>
            <a:r>
              <a:rPr sz="3200" b="0">
                <a:latin typeface="Calibri" panose="020F0502020204030204" charset="0"/>
                <a:cs typeface="Calibri" panose="020F0502020204030204" charset="0"/>
              </a:rPr>
              <a:t>(</a:t>
            </a:r>
            <a:r>
              <a:rPr sz="3200" b="1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3200" b="0">
                <a:latin typeface="Calibri" panose="020F0502020204030204" charset="0"/>
                <a:cs typeface="Calibri" panose="020F0502020204030204" charset="0"/>
              </a:rPr>
              <a:t>5)</a:t>
            </a:r>
            <a:endParaRPr lang="en-US" sz="3200" b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6515" y="2218690"/>
            <a:ext cx="6527165" cy="3752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1510</Words>
  <Application>Microsoft Office PowerPoint</Application>
  <PresentationFormat>Platekrāna</PresentationFormat>
  <Paragraphs>180</Paragraphs>
  <Slides>57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57</vt:i4>
      </vt:variant>
    </vt:vector>
  </HeadingPairs>
  <TitlesOfParts>
    <vt:vector size="61" baseType="lpstr">
      <vt:lpstr>SimSun</vt:lpstr>
      <vt:lpstr>Arial</vt:lpstr>
      <vt:lpstr>Calibri</vt:lpstr>
      <vt:lpstr>Blue Waves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Thank you for your   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Ingmara</dc:creator>
  <cp:lastModifiedBy>Spicie_GD</cp:lastModifiedBy>
  <cp:revision>7</cp:revision>
  <dcterms:created xsi:type="dcterms:W3CDTF">2017-11-06T17:04:00Z</dcterms:created>
  <dcterms:modified xsi:type="dcterms:W3CDTF">2018-07-04T07:23:03Z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