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jpeg" ContentType="image/jpeg"/>
  <Override PartName="/ppt/media/image13.jpeg" ContentType="image/jpeg"/>
  <Override PartName="/ppt/media/image21.jpeg" ContentType="image/jpeg"/>
  <Override PartName="/ppt/media/image3.png" ContentType="image/png"/>
  <Override PartName="/ppt/media/image19.jpeg" ContentType="image/jpeg"/>
  <Override PartName="/ppt/media/image7.jpeg" ContentType="image/jpeg"/>
  <Override PartName="/ppt/media/image22.png" ContentType="image/png"/>
  <Override PartName="/ppt/media/image2.png" ContentType="image/png"/>
  <Override PartName="/ppt/media/image11.jpeg" ContentType="image/jpeg"/>
  <Override PartName="/ppt/media/image14.jpeg" ContentType="image/jpeg"/>
  <Override PartName="/ppt/media/image6.png" ContentType="image/png"/>
  <Override PartName="/ppt/media/image17.jpeg" ContentType="image/jpeg"/>
  <Override PartName="/ppt/media/image18.png" ContentType="image/png"/>
  <Override PartName="/ppt/media/image5.jpeg" ContentType="image/jpeg"/>
  <Override PartName="/ppt/media/image8.jpeg" ContentType="image/jpeg"/>
  <Override PartName="/ppt/media/image1.png" ContentType="image/png"/>
  <Override PartName="/ppt/media/image20.png" ContentType="image/png"/>
  <Override PartName="/ppt/media/image24.png" ContentType="image/png"/>
  <Override PartName="/ppt/media/image12.jpeg" ContentType="image/jpeg"/>
  <Override PartName="/ppt/media/image15.jpeg" ContentType="image/jpeg"/>
  <Override PartName="/ppt/media/image23.jpeg" ContentType="image/jpeg"/>
  <Override PartName="/ppt/media/image9.jpeg" ContentType="image/jpeg"/>
  <Override PartName="/ppt/media/image4.png" ContentType="image/png"/>
  <Override PartName="/ppt/media/image16.png" ContentType="image/png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1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0"/>
      <c:perspective val="30"/>
    </c:view3D>
    <c:floor>
      <c:spPr>
        <a:noFill/>
        <a:ln w="6480">
          <a:solidFill>
            <a:srgbClr val="8b8b8b"/>
          </a:solidFill>
          <a:round/>
        </a:ln>
      </c:spPr>
    </c:floor>
    <c:backWall>
      <c:spPr>
        <a:noFill/>
        <a:ln w="6480">
          <a:noFill/>
        </a:ln>
      </c:spPr>
    </c:backWall>
    <c:plotArea>
      <c:layout>
        <c:manualLayout>
          <c:layoutTarget val="inner"/>
          <c:xMode val="edge"/>
          <c:yMode val="edge"/>
          <c:x val="0.0312252556202017"/>
          <c:y val="0.0381913043478261"/>
          <c:w val="0.949633352841946"/>
          <c:h val="0.898434782608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8b323"/>
            </a:solidFill>
            <a:ln>
              <a:noFill/>
            </a:ln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showLegendKey val="0"/>
              <c:showVal val="0"/>
              <c:showCatName val="0"/>
              <c:showSerName val="0"/>
              <c:showPercent val="0"/>
            </c:dLbl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Pizza.</c:v>
                </c:pt>
                <c:pt idx="1">
                  <c:v>Chips.</c:v>
                </c:pt>
                <c:pt idx="2">
                  <c:v>Chocolate.</c:v>
                </c:pt>
                <c:pt idx="3">
                  <c:v>Hamburger.</c:v>
                </c:pt>
                <c:pt idx="4">
                  <c:v>Ice Cream.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40</c:v>
                </c:pt>
                <c:pt idx="1">
                  <c:v>26</c:v>
                </c:pt>
                <c:pt idx="2">
                  <c:v>16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gapWidth val="100"/>
        <c:shape val="box"/>
        <c:axId val="78144668"/>
        <c:axId val="23089896"/>
        <c:axId val="0"/>
      </c:bar3DChart>
      <c:catAx>
        <c:axId val="7814466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defRPr>
            </a:pPr>
          </a:p>
        </c:txPr>
        <c:crossAx val="23089896"/>
        <c:crosses val="autoZero"/>
        <c:auto val="1"/>
        <c:lblAlgn val="ctr"/>
        <c:lblOffset val="100"/>
      </c:catAx>
      <c:valAx>
        <c:axId val="23089896"/>
        <c:scaling>
          <c:orientation val="minMax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defRPr>
            </a:pPr>
          </a:p>
        </c:txPr>
        <c:crossAx val="78144668"/>
        <c:crosses val="autoZero"/>
      </c:valAx>
      <c:spPr>
        <a:noFill/>
        <a:ln w="6480">
          <a:noFill/>
        </a:ln>
      </c:spPr>
    </c:plotArea>
    <c:plotVisOnly val="1"/>
    <c:dispBlanksAs val="zero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4088880" y="2285640"/>
            <a:ext cx="4503240" cy="359316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4088880" y="2285640"/>
            <a:ext cx="4503240" cy="35931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4088880" y="2285640"/>
            <a:ext cx="4503240" cy="35931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4088880" y="2285640"/>
            <a:ext cx="4503240" cy="35931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b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557160" y="631080"/>
            <a:ext cx="5235120" cy="5229000"/>
          </a:xfrm>
          <a:custGeom>
            <a:avLst/>
            <a:gdLst/>
            <a:ahLst/>
            <a:rect l="l" t="t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0000" spc="797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Haga clic para modificar el estilo de título del patrón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 spc="-1" strike="noStrike">
                <a:solidFill>
                  <a:srgbClr val="b07906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8/11/17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</p:spPr>
        <p:txBody>
          <a:bodyPr anchor="ctr"/>
          <a:p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61250A-072E-4A34-AC4C-5CC49E8799D2}" type="slidenum">
              <a:rPr lang="es-ES" sz="1200" spc="-1" strike="noStrike">
                <a:solidFill>
                  <a:srgbClr val="b07906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Pulse para editar el formato de esquema del texto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Segundo nivel del esquema</a:t>
            </a:r>
            <a:endParaRPr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Tercer nivel del esquema</a:t>
            </a:r>
            <a:endParaRPr lang="en-US" sz="14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Cuarto nivel del esquema</a:t>
            </a:r>
            <a:endParaRPr lang="en-US" sz="14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Quinto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Sexto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Séptimo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Haga clic para modificar el estilo de título del patrón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Pulse para editar el formato de esquema del texto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Segundo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Tercer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Cuarto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Quinto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Sexto nivel del esquema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Séptimo nivel del esquemaHaga clic para modificar el estilo de texto del patrón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685800" indent="-228240">
              <a:lnSpc>
                <a:spcPct val="100000"/>
              </a:lnSpc>
              <a:buClr>
                <a:srgbClr val="2a1a00"/>
              </a:buClr>
              <a:buFont typeface="Gill Sans MT"/>
              <a:buChar char="–"/>
            </a:pPr>
            <a:r>
              <a:rPr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Segundo nivel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143000" indent="-228240"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r>
              <a:rPr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Tercer nivel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600200" indent="-228240">
              <a:lnSpc>
                <a:spcPct val="100000"/>
              </a:lnSpc>
              <a:buClr>
                <a:srgbClr val="2a1a00"/>
              </a:buClr>
              <a:buFont typeface="Gill Sans MT"/>
              <a:buChar char="–"/>
            </a:pPr>
            <a:r>
              <a:rPr lang="en-US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Cuarto nivel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057400" indent="-228240"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r>
              <a:rPr lang="en-US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Quinto nivel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1251720" y="6375600"/>
            <a:ext cx="2329200" cy="348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8/11/17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4038480" y="6375600"/>
            <a:ext cx="4114440" cy="345600"/>
          </a:xfrm>
          <a:prstGeom prst="rect">
            <a:avLst/>
          </a:prstGeom>
        </p:spPr>
        <p:txBody>
          <a:bodyPr anchor="ctr"/>
          <a:p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610480" y="6375600"/>
            <a:ext cx="2819160" cy="345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483D7C8-7983-47C2-AB80-5C673C72824B}" type="slidenum">
              <a:rPr lang="es-ES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9" descr=""/>
          <p:cNvPicPr/>
          <p:nvPr/>
        </p:nvPicPr>
        <p:blipFill>
          <a:blip r:embed="rId1"/>
          <a:stretch/>
        </p:blipFill>
        <p:spPr>
          <a:xfrm>
            <a:off x="-2880" y="0"/>
            <a:ext cx="12197520" cy="6857640"/>
          </a:xfrm>
          <a:prstGeom prst="rect">
            <a:avLst/>
          </a:prstGeom>
          <a:ln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305640" y="351360"/>
            <a:ext cx="4394520" cy="3061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0000" spc="797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JUNK FOOD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09640" y="3570840"/>
            <a:ext cx="3448440" cy="11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s-ES" sz="2000" spc="398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Segoe UI Semibold"/>
              </a:rPr>
              <a:t>By arnau, ANA, Josema, Martín.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6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251720" y="940320"/>
            <a:ext cx="10177920" cy="933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80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1. </a:t>
            </a:r>
            <a:r>
              <a:rPr lang="en-US" sz="80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index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</a:t>
            </a: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Definition.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</a:t>
            </a: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Short-Term Consequences.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</a:t>
            </a: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Long-Term Consequences.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</a:t>
            </a:r>
            <a:r>
              <a:rPr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Junk Food most consumed.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</a:t>
            </a: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Conclusion.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- </a:t>
            </a: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The end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10000"/>
              </a:lnSpc>
            </a:pP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9" name="Imagen 5" descr=""/>
          <p:cNvPicPr/>
          <p:nvPr/>
        </p:nvPicPr>
        <p:blipFill>
          <a:blip r:embed="rId1"/>
          <a:stretch/>
        </p:blipFill>
        <p:spPr>
          <a:xfrm>
            <a:off x="5659560" y="382320"/>
            <a:ext cx="4762080" cy="476208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42" dur="2000"/>
                                        <p:tgtEl>
                                          <p:spTgt spid="88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47" dur="2000"/>
                                        <p:tgtEl>
                                          <p:spTgt spid="88">
                                            <p:txEl>
                                              <p:pRg st="14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52" dur="2000"/>
                                        <p:tgtEl>
                                          <p:spTgt spid="88">
                                            <p:txEl>
                                              <p:pRg st="41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57" dur="2000"/>
                                        <p:tgtEl>
                                          <p:spTgt spid="88">
                                            <p:txEl>
                                              <p:pRg st="67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62" dur="2000"/>
                                        <p:tgtEl>
                                          <p:spTgt spid="88">
                                            <p:txEl>
                                              <p:pRg st="94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8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67" dur="2000"/>
                                        <p:tgtEl>
                                          <p:spTgt spid="88">
                                            <p:txEl>
                                              <p:pRg st="108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354680" y="791280"/>
            <a:ext cx="4800960" cy="90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51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2. 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Definition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     AND EXAMPLES.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992240" y="2646720"/>
            <a:ext cx="3526200" cy="359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Food that is high in calories but low in nutritional content or something that is appealing or enjoyable but of little or no real value.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264360" y="1224360"/>
            <a:ext cx="2323800" cy="1600920"/>
          </a:xfrm>
          <a:prstGeom prst="roundRect">
            <a:avLst>
              <a:gd name="adj" fmla="val 16667"/>
            </a:avLst>
          </a:prstGeom>
          <a:blipFill>
            <a:blip r:embed="rId1"/>
            <a:stretch>
              <a:fillRect l="-10999" t="0" r="-10999" b="0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6264360" y="2825640"/>
            <a:ext cx="2323800" cy="8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0640" rIns="170640" tIns="170640" bIns="0"/>
          <a:p>
            <a:pPr algn="ctr">
              <a:lnSpc>
                <a:spcPct val="90000"/>
              </a:lnSpc>
            </a:pPr>
            <a:r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PIZZA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8821080" y="1224360"/>
            <a:ext cx="2323800" cy="160092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 l="-290976" t="0" r="-290976" b="0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8821080" y="2825640"/>
            <a:ext cx="2323800" cy="8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0640" rIns="170640" tIns="170640" bIns="0"/>
          <a:p>
            <a:pPr algn="ctr">
              <a:lnSpc>
                <a:spcPct val="90000"/>
              </a:lnSpc>
            </a:pPr>
            <a:r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BURGUER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6264360" y="3920400"/>
            <a:ext cx="2323800" cy="160092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 l="0" t="-105806" r="0" b="-105806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7" name="CustomShape 8"/>
          <p:cNvSpPr/>
          <p:nvPr/>
        </p:nvSpPr>
        <p:spPr>
          <a:xfrm>
            <a:off x="6264360" y="5521680"/>
            <a:ext cx="2323800" cy="8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0640" rIns="170640" tIns="170640" bIns="0"/>
          <a:p>
            <a:pPr algn="ctr">
              <a:lnSpc>
                <a:spcPct val="90000"/>
              </a:lnSpc>
            </a:pPr>
            <a:r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CHIPS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8821080" y="3920400"/>
            <a:ext cx="2323800" cy="160092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 l="-52900" t="0" r="-52900" b="0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9" name="CustomShape 10"/>
          <p:cNvSpPr/>
          <p:nvPr/>
        </p:nvSpPr>
        <p:spPr>
          <a:xfrm>
            <a:off x="8821080" y="5521680"/>
            <a:ext cx="2323800" cy="8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0640" rIns="170640" tIns="170640" bIns="0"/>
          <a:p>
            <a:pPr algn="ctr">
              <a:lnSpc>
                <a:spcPct val="90000"/>
              </a:lnSpc>
            </a:pPr>
            <a:r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CAKE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81" dur="2000"/>
                                        <p:tgtEl>
                                          <p:spTgt spid="91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238400" y="438120"/>
            <a:ext cx="10177920" cy="98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51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3. 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SHORT-TERM CONSEQUENCES.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7957440" y="2417400"/>
            <a:ext cx="4233960" cy="359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Poor Brain Function.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Poor Exercise Capabilities.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Insulin Resistance and Weight Gain.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Indigestion and Heartburn.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Poor Sleep.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Mood Problems.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2" name="Imagen 5" descr=""/>
          <p:cNvPicPr/>
          <p:nvPr/>
        </p:nvPicPr>
        <p:blipFill>
          <a:blip r:embed="rId1"/>
          <a:stretch/>
        </p:blipFill>
        <p:spPr>
          <a:xfrm>
            <a:off x="1251720" y="1874520"/>
            <a:ext cx="3609720" cy="20214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03" name="Imagen 6" descr=""/>
          <p:cNvPicPr/>
          <p:nvPr/>
        </p:nvPicPr>
        <p:blipFill>
          <a:blip r:embed="rId2"/>
          <a:stretch/>
        </p:blipFill>
        <p:spPr>
          <a:xfrm>
            <a:off x="1251720" y="4407120"/>
            <a:ext cx="3677760" cy="160344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04" name="Imagen 7" descr=""/>
          <p:cNvPicPr/>
          <p:nvPr/>
        </p:nvPicPr>
        <p:blipFill>
          <a:blip r:embed="rId3"/>
          <a:stretch/>
        </p:blipFill>
        <p:spPr>
          <a:xfrm>
            <a:off x="5291640" y="2052720"/>
            <a:ext cx="2383560" cy="36864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98" dur="2000"/>
                                        <p:tgtEl>
                                          <p:spTgt spid="101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03" dur="2000"/>
                                        <p:tgtEl>
                                          <p:spTgt spid="101">
                                            <p:txEl>
                                              <p:pRg st="21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08" dur="2000"/>
                                        <p:tgtEl>
                                          <p:spTgt spid="101">
                                            <p:txEl>
                                              <p:pRg st="49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13" dur="2000"/>
                                        <p:tgtEl>
                                          <p:spTgt spid="101">
                                            <p:txEl>
                                              <p:pRg st="85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12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18" dur="2000"/>
                                        <p:tgtEl>
                                          <p:spTgt spid="101">
                                            <p:txEl>
                                              <p:pRg st="112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2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23" dur="2000"/>
                                        <p:tgtEl>
                                          <p:spTgt spid="101">
                                            <p:txEl>
                                              <p:pRg st="124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51720" y="67860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51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4. 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LONG-TERM CONSQUENCES.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251720" y="2238480"/>
            <a:ext cx="3590280" cy="1796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Obesity Kills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Development of Diabetes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Watch Your Sodium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28600" indent="-228240">
              <a:lnSpc>
                <a:spcPct val="110000"/>
              </a:lnSpc>
              <a:buClr>
                <a:srgbClr val="2a1a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Scale Back on Fat</a:t>
            </a: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10000"/>
              </a:lnSpc>
            </a:pPr>
            <a:endParaRPr lang="en-US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7" name="Imagen 3" descr=""/>
          <p:cNvPicPr/>
          <p:nvPr/>
        </p:nvPicPr>
        <p:blipFill>
          <a:blip r:embed="rId1"/>
          <a:stretch/>
        </p:blipFill>
        <p:spPr>
          <a:xfrm>
            <a:off x="4945680" y="1880280"/>
            <a:ext cx="3035520" cy="403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Imagen 4" descr=""/>
          <p:cNvPicPr/>
          <p:nvPr/>
        </p:nvPicPr>
        <p:blipFill>
          <a:blip r:embed="rId2"/>
          <a:stretch/>
        </p:blipFill>
        <p:spPr>
          <a:xfrm>
            <a:off x="8183160" y="2236680"/>
            <a:ext cx="3045240" cy="33220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4" dur="2000"/>
                                        <p:tgtEl>
                                          <p:spTgt spid="106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4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9" dur="2000"/>
                                        <p:tgtEl>
                                          <p:spTgt spid="106">
                                            <p:txEl>
                                              <p:pRg st="14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64" dur="2000"/>
                                        <p:tgtEl>
                                          <p:spTgt spid="106">
                                            <p:txEl>
                                              <p:pRg st="3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69" dur="2000"/>
                                        <p:tgtEl>
                                          <p:spTgt spid="106">
                                            <p:txEl>
                                              <p:pRg st="56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013840" y="35388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51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5.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junk Food most consumed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graphicFrame>
        <p:nvGraphicFramePr>
          <p:cNvPr id="110" name="Marcador de contenido 8"/>
          <p:cNvGraphicFramePr/>
          <p:nvPr/>
        </p:nvGraphicFramePr>
        <p:xfrm>
          <a:off x="966240" y="1470960"/>
          <a:ext cx="10456560" cy="51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1" name="CustomShape 2"/>
          <p:cNvSpPr/>
          <p:nvPr/>
        </p:nvSpPr>
        <p:spPr>
          <a:xfrm>
            <a:off x="6546240" y="3335760"/>
            <a:ext cx="1489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 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5 Imagen" descr=""/>
          <p:cNvPicPr/>
          <p:nvPr/>
        </p:nvPicPr>
        <p:blipFill>
          <a:blip r:embed="rId2"/>
          <a:stretch/>
        </p:blipFill>
        <p:spPr>
          <a:xfrm>
            <a:off x="3422520" y="1083600"/>
            <a:ext cx="5575320" cy="557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6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0" dur="5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5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498680" y="528840"/>
            <a:ext cx="10177920" cy="95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51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7. </a:t>
            </a:r>
            <a:r>
              <a:rPr lang="en-US" sz="51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CONCLUSIONS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14" name="Imagen 3" descr=""/>
          <p:cNvPicPr/>
          <p:nvPr/>
        </p:nvPicPr>
        <p:blipFill>
          <a:blip r:embed="rId1"/>
          <a:srcRect l="21884" t="0" r="19517" b="0"/>
          <a:stretch/>
        </p:blipFill>
        <p:spPr>
          <a:xfrm>
            <a:off x="6124320" y="1408320"/>
            <a:ext cx="5143680" cy="494676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5743800" y="4361400"/>
            <a:ext cx="289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400" spc="-1" strike="noStrike">
                <a:solidFill>
                  <a:srgbClr val="614958"/>
                </a:solidFill>
                <a:uFill>
                  <a:solidFill>
                    <a:srgbClr val="ffffff"/>
                  </a:solidFill>
                </a:uFill>
                <a:latin typeface="Bernard MT Condensed"/>
              </a:rPr>
              <a:t> 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8 Imagen" descr=""/>
          <p:cNvPicPr/>
          <p:nvPr/>
        </p:nvPicPr>
        <p:blipFill>
          <a:blip r:embed="rId2"/>
          <a:stretch/>
        </p:blipFill>
        <p:spPr>
          <a:xfrm>
            <a:off x="888480" y="1353960"/>
            <a:ext cx="5028120" cy="4959000"/>
          </a:xfrm>
          <a:prstGeom prst="rect">
            <a:avLst/>
          </a:prstGeom>
          <a:ln>
            <a:noFill/>
          </a:ln>
        </p:spPr>
      </p:pic>
      <p:pic>
        <p:nvPicPr>
          <p:cNvPr id="117" name="11 Imagen" descr=""/>
          <p:cNvPicPr/>
          <p:nvPr/>
        </p:nvPicPr>
        <p:blipFill>
          <a:blip r:embed="rId3"/>
          <a:stretch/>
        </p:blipFill>
        <p:spPr>
          <a:xfrm>
            <a:off x="6092280" y="1384920"/>
            <a:ext cx="5218560" cy="4961880"/>
          </a:xfrm>
          <a:prstGeom prst="rect">
            <a:avLst/>
          </a:prstGeom>
          <a:ln>
            <a:noFill/>
          </a:ln>
        </p:spPr>
      </p:pic>
      <p:pic>
        <p:nvPicPr>
          <p:cNvPr id="118" name="13 Imagen" descr=""/>
          <p:cNvPicPr/>
          <p:nvPr/>
        </p:nvPicPr>
        <p:blipFill>
          <a:blip r:embed="rId4"/>
          <a:stretch/>
        </p:blipFill>
        <p:spPr>
          <a:xfrm>
            <a:off x="1261080" y="1882440"/>
            <a:ext cx="4668840" cy="437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9" dur="indefinite" restart="never" nodeType="tmRoot">
          <p:childTnLst>
            <p:seq>
              <p:cTn id="210" dur="indefinite" nodeType="mainSeq">
                <p:childTnLst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0" name="3 Marcador de contenido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21" name="6 Imagen" descr=""/>
          <p:cNvPicPr/>
          <p:nvPr/>
        </p:nvPicPr>
        <p:blipFill>
          <a:blip r:embed="rId2"/>
          <a:stretch/>
        </p:blipFill>
        <p:spPr>
          <a:xfrm>
            <a:off x="5369040" y="535320"/>
            <a:ext cx="4581000" cy="24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736640" y="648720"/>
            <a:ext cx="10177920" cy="94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sz="8000" spc="199" strike="noStrike" cap="all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8. </a:t>
            </a:r>
            <a:r>
              <a:rPr lang="en-US" sz="8000" spc="199" strike="noStrike" cap="all">
                <a:solidFill>
                  <a:srgbClr val="2a1a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The end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3" name="Imagen 3" descr=""/>
          <p:cNvPicPr/>
          <p:nvPr/>
        </p:nvPicPr>
        <p:blipFill>
          <a:blip r:embed="rId1"/>
          <a:stretch/>
        </p:blipFill>
        <p:spPr>
          <a:xfrm>
            <a:off x="1813320" y="1832040"/>
            <a:ext cx="4627440" cy="462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5 Imagen" descr=""/>
          <p:cNvPicPr/>
          <p:nvPr/>
        </p:nvPicPr>
        <p:blipFill>
          <a:blip r:embed="rId2"/>
          <a:stretch/>
        </p:blipFill>
        <p:spPr>
          <a:xfrm>
            <a:off x="5786640" y="3738240"/>
            <a:ext cx="6172200" cy="311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278</TotalTime>
  <Application>LibreOffice/5.0.5.2$Linux_x86 LibreOffice_project/00m0$Build-2</Application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2017-10-12T10:20:46Z</dcterms:created>
  <dc:creator>Martín</dc:creator>
  <dc:language>es-ES</dc:language>
  <cp:lastModifiedBy>usuario </cp:lastModifiedBy>
  <dcterms:modified xsi:type="dcterms:W3CDTF">2017-11-08T10:29:24Z</dcterms:modified>
  <cp:revision>27</cp:revision>
  <dc:title>JUNK FOOD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