
<file path=[Content_Types].xml><?xml version="1.0" encoding="utf-8"?>
<Types xmlns="http://schemas.openxmlformats.org/package/2006/content-types">
  <Override PartName="/ppt/charts/style15.xml" ContentType="application/vnd.ms-office.chartstyle+xml"/>
  <Override PartName="/ppt/charts/style33.xml" ContentType="application/vnd.ms-office.chartstyl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olors27.xml" ContentType="application/vnd.ms-office.chartcolorstyle+xml"/>
  <Override PartName="/ppt/charts/colors6.xml" ContentType="application/vnd.ms-office.chartcolorstyle+xml"/>
  <Override PartName="/ppt/charts/style22.xml" ContentType="application/vnd.ms-office.chart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Override PartName="/ppt/charts/colors34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drawings/drawing17.xml" ContentType="application/vnd.openxmlformats-officedocument.drawingml.chartshapes+xml"/>
  <Override PartName="/ppt/charts/colors23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olors30.xml" ContentType="application/vnd.ms-office.chartcolorstyle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rawings/drawing20.xml" ContentType="application/vnd.openxmlformats-officedocument.drawingml.chartshapes+xml"/>
  <Override PartName="/ppt/charts/style5.xml" ContentType="application/vnd.ms-office.chartstyle+xml"/>
  <Override PartName="/ppt/charts/style27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style16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style34.xml" ContentType="application/vnd.ms-office.chartstyle+xml"/>
  <Override PartName="/ppt/charts/style1.xml" ContentType="application/vnd.ms-office.chartstyle+xml"/>
  <Override PartName="/ppt/charts/style23.xml" ContentType="application/vnd.ms-office.chartstyle+xml"/>
  <Override PartName="/ppt/presProps.xml" ContentType="application/vnd.openxmlformats-officedocument.presentationml.presProps+xml"/>
  <Override PartName="/ppt/charts/chart18.xml" ContentType="application/vnd.openxmlformats-officedocument.drawingml.chart+xml"/>
  <Override PartName="/ppt/charts/style30.xml" ContentType="application/vnd.ms-office.chartstyle+xml"/>
  <Override PartName="/ppt/charts/colors28.xml" ContentType="application/vnd.ms-office.chartcolorstyle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olors35.xml" ContentType="application/vnd.ms-office.chartcolorstyl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charts/colors24.xml" ContentType="application/vnd.ms-office.chartcolorstyle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olors3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style8.xml" ContentType="application/vnd.ms-office.chartstyle+xml"/>
  <Override PartName="/ppt/charts/colors20.xml" ContentType="application/vnd.ms-office.chartcolorstyl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drawings/drawing21.xml" ContentType="application/vnd.openxmlformats-officedocument.drawingml.chartshapes+xml"/>
  <Override PartName="/ppt/charts/style28.xml" ContentType="application/vnd.ms-office.chartstyle+xml"/>
  <Override PartName="/ppt/charts/style19.xml" ContentType="application/vnd.ms-office.chartstyl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charts/style35.xml" ContentType="application/vnd.ms-office.chartstyle+xml"/>
  <Override PartName="/ppt/charts/style26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olors8.xml" ContentType="application/vnd.ms-office.chartcolorstyle+xml"/>
  <Override PartName="/ppt/charts/style24.xml" ContentType="application/vnd.ms-office.chartstyle+xml"/>
  <Override PartName="/ppt/charts/colors29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style31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Override PartName="/ppt/drawings/drawing19.xml" ContentType="application/vnd.openxmlformats-officedocument.drawingml.chartshapes+xml"/>
  <Override PartName="/ppt/charts/colors4.xml" ContentType="application/vnd.ms-office.chartcolorstyle+xml"/>
  <Override PartName="/ppt/charts/style20.xml" ContentType="application/vnd.ms-office.chartstyle+xml"/>
  <Override PartName="/ppt/charts/colors25.xml" ContentType="application/vnd.ms-office.chartcolorstyle+xml"/>
  <Default Extension="rels" ContentType="application/vnd.openxmlformats-package.relationships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olors14.xml" ContentType="application/vnd.ms-office.chartcolorstyle+xml"/>
  <Override PartName="/ppt/charts/colors32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charts/colors21.xml" ContentType="application/vnd.ms-office.chartcolorstyle+xml"/>
  <Override PartName="/ppt/commentAuthors.xml" ContentType="application/vnd.openxmlformats-officedocument.presentationml.commentAuthors+xml"/>
  <Override PartName="/ppt/drawings/drawing9.xml" ContentType="application/vnd.openxmlformats-officedocument.drawingml.chartshapes+xml"/>
  <Override PartName="/ppt/drawings/drawing22.xml" ContentType="application/vnd.openxmlformats-officedocument.drawingml.chartshapes+xml"/>
  <Override PartName="/ppt/charts/style7.xml" ContentType="application/vnd.ms-office.chartstyle+xml"/>
  <Override PartName="/ppt/charts/style29.xml" ContentType="application/vnd.ms-office.chartstyle+xml"/>
  <Override PartName="/ppt/charts/colors10.xml" ContentType="application/vnd.ms-office.chartcolorstyl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charts/style25.xml" ContentType="application/vnd.ms-office.chartstyle+xml"/>
  <Override PartName="/ppt/charts/colors9.xml" ContentType="application/vnd.ms-office.chartcolorstyle+xml"/>
  <Override PartName="/ppt/charts/style14.xml" ContentType="application/vnd.ms-office.chartstyle+xml"/>
  <Override PartName="/ppt/charts/style32.xml" ContentType="application/vnd.ms-office.chart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19.xml" ContentType="application/vnd.ms-office.chartcolorstyle+xml"/>
  <Default Extension="jpeg" ContentType="image/jpeg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26.xml" ContentType="application/vnd.ms-office.chartcolorstyle+xml"/>
  <Override PartName="/ppt/charts/colors15.xml" ContentType="application/vnd.ms-office.chartcolor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olors33.xml" ContentType="application/vnd.ms-office.chartcolorstyl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charts/colors2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ín" initials="M" lastIdx="1" clrIdx="0">
    <p:extLst>
      <p:ext uri="{19B8F6BF-5375-455C-9EA6-DF929625EA0E}">
        <p15:presenceInfo xmlns:p15="http://schemas.microsoft.com/office/powerpoint/2012/main" xmlns="" userId="Martí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CC0099"/>
    <a:srgbClr val="008A00"/>
    <a:srgbClr val="F60000"/>
    <a:srgbClr val="000000"/>
    <a:srgbClr val="EF60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Hoja_de_c_lculo_de_Microsoft_Office_Excel10.xlsx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Hoja_de_c_lculo_de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Hoja_de_c_lculo_de_Microsoft_Office_Excel12.xlsx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Hoja_de_c_lculo_de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Hoja_de_c_lculo_de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Hoja_de_c_lculo_de_Microsoft_Office_Excel15.xlsx"/><Relationship Id="rId4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Hoja_de_c_lculo_de_Microsoft_Office_Excel16.xlsx"/><Relationship Id="rId4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Hoja_de_c_lculo_de_Microsoft_Office_Excel17.xlsx"/><Relationship Id="rId4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Hoja_de_c_lculo_de_Microsoft_Office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Hoja_de_c_lculo_de_Microsoft_Office_Excel19.xlsx"/><Relationship Id="rId4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2.xlsx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Hoja_de_c_lculo_de_Microsoft_Office_Excel20.xlsx"/><Relationship Id="rId4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Hoja_de_c_lculo_de_Microsoft_Office_Excel21.xlsx"/><Relationship Id="rId4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Hoja_de_c_lculo_de_Microsoft_Office_Excel22.xlsx"/><Relationship Id="rId4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Hoja_de_c_lculo_de_Microsoft_Office_Excel23.xlsx"/><Relationship Id="rId4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Hoja_de_c_lculo_de_Microsoft_Office_Excel24.xlsx"/><Relationship Id="rId4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Hoja_de_c_lculo_de_Microsoft_Office_Excel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Hoja_de_c_lculo_de_Microsoft_Office_Excel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Hoja_de_c_lculo_de_Microsoft_Office_Excel27.xlsx"/><Relationship Id="rId4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ColorStyle" Target="colors28.xml"/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Hoja_de_c_lculo_de_Microsoft_Office_Excel28.xlsx"/><Relationship Id="rId4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29.xml"/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Hoja_de_c_lculo_de_Microsoft_Office_Excel29.xlsx"/><Relationship Id="rId4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Office_Excel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Hoja_de_c_lculo_de_Microsoft_Office_Excel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ColorStyle" Target="colors31.xml"/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Hoja_de_c_lculo_de_Microsoft_Office_Excel31.xlsx"/><Relationship Id="rId4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ColorStyle" Target="colors32.xml"/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Hoja_de_c_lculo_de_Microsoft_Office_Excel32.xlsx"/><Relationship Id="rId4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Hoja_de_c_lculo_de_Microsoft_Office_Excel33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ColorStyle" Target="colors34.xml"/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Hoja_de_c_lculo_de_Microsoft_Office_Excel34.xlsx"/><Relationship Id="rId4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ColorStyle" Target="colors35.xml"/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Hoja_de_c_lculo_de_Microsoft_Office_Excel35.xlsx"/><Relationship Id="rId4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Office_Excel8.xlsx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Office_Excel9.xlsx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>
        <c:manualLayout>
          <c:xMode val="edge"/>
          <c:yMode val="edge"/>
          <c:x val="0.12305263671224113"/>
          <c:y val="2.388963365466249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How much has your lifestyle changed over years, concerning food habbits?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Now Leathier</c:v>
                </c:pt>
                <c:pt idx="1">
                  <c:v>Now i eat all kind of food</c:v>
                </c:pt>
                <c:pt idx="2">
                  <c:v>It hasn't changed</c:v>
                </c:pt>
                <c:pt idx="3">
                  <c:v>It has improved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Have </a:t>
            </a:r>
            <a:r>
              <a:rPr lang="en-US" dirty="0" smtClean="0"/>
              <a:t>your </a:t>
            </a:r>
            <a:r>
              <a:rPr lang="en-US" dirty="0"/>
              <a:t>healthy habits </a:t>
            </a:r>
            <a:r>
              <a:rPr lang="en-US" dirty="0" smtClean="0"/>
              <a:t>changed </a:t>
            </a:r>
            <a:r>
              <a:rPr lang="en-US" dirty="0"/>
              <a:t>since you were younger?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Hve you healthy habits changes since you were younger?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18</c:v>
                </c:pt>
                <c:pt idx="1">
                  <c:v>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Do </a:t>
            </a:r>
            <a:r>
              <a:rPr lang="en-US" dirty="0"/>
              <a:t>you have any </a:t>
            </a:r>
            <a:r>
              <a:rPr lang="en-US" dirty="0" err="1"/>
              <a:t>adictions</a:t>
            </a:r>
            <a:r>
              <a:rPr lang="en-US" dirty="0"/>
              <a:t>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Did you have any adictions?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 you have </a:t>
            </a:r>
            <a:r>
              <a:rPr lang="en-US" dirty="0" smtClean="0"/>
              <a:t>medication?</a:t>
            </a:r>
            <a:endParaRPr lang="en-US" dirty="0"/>
          </a:p>
        </c:rich>
      </c:tx>
      <c:layout>
        <c:manualLayout>
          <c:xMode val="edge"/>
          <c:yMode val="edge"/>
          <c:x val="0.37288324598967182"/>
          <c:y val="7.368202724204403E-3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have medication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 you have an active life </a:t>
            </a:r>
            <a:r>
              <a:rPr lang="en-US" dirty="0" smtClean="0"/>
              <a:t>style?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4762172709762756"/>
          <c:y val="0.16296040037417708"/>
          <c:w val="0.30475641312601315"/>
          <c:h val="0.67398530286865199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have an active life style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train you brain?(by reading, puzzles…)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How many hours do you spend outside,in fresh air?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0-1</c:v>
                </c:pt>
                <c:pt idx="1">
                  <c:v>1--2</c:v>
                </c:pt>
                <c:pt idx="2">
                  <c:v>2--3</c:v>
                </c:pt>
                <c:pt idx="3">
                  <c:v>More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would you describe your </a:t>
            </a:r>
            <a:r>
              <a:rPr lang="en-US" dirty="0" smtClean="0"/>
              <a:t>weight?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How would you describe your wheith?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Obese</c:v>
                </c:pt>
                <c:pt idx="1">
                  <c:v>Bit too heavy</c:v>
                </c:pt>
                <c:pt idx="2">
                  <c:v>Normal</c:v>
                </c:pt>
                <c:pt idx="3">
                  <c:v>Underweith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Have you ever been on a diet?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make a specific diet at the moment?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usually do sport?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 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Have you ever tried junk food?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do any exercise?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18</c:v>
                </c:pt>
                <c:pt idx="1">
                  <c:v>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How often do you do exercise?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Once a week</c:v>
                </c:pt>
                <c:pt idx="3">
                  <c:v>2-4 times a week</c:v>
                </c:pt>
                <c:pt idx="4">
                  <c:v>Every day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Did you use to do sports when you were younger?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Have </a:t>
            </a:r>
            <a:r>
              <a:rPr lang="en-US" dirty="0"/>
              <a:t>you ever had a personal trainer?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Hve you ever had a personal trainer?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19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dirty="0" smtClean="0"/>
              <a:t>Have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ever</a:t>
            </a:r>
            <a:r>
              <a:rPr lang="es-ES_tradnl" dirty="0"/>
              <a:t> </a:t>
            </a:r>
            <a:r>
              <a:rPr lang="es-ES_tradnl" dirty="0" err="1"/>
              <a:t>smoked</a:t>
            </a:r>
            <a:r>
              <a:rPr lang="es-ES_tradnl" dirty="0"/>
              <a:t>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Hve you ever smoked?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smoke nowadays?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18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Do smoking </a:t>
            </a:r>
            <a:r>
              <a:rPr lang="en-US" dirty="0" err="1"/>
              <a:t>afect</a:t>
            </a:r>
            <a:r>
              <a:rPr lang="en-US" dirty="0"/>
              <a:t> your health?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Did smiking afect your health?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19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Have you ever drunk alcohol?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usualy drink alcohol?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many glasses of alcohol do you drink a </a:t>
            </a:r>
            <a:r>
              <a:rPr lang="en-US" dirty="0" smtClean="0"/>
              <a:t>day</a:t>
            </a:r>
            <a:r>
              <a:rPr lang="en-US" dirty="0"/>
              <a:t>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How many glasses of alcohol do you drink a ay?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0</c:v>
                </c:pt>
                <c:pt idx="1">
                  <c:v>1--2</c:v>
                </c:pt>
                <c:pt idx="2">
                  <c:v>3--5</c:v>
                </c:pt>
                <c:pt idx="3">
                  <c:v>more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like Junk Food?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Does drinking </a:t>
            </a:r>
            <a:r>
              <a:rPr lang="en-US" dirty="0"/>
              <a:t>affect your health?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Did dronk affect your health?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18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Have you ever tried drugs?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take drugs nowadays?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many hours </a:t>
            </a:r>
            <a:r>
              <a:rPr lang="en-US" dirty="0" smtClean="0"/>
              <a:t>do </a:t>
            </a:r>
            <a:r>
              <a:rPr lang="en-US" dirty="0"/>
              <a:t>you sleep a day?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How many hours did you sleep a day?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3--4</c:v>
                </c:pt>
                <c:pt idx="1">
                  <c:v>5--6</c:v>
                </c:pt>
                <c:pt idx="2">
                  <c:v>8--9</c:v>
                </c:pt>
                <c:pt idx="3">
                  <c:v>10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sleep enough to rest?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sleep well?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</a:t>
            </a:r>
            <a:r>
              <a:rPr lang="en-US" dirty="0" smtClean="0"/>
              <a:t> often do you </a:t>
            </a:r>
            <a:r>
              <a:rPr lang="en-US" dirty="0"/>
              <a:t>eat Junk </a:t>
            </a:r>
            <a:r>
              <a:rPr lang="en-US" dirty="0" smtClean="0"/>
              <a:t>Food?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How you often eat Junk Food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Never</c:v>
                </c:pt>
                <c:pt idx="1">
                  <c:v>Sometimes</c:v>
                </c:pt>
                <c:pt idx="2">
                  <c:v>Often</c:v>
                </c:pt>
                <c:pt idx="3">
                  <c:v>Everyday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eat healthy food?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20</c:v>
                </c:pt>
                <c:pt idx="1">
                  <c:v>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like sweets?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How often do you eat fruit?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Never</c:v>
                </c:pt>
                <c:pt idx="1">
                  <c:v>Once-Twice a week</c:v>
                </c:pt>
                <c:pt idx="2">
                  <c:v>Everey Day</c:v>
                </c:pt>
                <c:pt idx="3">
                  <c:v>More tha once a day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often do you eat </a:t>
            </a:r>
            <a:r>
              <a:rPr lang="en-US" dirty="0" smtClean="0"/>
              <a:t>Vegetables?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How often do you eat Vegetables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Never</c:v>
                </c:pt>
                <c:pt idx="1">
                  <c:v>Once-Twice a week</c:v>
                </c:pt>
                <c:pt idx="2">
                  <c:v>Three-Four days a week </c:v>
                </c:pt>
                <c:pt idx="3">
                  <c:v>Every day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 you eat sweets?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Never</c:v>
                </c:pt>
                <c:pt idx="1">
                  <c:v>Sometimes</c:v>
                </c:pt>
                <c:pt idx="2">
                  <c:v>Often</c:v>
                </c:pt>
                <c:pt idx="3">
                  <c:v>Every day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</c:v>
                </c:pt>
                <c:pt idx="1">
                  <c:v>14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0.65766</cdr:y>
    </cdr:from>
    <cdr:to>
      <cdr:x>0.53666</cdr:x>
      <cdr:y>0.75505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4808649" y="2097710"/>
          <a:ext cx="352559" cy="310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/>
            <a:t>1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0.42551</cdr:x>
      <cdr:y>0.52763</cdr:y>
    </cdr:from>
    <cdr:to>
      <cdr:x>0.48443</cdr:x>
      <cdr:y>0.65766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4092262" y="1682979"/>
          <a:ext cx="566670" cy="414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/>
            <a:t>5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0.44292</cdr:x>
      <cdr:y>0.26245</cdr:y>
    </cdr:from>
    <cdr:to>
      <cdr:x>0.5</cdr:x>
      <cdr:y>0.36743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4259687" y="837129"/>
          <a:ext cx="548962" cy="33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_tradnl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0.41409</cdr:x>
      <cdr:y>0.42246</cdr:y>
    </cdr:from>
    <cdr:to>
      <cdr:x>0.48273</cdr:x>
      <cdr:y>0.56361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195293" y="1541820"/>
          <a:ext cx="695459" cy="515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18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0.52864</cdr:x>
      <cdr:y>0.43235</cdr:y>
    </cdr:from>
    <cdr:to>
      <cdr:x>0.57919</cdr:x>
      <cdr:y>0.56765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55916" y="1577921"/>
          <a:ext cx="512108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0.45831</cdr:x>
      <cdr:y>0.62629</cdr:y>
    </cdr:from>
    <cdr:to>
      <cdr:x>0.58769</cdr:x>
      <cdr:y>0.78875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520662" y="2376795"/>
          <a:ext cx="993913" cy="616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18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0.42898</cdr:x>
      <cdr:y>0.23868</cdr:y>
    </cdr:from>
    <cdr:to>
      <cdr:x>0.48764</cdr:x>
      <cdr:y>0.319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295375" y="905804"/>
          <a:ext cx="45057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2</a:t>
          </a:r>
          <a:endParaRPr lang="es-ES_tradnl" sz="18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0.41264</cdr:x>
      <cdr:y>0.5</cdr:y>
    </cdr:from>
    <cdr:to>
      <cdr:x>0.48628</cdr:x>
      <cdr:y>0.65551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825025" y="1646349"/>
          <a:ext cx="682581" cy="512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11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0.52935</cdr:x>
      <cdr:y>0.53817</cdr:y>
    </cdr:from>
    <cdr:to>
      <cdr:x>0.58631</cdr:x>
      <cdr:y>0.63204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4906851" y="1772038"/>
          <a:ext cx="528033" cy="30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5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0.5363</cdr:x>
      <cdr:y>0.29567</cdr:y>
    </cdr:from>
    <cdr:to>
      <cdr:x>0.59048</cdr:x>
      <cdr:y>0.39345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4971245" y="973547"/>
          <a:ext cx="502276" cy="321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4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</cdr:x>
      <cdr:y>0.21353</cdr:y>
    </cdr:from>
    <cdr:to>
      <cdr:x>0.53352</cdr:x>
      <cdr:y>0.34652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4634784" y="703091"/>
          <a:ext cx="310703" cy="437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</a:t>
          </a:r>
          <a:endParaRPr lang="es-ES_tradnl" sz="18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0.4073</cdr:x>
      <cdr:y>0.36148</cdr:y>
    </cdr:from>
    <cdr:to>
      <cdr:x>0.48568</cdr:x>
      <cdr:y>0.47757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613924" y="1243091"/>
          <a:ext cx="695459" cy="399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/>
            <a:t>9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0.51326</cdr:x>
      <cdr:y>0.46634</cdr:y>
    </cdr:from>
    <cdr:to>
      <cdr:x>0.61197</cdr:x>
      <cdr:y>0.60116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4554082" y="1603700"/>
          <a:ext cx="875763" cy="463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11</a:t>
          </a:r>
          <a:endParaRPr lang="es-ES_tradnl" sz="18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0.47765</cdr:x>
      <cdr:y>0.53891</cdr:y>
    </cdr:from>
    <cdr:to>
      <cdr:x>0.5857</cdr:x>
      <cdr:y>0.69064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839237" y="1966822"/>
          <a:ext cx="1094704" cy="553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19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</cdr:x>
      <cdr:y>0.20014</cdr:y>
    </cdr:from>
    <cdr:to>
      <cdr:x>0.53993</cdr:x>
      <cdr:y>0.27425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065712" y="730451"/>
          <a:ext cx="404589" cy="270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</a:t>
          </a:r>
          <a:endParaRPr lang="es-ES_tradnl" sz="18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0.46493</cdr:x>
      <cdr:y>0.5</cdr:y>
    </cdr:from>
    <cdr:to>
      <cdr:x>0.56027</cdr:x>
      <cdr:y>0.63418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710448" y="1824831"/>
          <a:ext cx="965915" cy="489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16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0.52547</cdr:x>
      <cdr:y>0.28836</cdr:y>
    </cdr:from>
    <cdr:to>
      <cdr:x>0.58697</cdr:x>
      <cdr:y>0.38717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323806" y="1052423"/>
          <a:ext cx="623014" cy="360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4</a:t>
          </a:r>
          <a:endParaRPr lang="es-ES_tradnl" sz="18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0.51451</cdr:x>
      <cdr:y>0.53185</cdr:y>
    </cdr:from>
    <cdr:to>
      <cdr:x>0.59459</cdr:x>
      <cdr:y>0.673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212724" y="1941065"/>
          <a:ext cx="811369" cy="515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_tradnl" sz="1100" dirty="0"/>
        </a:p>
      </cdr:txBody>
    </cdr:sp>
  </cdr:relSizeAnchor>
  <cdr:relSizeAnchor xmlns:cdr="http://schemas.openxmlformats.org/drawingml/2006/chartDrawing">
    <cdr:from>
      <cdr:x>0.51832</cdr:x>
      <cdr:y>0.4206</cdr:y>
    </cdr:from>
    <cdr:to>
      <cdr:x>0.58824</cdr:x>
      <cdr:y>0.5794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251360" y="1535056"/>
          <a:ext cx="708338" cy="579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10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0.42246</cdr:x>
      <cdr:y>0.42413</cdr:y>
    </cdr:from>
    <cdr:to>
      <cdr:x>0.5</cdr:x>
      <cdr:y>0.57587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4280100" y="1547935"/>
          <a:ext cx="785612" cy="553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10</a:t>
          </a:r>
          <a:endParaRPr lang="es-ES_tradnl" sz="18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0.3928</cdr:x>
      <cdr:y>0.5</cdr:y>
    </cdr:from>
    <cdr:to>
      <cdr:x>0.5</cdr:x>
      <cdr:y>0.63418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299452" y="1824831"/>
          <a:ext cx="900492" cy="489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13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0.52159</cdr:x>
      <cdr:y>0.33071</cdr:y>
    </cdr:from>
    <cdr:to>
      <cdr:x>0.61051</cdr:x>
      <cdr:y>0.42598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4381277" y="1206969"/>
          <a:ext cx="746975" cy="347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7</a:t>
          </a:r>
          <a:endParaRPr lang="es-ES_tradnl" sz="18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0.51451</cdr:x>
      <cdr:y>0.50715</cdr:y>
    </cdr:from>
    <cdr:to>
      <cdr:x>0.61493</cdr:x>
      <cdr:y>0.63771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212724" y="1850913"/>
          <a:ext cx="1017431" cy="476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10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0.38739</cdr:x>
      <cdr:y>0.42246</cdr:y>
    </cdr:from>
    <cdr:to>
      <cdr:x>0.47638</cdr:x>
      <cdr:y>0.56714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924837" y="1541820"/>
          <a:ext cx="901521" cy="52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6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0.46621</cdr:x>
      <cdr:y>0.22837</cdr:y>
    </cdr:from>
    <cdr:to>
      <cdr:x>0.5018</cdr:x>
      <cdr:y>0.30601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4723327" y="833482"/>
          <a:ext cx="360608" cy="283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</a:t>
          </a:r>
          <a:endParaRPr lang="es-ES_tradnl" sz="18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0.47336</cdr:x>
      <cdr:y>0.53882</cdr:y>
    </cdr:from>
    <cdr:to>
      <cdr:x>0.58014</cdr:x>
      <cdr:y>0.64477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795770" y="1966499"/>
          <a:ext cx="1081826" cy="386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20</a:t>
          </a:r>
          <a:endParaRPr lang="es-ES_tradnl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0.51386</cdr:x>
      <cdr:y>0.5</cdr:y>
    </cdr:from>
    <cdr:to>
      <cdr:x>0.6153</cdr:x>
      <cdr:y>0.60753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457800" y="1665368"/>
          <a:ext cx="682580" cy="358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_tradnl" sz="1800" dirty="0"/>
        </a:p>
      </cdr:txBody>
    </cdr:sp>
  </cdr:relSizeAnchor>
  <cdr:relSizeAnchor xmlns:cdr="http://schemas.openxmlformats.org/drawingml/2006/chartDrawing">
    <cdr:from>
      <cdr:x>0.38754</cdr:x>
      <cdr:y>0.32784</cdr:y>
    </cdr:from>
    <cdr:to>
      <cdr:x>0.47558</cdr:x>
      <cdr:y>0.45287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607794" y="1091958"/>
          <a:ext cx="592428" cy="416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/>
            <a:t>5</a:t>
          </a:r>
          <a:endParaRPr lang="es-ES_tradnl" sz="18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0.4656</cdr:x>
      <cdr:y>0.53878</cdr:y>
    </cdr:from>
    <cdr:to>
      <cdr:x>0.58398</cdr:x>
      <cdr:y>0.64859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647181" y="1968022"/>
          <a:ext cx="927279" cy="401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20</a:t>
          </a:r>
          <a:endParaRPr lang="es-ES_tradnl" sz="18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0.5</cdr:x>
      <cdr:y>0.5</cdr:y>
    </cdr:from>
    <cdr:to>
      <cdr:x>0.61675</cdr:x>
      <cdr:y>0.62223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543121" y="1510823"/>
          <a:ext cx="82729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15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0.41372</cdr:x>
      <cdr:y>0.28551</cdr:y>
    </cdr:from>
    <cdr:to>
      <cdr:x>0.4846</cdr:x>
      <cdr:y>0.40341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2931710" y="862724"/>
          <a:ext cx="502276" cy="356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5</a:t>
          </a:r>
          <a:endParaRPr lang="es-ES_tradnl" sz="18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0.5162</cdr:x>
      <cdr:y>0.45967</cdr:y>
    </cdr:from>
    <cdr:to>
      <cdr:x>0.59049</cdr:x>
      <cdr:y>0.6188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775239" y="1376497"/>
          <a:ext cx="543339" cy="476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15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0.42197</cdr:x>
      <cdr:y>0.33634</cdr:y>
    </cdr:from>
    <cdr:to>
      <cdr:x>0.48539</cdr:x>
      <cdr:y>0.45967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086126" y="1007165"/>
          <a:ext cx="46382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/>
            <a:t>5</a:t>
          </a:r>
          <a:endParaRPr lang="es-ES_tradnl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0.53479</cdr:x>
      <cdr:y>0.41703</cdr:y>
    </cdr:from>
    <cdr:to>
      <cdr:x>0.64127</cdr:x>
      <cdr:y>0.61412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846055" y="1335311"/>
          <a:ext cx="566671" cy="631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9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0.33635</cdr:x>
      <cdr:y>0.45097</cdr:y>
    </cdr:from>
    <cdr:to>
      <cdr:x>0.45009</cdr:x>
      <cdr:y>0.57968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789988" y="1443985"/>
          <a:ext cx="605307" cy="412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7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0.44525</cdr:x>
      <cdr:y>0.22573</cdr:y>
    </cdr:from>
    <cdr:to>
      <cdr:x>0.5</cdr:x>
      <cdr:y>0.29813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2369537" y="722768"/>
          <a:ext cx="291381" cy="231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4</a:t>
          </a:r>
          <a:endParaRPr lang="es-ES_tradnl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0.48008</cdr:x>
      <cdr:y>0.56729</cdr:y>
    </cdr:from>
    <cdr:to>
      <cdr:x>0.57694</cdr:x>
      <cdr:y>0.72719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468447" y="1827655"/>
          <a:ext cx="901521" cy="515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13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0.43027</cdr:x>
      <cdr:y>0.28747</cdr:y>
    </cdr:from>
    <cdr:to>
      <cdr:x>0.46901</cdr:x>
      <cdr:y>0.37141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4004807" y="926134"/>
          <a:ext cx="360609" cy="270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_tradnl" sz="1800" dirty="0"/>
        </a:p>
      </cdr:txBody>
    </cdr:sp>
  </cdr:relSizeAnchor>
  <cdr:relSizeAnchor xmlns:cdr="http://schemas.openxmlformats.org/drawingml/2006/chartDrawing">
    <cdr:from>
      <cdr:x>0.42335</cdr:x>
      <cdr:y>0.28747</cdr:y>
    </cdr:from>
    <cdr:to>
      <cdr:x>0.4787</cdr:x>
      <cdr:y>0.3874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3940413" y="926134"/>
          <a:ext cx="515155" cy="321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/>
            <a:t>2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0.47593</cdr:x>
      <cdr:y>0.22351</cdr:y>
    </cdr:from>
    <cdr:to>
      <cdr:x>0.51</cdr:x>
      <cdr:y>0.33544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4429810" y="720072"/>
          <a:ext cx="317139" cy="360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0.51</cdr:x>
      <cdr:y>0.25948</cdr:y>
    </cdr:from>
    <cdr:to>
      <cdr:x>0.56449</cdr:x>
      <cdr:y>0.35542</cdr:y>
    </cdr:to>
    <cdr:sp macro="" textlink="">
      <cdr:nvSpPr>
        <cdr:cNvPr id="6" name="CuadroTexto 5"/>
        <cdr:cNvSpPr txBox="1"/>
      </cdr:nvSpPr>
      <cdr:spPr>
        <a:xfrm xmlns:a="http://schemas.openxmlformats.org/drawingml/2006/main">
          <a:off x="4746949" y="835982"/>
          <a:ext cx="507109" cy="30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3</a:t>
          </a:r>
          <a:endParaRPr lang="es-ES_tradnl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0.47226</cdr:x>
      <cdr:y>0.542</cdr:y>
    </cdr:from>
    <cdr:to>
      <cdr:x>0.5667</cdr:x>
      <cdr:y>0.71035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506440" y="1749285"/>
          <a:ext cx="901147" cy="543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18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0.45837</cdr:x>
      <cdr:y>0.24226</cdr:y>
    </cdr:from>
    <cdr:to>
      <cdr:x>0.5167</cdr:x>
      <cdr:y>0.35723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4373918" y="781876"/>
          <a:ext cx="556591" cy="371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2</a:t>
          </a:r>
          <a:endParaRPr lang="es-ES_tradnl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0.41027</cdr:x>
      <cdr:y>0.42246</cdr:y>
    </cdr:from>
    <cdr:to>
      <cdr:x>0.48909</cdr:x>
      <cdr:y>0.59537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156656" y="1541820"/>
          <a:ext cx="798490" cy="631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10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0.51705</cdr:x>
      <cdr:y>0.43657</cdr:y>
    </cdr:from>
    <cdr:to>
      <cdr:x>0.60985</cdr:x>
      <cdr:y>0.6236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238482" y="1593335"/>
          <a:ext cx="940158" cy="682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10</a:t>
          </a:r>
          <a:endParaRPr lang="es-ES_tradnl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0.45191</cdr:x>
      <cdr:y>0.58132</cdr:y>
    </cdr:from>
    <cdr:to>
      <cdr:x>0.52082</cdr:x>
      <cdr:y>0.75768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420594" y="1910336"/>
          <a:ext cx="521595" cy="57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/>
            <a:t>7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0.53783</cdr:x>
      <cdr:y>0.38145</cdr:y>
    </cdr:from>
    <cdr:to>
      <cdr:x>0.63822</cdr:x>
      <cdr:y>0.55389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4070977" y="1253514"/>
          <a:ext cx="759854" cy="56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/>
            <a:t>6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0.40852</cdr:x>
      <cdr:y>0.3305</cdr:y>
    </cdr:from>
    <cdr:to>
      <cdr:x>0.47828</cdr:x>
      <cdr:y>0.5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3092183" y="1086088"/>
          <a:ext cx="528034" cy="557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6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0.4953</cdr:x>
      <cdr:y>0.22077</cdr:y>
    </cdr:from>
    <cdr:to>
      <cdr:x>0.55995</cdr:x>
      <cdr:y>0.31482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3749006" y="725480"/>
          <a:ext cx="489397" cy="30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</a:t>
          </a:r>
          <a:endParaRPr lang="es-ES_tradnl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0.46948</cdr:x>
      <cdr:y>0.55913</cdr:y>
    </cdr:from>
    <cdr:to>
      <cdr:x>0.56878</cdr:x>
      <cdr:y>0.70575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577911" y="1869863"/>
          <a:ext cx="756797" cy="490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15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0.53807</cdr:x>
      <cdr:y>0.26193</cdr:y>
    </cdr:from>
    <cdr:to>
      <cdr:x>0.6342</cdr:x>
      <cdr:y>0.40855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4100661" y="875949"/>
          <a:ext cx="732650" cy="490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4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</cdr:x>
      <cdr:y>0.21834</cdr:y>
    </cdr:from>
    <cdr:to>
      <cdr:x>0.54155</cdr:x>
      <cdr:y>0.32137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3810536" y="730175"/>
          <a:ext cx="316629" cy="344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</a:t>
          </a:r>
          <a:endParaRPr lang="es-ES_tradnl" sz="18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0.40185</cdr:x>
      <cdr:y>0.41674</cdr:y>
    </cdr:from>
    <cdr:to>
      <cdr:x>0.48677</cdr:x>
      <cdr:y>0.58724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884556" y="1392784"/>
          <a:ext cx="609600" cy="569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12</a:t>
          </a:r>
          <a:endParaRPr lang="es-ES_tradnl" sz="1800" dirty="0"/>
        </a:p>
      </cdr:txBody>
    </cdr:sp>
  </cdr:relSizeAnchor>
  <cdr:relSizeAnchor xmlns:cdr="http://schemas.openxmlformats.org/drawingml/2006/chartDrawing">
    <cdr:from>
      <cdr:x>0.50983</cdr:x>
      <cdr:y>0.36915</cdr:y>
    </cdr:from>
    <cdr:to>
      <cdr:x>0.62029</cdr:x>
      <cdr:y>0.5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659684" y="1233740"/>
          <a:ext cx="792922" cy="43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smtClean="0"/>
            <a:t>8</a:t>
          </a:r>
          <a:endParaRPr lang="es-ES_tradnl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607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033670" y="5088465"/>
            <a:ext cx="7197726" cy="242146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Questions for the survey to eldery people</a:t>
            </a:r>
            <a:r>
              <a:rPr lang="es-ES" dirty="0" smtClean="0">
                <a:solidFill>
                  <a:srgbClr val="00FF00"/>
                </a:solidFill>
                <a:latin typeface="Berlin Sans FB Demi" panose="020E0802020502020306" pitchFamily="34" charset="0"/>
              </a:rPr>
              <a:t/>
            </a:r>
            <a:br>
              <a:rPr lang="es-ES" dirty="0" smtClean="0">
                <a:solidFill>
                  <a:srgbClr val="00FF00"/>
                </a:solidFill>
                <a:latin typeface="Berlin Sans FB Demi" panose="020E0802020502020306" pitchFamily="34" charset="0"/>
              </a:rPr>
            </a:br>
            <a:endParaRPr lang="es-ES_tradnl" dirty="0">
              <a:solidFill>
                <a:srgbClr val="00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By Martín Sánchez murube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8624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255493"/>
              </p:ext>
            </p:extLst>
          </p:nvPr>
        </p:nvGraphicFramePr>
        <p:xfrm>
          <a:off x="-1159099" y="365856"/>
          <a:ext cx="9269569" cy="329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xmlns="" val="818518371"/>
              </p:ext>
            </p:extLst>
          </p:nvPr>
        </p:nvGraphicFramePr>
        <p:xfrm>
          <a:off x="4293704" y="3419061"/>
          <a:ext cx="8872797" cy="343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604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7303863"/>
              </p:ext>
            </p:extLst>
          </p:nvPr>
        </p:nvGraphicFramePr>
        <p:xfrm>
          <a:off x="260798" y="1499196"/>
          <a:ext cx="10943823" cy="412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911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3098" y="685800"/>
            <a:ext cx="3693016" cy="1456267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60000"/>
                </a:solidFill>
                <a:latin typeface="Berlin Sans FB Demi" panose="020E0802020502020306" pitchFamily="34" charset="0"/>
              </a:rPr>
              <a:t>SMOKING</a:t>
            </a:r>
            <a:endParaRPr lang="es-ES_tradnl" sz="5400" dirty="0">
              <a:solidFill>
                <a:srgbClr val="F60000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17" name="Marcador de contenid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2147565"/>
              </p:ext>
            </p:extLst>
          </p:nvPr>
        </p:nvGraphicFramePr>
        <p:xfrm>
          <a:off x="-1387699" y="2142067"/>
          <a:ext cx="8509715" cy="334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xmlns="" val="4064000491"/>
              </p:ext>
            </p:extLst>
          </p:nvPr>
        </p:nvGraphicFramePr>
        <p:xfrm>
          <a:off x="4163098" y="2142067"/>
          <a:ext cx="8261619" cy="325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7856114" y="4069724"/>
            <a:ext cx="97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18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293907" y="2897746"/>
            <a:ext cx="59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2</a:t>
            </a:r>
            <a:endParaRPr lang="es-ES_tradnl" dirty="0">
              <a:solidFill>
                <a:schemeClr val="bg1"/>
              </a:solidFill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xmlns="" val="1185141385"/>
              </p:ext>
            </p:extLst>
          </p:nvPr>
        </p:nvGraphicFramePr>
        <p:xfrm>
          <a:off x="1980485" y="3121048"/>
          <a:ext cx="7227910" cy="324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5277477" y="4906852"/>
            <a:ext cx="56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19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594440" y="3829284"/>
            <a:ext cx="24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4974" y="164099"/>
            <a:ext cx="2743200" cy="1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07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2191" y="376707"/>
            <a:ext cx="3139224" cy="1456267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rgbClr val="008A00"/>
                </a:solidFill>
              </a:rPr>
              <a:t>Alcohol</a:t>
            </a:r>
            <a:endParaRPr lang="es-ES_tradnl" sz="5400" dirty="0">
              <a:solidFill>
                <a:srgbClr val="008A00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1685770"/>
              </p:ext>
            </p:extLst>
          </p:nvPr>
        </p:nvGraphicFramePr>
        <p:xfrm>
          <a:off x="-2224825" y="1690777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xmlns="" val="3159075528"/>
              </p:ext>
            </p:extLst>
          </p:nvPr>
        </p:nvGraphicFramePr>
        <p:xfrm>
          <a:off x="3706655" y="1690777"/>
          <a:ext cx="8399889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8076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0659012"/>
              </p:ext>
            </p:extLst>
          </p:nvPr>
        </p:nvGraphicFramePr>
        <p:xfrm>
          <a:off x="-2031643" y="505921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xmlns="" val="3865042502"/>
              </p:ext>
            </p:extLst>
          </p:nvPr>
        </p:nvGraphicFramePr>
        <p:xfrm>
          <a:off x="4989848" y="609548"/>
          <a:ext cx="7202152" cy="354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099782" y="2384388"/>
            <a:ext cx="95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18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590924" y="1378039"/>
            <a:ext cx="61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2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77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0522" y="480811"/>
            <a:ext cx="3383923" cy="1456267"/>
          </a:xfrm>
        </p:spPr>
        <p:txBody>
          <a:bodyPr>
            <a:normAutofit/>
          </a:bodyPr>
          <a:lstStyle/>
          <a:p>
            <a:r>
              <a:rPr lang="es-ES" sz="5400" dirty="0" err="1" smtClean="0">
                <a:solidFill>
                  <a:srgbClr val="CC0099"/>
                </a:solidFill>
                <a:latin typeface="Berlin Sans FB Demi" panose="020E0802020502020306" pitchFamily="34" charset="0"/>
              </a:rPr>
              <a:t>Drugs</a:t>
            </a:r>
            <a:endParaRPr lang="es-ES_tradnl" sz="5400" dirty="0">
              <a:solidFill>
                <a:srgbClr val="CC0099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9035318"/>
              </p:ext>
            </p:extLst>
          </p:nvPr>
        </p:nvGraphicFramePr>
        <p:xfrm>
          <a:off x="-1400578" y="1793808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xmlns="" val="3232534141"/>
              </p:ext>
            </p:extLst>
          </p:nvPr>
        </p:nvGraphicFramePr>
        <p:xfrm>
          <a:off x="4814238" y="1790760"/>
          <a:ext cx="7833217" cy="365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7487" y="193184"/>
            <a:ext cx="2338449" cy="16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97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1591" y="364902"/>
            <a:ext cx="5199844" cy="1456267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SLEEPING HABITS</a:t>
            </a:r>
            <a:endParaRPr lang="es-ES_tradnl" sz="54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3005223"/>
              </p:ext>
            </p:extLst>
          </p:nvPr>
        </p:nvGraphicFramePr>
        <p:xfrm>
          <a:off x="588112" y="2154741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997003" y="3979572"/>
            <a:ext cx="66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11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41701" y="2962141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2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78828" y="3503054"/>
            <a:ext cx="79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6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751512" y="2962141"/>
            <a:ext cx="11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</a:t>
            </a:r>
            <a:endParaRPr lang="es-ES_tradnl" dirty="0">
              <a:solidFill>
                <a:schemeClr val="bg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xmlns="" val="1303639585"/>
              </p:ext>
            </p:extLst>
          </p:nvPr>
        </p:nvGraphicFramePr>
        <p:xfrm>
          <a:off x="-1218820" y="2468749"/>
          <a:ext cx="7086242" cy="302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xmlns="" val="478407421"/>
              </p:ext>
            </p:extLst>
          </p:nvPr>
        </p:nvGraphicFramePr>
        <p:xfrm>
          <a:off x="5965109" y="2495889"/>
          <a:ext cx="7313569" cy="299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2029" y="280083"/>
            <a:ext cx="3035412" cy="21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1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2818602"/>
              </p:ext>
            </p:extLst>
          </p:nvPr>
        </p:nvGraphicFramePr>
        <p:xfrm>
          <a:off x="-1014211" y="1429553"/>
          <a:ext cx="9617299" cy="318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xmlns="" val="1327931551"/>
              </p:ext>
            </p:extLst>
          </p:nvPr>
        </p:nvGraphicFramePr>
        <p:xfrm>
          <a:off x="4900589" y="3527263"/>
          <a:ext cx="6729033" cy="333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675031" y="437881"/>
            <a:ext cx="7856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FOOD HABITS</a:t>
            </a:r>
            <a:endParaRPr lang="es-ES_tradnl" sz="40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46997" y="2743200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6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09870" y="2318197"/>
            <a:ext cx="48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2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409904" y="5306096"/>
            <a:ext cx="6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15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9885" y="258868"/>
            <a:ext cx="2460040" cy="177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8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9952613"/>
              </p:ext>
            </p:extLst>
          </p:nvPr>
        </p:nvGraphicFramePr>
        <p:xfrm>
          <a:off x="-407645" y="424536"/>
          <a:ext cx="7209184" cy="311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xmlns="" val="3621059338"/>
              </p:ext>
            </p:extLst>
          </p:nvPr>
        </p:nvGraphicFramePr>
        <p:xfrm>
          <a:off x="4879212" y="424536"/>
          <a:ext cx="5309858" cy="311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xmlns="" val="4108358113"/>
              </p:ext>
            </p:extLst>
          </p:nvPr>
        </p:nvGraphicFramePr>
        <p:xfrm>
          <a:off x="605346" y="3400023"/>
          <a:ext cx="5183202" cy="318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xmlns="" val="4015706247"/>
              </p:ext>
            </p:extLst>
          </p:nvPr>
        </p:nvGraphicFramePr>
        <p:xfrm>
          <a:off x="4783070" y="3360882"/>
          <a:ext cx="5279344" cy="326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421228" y="1648496"/>
            <a:ext cx="579549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12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38659" y="1983346"/>
            <a:ext cx="55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8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00777" y="5143499"/>
            <a:ext cx="94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20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22017" y="5328165"/>
            <a:ext cx="721217" cy="37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17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941713" y="4262907"/>
            <a:ext cx="48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3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01539" y="1983346"/>
            <a:ext cx="68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13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688300" y="1366903"/>
            <a:ext cx="5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7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9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xmlns="" val="99306315"/>
              </p:ext>
            </p:extLst>
          </p:nvPr>
        </p:nvGraphicFramePr>
        <p:xfrm>
          <a:off x="5478405" y="649357"/>
          <a:ext cx="5267708" cy="3301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xmlns="" val="1536437469"/>
              </p:ext>
            </p:extLst>
          </p:nvPr>
        </p:nvGraphicFramePr>
        <p:xfrm>
          <a:off x="304416" y="3087384"/>
          <a:ext cx="6109636" cy="377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550762"/>
              </p:ext>
            </p:extLst>
          </p:nvPr>
        </p:nvGraphicFramePr>
        <p:xfrm>
          <a:off x="-1616847" y="67755"/>
          <a:ext cx="9307695" cy="322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456868" y="2395470"/>
            <a:ext cx="65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8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448541" y="1777285"/>
            <a:ext cx="540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7</a:t>
            </a:r>
          </a:p>
          <a:p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456868" y="1493949"/>
            <a:ext cx="54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4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112259" y="1275008"/>
            <a:ext cx="33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1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9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4145" y="120743"/>
            <a:ext cx="10131425" cy="1456267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00FF00"/>
                </a:solidFill>
                <a:latin typeface="Berlin Sans FB Demi" panose="020E0802020502020306" pitchFamily="34" charset="0"/>
              </a:rPr>
              <a:t>HEALTH</a:t>
            </a:r>
            <a:endParaRPr lang="es-ES_tradnl" sz="5400" dirty="0">
              <a:solidFill>
                <a:srgbClr val="00FF00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8178280"/>
              </p:ext>
            </p:extLst>
          </p:nvPr>
        </p:nvGraphicFramePr>
        <p:xfrm>
          <a:off x="-1882509" y="2478156"/>
          <a:ext cx="9542265" cy="322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xmlns="" val="2738084222"/>
              </p:ext>
            </p:extLst>
          </p:nvPr>
        </p:nvGraphicFramePr>
        <p:xfrm>
          <a:off x="4735443" y="2504660"/>
          <a:ext cx="7456557" cy="330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9443" y="214991"/>
            <a:ext cx="2964898" cy="213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7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2953467"/>
              </p:ext>
            </p:extLst>
          </p:nvPr>
        </p:nvGraphicFramePr>
        <p:xfrm>
          <a:off x="-1529367" y="220014"/>
          <a:ext cx="9810481" cy="344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3078291179"/>
              </p:ext>
            </p:extLst>
          </p:nvPr>
        </p:nvGraphicFramePr>
        <p:xfrm>
          <a:off x="4512610" y="239630"/>
          <a:ext cx="7537003" cy="340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xmlns="" val="679081398"/>
              </p:ext>
            </p:extLst>
          </p:nvPr>
        </p:nvGraphicFramePr>
        <p:xfrm>
          <a:off x="-630888" y="3503054"/>
          <a:ext cx="7946087" cy="335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8500056" y="1622738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13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521262" y="1442434"/>
            <a:ext cx="65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7</a:t>
            </a:r>
            <a:endParaRPr lang="es-ES_tradnl" dirty="0">
              <a:solidFill>
                <a:schemeClr val="bg1"/>
              </a:solidFill>
            </a:endParaRP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xmlns="" val="4221087184"/>
              </p:ext>
            </p:extLst>
          </p:nvPr>
        </p:nvGraphicFramePr>
        <p:xfrm>
          <a:off x="4429079" y="3537427"/>
          <a:ext cx="7569197" cy="32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48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8702" y="545206"/>
            <a:ext cx="10131425" cy="1456267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EF6011"/>
                </a:solidFill>
                <a:latin typeface="Berlin Sans FB Demi" panose="020E0802020502020306" pitchFamily="34" charset="0"/>
              </a:rPr>
              <a:t>WEIGHT</a:t>
            </a:r>
            <a:endParaRPr lang="es-ES_tradnl" sz="5400" dirty="0">
              <a:solidFill>
                <a:srgbClr val="EF6011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5202948"/>
              </p:ext>
            </p:extLst>
          </p:nvPr>
        </p:nvGraphicFramePr>
        <p:xfrm>
          <a:off x="-602087" y="2331077"/>
          <a:ext cx="7621073" cy="334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xmlns="" val="3291379233"/>
              </p:ext>
            </p:extLst>
          </p:nvPr>
        </p:nvGraphicFramePr>
        <p:xfrm>
          <a:off x="5292035" y="2331077"/>
          <a:ext cx="7178261" cy="334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9687" y="227022"/>
            <a:ext cx="2902226" cy="2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7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3983219"/>
              </p:ext>
            </p:extLst>
          </p:nvPr>
        </p:nvGraphicFramePr>
        <p:xfrm>
          <a:off x="-2083903" y="424070"/>
          <a:ext cx="10131425" cy="422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626086" y="1687133"/>
            <a:ext cx="4952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If</a:t>
            </a:r>
            <a:r>
              <a:rPr lang="es-ES" sz="2400" dirty="0" smtClean="0"/>
              <a:t> yes, </a:t>
            </a:r>
            <a:r>
              <a:rPr lang="es-ES" sz="2400" dirty="0" err="1" smtClean="0"/>
              <a:t>which</a:t>
            </a:r>
            <a:r>
              <a:rPr lang="es-ES" sz="2400" dirty="0" smtClean="0"/>
              <a:t> </a:t>
            </a:r>
            <a:r>
              <a:rPr lang="es-ES" sz="2400" dirty="0" err="1" smtClean="0"/>
              <a:t>one</a:t>
            </a:r>
            <a:r>
              <a:rPr lang="es-ES" sz="2400" dirty="0" smtClean="0"/>
              <a:t>?:</a:t>
            </a:r>
          </a:p>
          <a:p>
            <a:pPr marL="285750" indent="-285750">
              <a:buFontTx/>
              <a:buChar char="-"/>
            </a:pPr>
            <a:r>
              <a:rPr lang="es-ES" sz="2400" dirty="0" err="1" smtClean="0"/>
              <a:t>Without</a:t>
            </a:r>
            <a:r>
              <a:rPr lang="es-ES" sz="2400" dirty="0" smtClean="0"/>
              <a:t> </a:t>
            </a:r>
            <a:r>
              <a:rPr lang="es-ES" sz="2400" dirty="0" smtClean="0"/>
              <a:t>oil or </a:t>
            </a:r>
            <a:r>
              <a:rPr lang="es-ES" sz="2400" dirty="0" err="1" smtClean="0"/>
              <a:t>fat</a:t>
            </a:r>
            <a:r>
              <a:rPr lang="es-ES" sz="2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Food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proteins</a:t>
            </a:r>
            <a:r>
              <a:rPr lang="es-ES" sz="2400" dirty="0" smtClean="0"/>
              <a:t>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lower</a:t>
            </a:r>
            <a:r>
              <a:rPr lang="es-ES" sz="2400" dirty="0" smtClean="0"/>
              <a:t> in </a:t>
            </a:r>
            <a:r>
              <a:rPr lang="es-ES" sz="2400" dirty="0" err="1" smtClean="0"/>
              <a:t>fats</a:t>
            </a:r>
            <a:r>
              <a:rPr lang="es-ES" sz="2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dirty="0" err="1" smtClean="0"/>
              <a:t>lot</a:t>
            </a:r>
            <a:r>
              <a:rPr lang="es-ES" sz="2400" dirty="0" smtClean="0"/>
              <a:t> of </a:t>
            </a:r>
            <a:r>
              <a:rPr lang="es-ES" sz="2400" dirty="0" err="1" smtClean="0"/>
              <a:t>fruit</a:t>
            </a:r>
            <a:r>
              <a:rPr lang="es-ES" sz="2400" dirty="0" smtClean="0"/>
              <a:t> and vegetables.</a:t>
            </a:r>
            <a:endParaRPr lang="es-ES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563245" y="2887461"/>
            <a:ext cx="83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16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32597" y="1468192"/>
            <a:ext cx="70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4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4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3184707"/>
              </p:ext>
            </p:extLst>
          </p:nvPr>
        </p:nvGraphicFramePr>
        <p:xfrm>
          <a:off x="-1908314" y="1419977"/>
          <a:ext cx="9859618" cy="392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137339" y="502276"/>
            <a:ext cx="2585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0000CC"/>
                </a:solidFill>
              </a:rPr>
              <a:t>Sports</a:t>
            </a:r>
            <a:endParaRPr lang="es-ES_tradnl" sz="5400" dirty="0">
              <a:solidFill>
                <a:srgbClr val="0000CC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09322" y="1616766"/>
            <a:ext cx="3816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What</a:t>
            </a:r>
            <a:r>
              <a:rPr lang="es-ES" sz="2000" dirty="0" smtClean="0"/>
              <a:t> sport do </a:t>
            </a:r>
            <a:r>
              <a:rPr lang="es-ES" sz="2000" dirty="0" err="1" smtClean="0"/>
              <a:t>you</a:t>
            </a:r>
            <a:r>
              <a:rPr lang="es-ES" sz="2000" dirty="0" smtClean="0"/>
              <a:t> </a:t>
            </a:r>
            <a:r>
              <a:rPr lang="es-ES" sz="2000" dirty="0" err="1" smtClean="0"/>
              <a:t>play</a:t>
            </a:r>
            <a:r>
              <a:rPr lang="es-ES" sz="2000" dirty="0" smtClean="0"/>
              <a:t>?:</a:t>
            </a:r>
          </a:p>
          <a:p>
            <a:r>
              <a:rPr lang="es-ES" sz="2000" dirty="0" smtClean="0"/>
              <a:t>-</a:t>
            </a:r>
            <a:r>
              <a:rPr lang="es-ES" sz="2000" dirty="0" err="1" smtClean="0"/>
              <a:t>Gymnastics</a:t>
            </a:r>
            <a:r>
              <a:rPr lang="es-ES" sz="2000" dirty="0" smtClean="0"/>
              <a:t> </a:t>
            </a:r>
            <a:r>
              <a:rPr lang="es-ES" sz="2000" dirty="0" smtClean="0"/>
              <a:t>(2)</a:t>
            </a:r>
          </a:p>
          <a:p>
            <a:r>
              <a:rPr lang="es-ES" sz="2000" dirty="0" smtClean="0"/>
              <a:t>-</a:t>
            </a:r>
            <a:r>
              <a:rPr lang="es-ES" sz="2000" dirty="0" err="1" smtClean="0"/>
              <a:t>Walk</a:t>
            </a:r>
            <a:r>
              <a:rPr lang="es-ES" sz="2000" dirty="0" err="1" smtClean="0"/>
              <a:t>ing</a:t>
            </a:r>
            <a:r>
              <a:rPr lang="es-ES" sz="2000" dirty="0" smtClean="0"/>
              <a:t>(6</a:t>
            </a:r>
            <a:r>
              <a:rPr lang="es-ES" sz="2000" dirty="0" smtClean="0"/>
              <a:t>)</a:t>
            </a:r>
          </a:p>
          <a:p>
            <a:r>
              <a:rPr lang="es-ES" sz="2000" dirty="0" smtClean="0"/>
              <a:t>-</a:t>
            </a:r>
            <a:r>
              <a:rPr lang="es-ES" sz="2000" dirty="0" err="1" smtClean="0"/>
              <a:t>Running</a:t>
            </a:r>
            <a:r>
              <a:rPr lang="es-ES" sz="2000" dirty="0" smtClean="0"/>
              <a:t>(2)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xmlns="" val="3902208982"/>
              </p:ext>
            </p:extLst>
          </p:nvPr>
        </p:nvGraphicFramePr>
        <p:xfrm>
          <a:off x="5305286" y="2354231"/>
          <a:ext cx="7681843" cy="379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5963478" y="4704522"/>
            <a:ext cx="169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What</a:t>
            </a:r>
            <a:r>
              <a:rPr lang="es-ES" sz="2000" dirty="0" smtClean="0"/>
              <a:t> </a:t>
            </a:r>
            <a:r>
              <a:rPr lang="es-ES" sz="2000" dirty="0" err="1" smtClean="0"/>
              <a:t>kind</a:t>
            </a:r>
            <a:r>
              <a:rPr lang="es-ES" sz="2000" dirty="0" smtClean="0"/>
              <a:t>?:</a:t>
            </a:r>
            <a:br>
              <a:rPr lang="es-ES" sz="2000" dirty="0" smtClean="0"/>
            </a:br>
            <a:r>
              <a:rPr lang="es-ES" sz="2000" dirty="0" smtClean="0"/>
              <a:t>-</a:t>
            </a:r>
            <a:r>
              <a:rPr lang="es-ES" sz="2000" dirty="0" err="1" smtClean="0"/>
              <a:t>Walking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xmlns="" val="11867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273</TotalTime>
  <Words>399</Words>
  <Application>Microsoft Office PowerPoint</Application>
  <PresentationFormat>Personalizado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Questions for the survey to eldery people </vt:lpstr>
      <vt:lpstr>Diapositiva 2</vt:lpstr>
      <vt:lpstr>Diapositiva 3</vt:lpstr>
      <vt:lpstr>Diapositiva 4</vt:lpstr>
      <vt:lpstr>HEALTH</vt:lpstr>
      <vt:lpstr>Diapositiva 6</vt:lpstr>
      <vt:lpstr>WEIGHT</vt:lpstr>
      <vt:lpstr>Diapositiva 8</vt:lpstr>
      <vt:lpstr>Diapositiva 9</vt:lpstr>
      <vt:lpstr>Diapositiva 10</vt:lpstr>
      <vt:lpstr>Diapositiva 11</vt:lpstr>
      <vt:lpstr>SMOKING</vt:lpstr>
      <vt:lpstr>Alcohol</vt:lpstr>
      <vt:lpstr>Diapositiva 14</vt:lpstr>
      <vt:lpstr>Drugs</vt:lpstr>
      <vt:lpstr>SLEEPING HABITS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Martín</dc:creator>
  <cp:lastModifiedBy>Astaroth</cp:lastModifiedBy>
  <cp:revision>41</cp:revision>
  <dcterms:created xsi:type="dcterms:W3CDTF">2017-10-20T17:26:21Z</dcterms:created>
  <dcterms:modified xsi:type="dcterms:W3CDTF">2017-11-09T10:35:14Z</dcterms:modified>
</cp:coreProperties>
</file>