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Lato-regular.fntdata"/><Relationship Id="rId21" Type="http://schemas.openxmlformats.org/officeDocument/2006/relationships/font" Target="fonts/PlayfairDispl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5fd1c2f00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5fd1c2f00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5fd1c2f00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5fd1c2f00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85fd1c2f00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5fd1c2f00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85fd1c2f0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85fd1c2f0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85fd1c2f0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5fd1c2f0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85fd1c2f00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5fd1c2f00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85fd1c2f00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5fd1c2f00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5fd1c2f00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5fd1c2f00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5fd1c2f00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5fd1c2f00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5fd1c2f00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5fd1c2f00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85fd1c2f00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5fd1c2f00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1.jpg"/><Relationship Id="rId6"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70938" y="152400"/>
            <a:ext cx="8602133"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000000"/>
                </a:solidFill>
                <a:latin typeface="Arial"/>
                <a:ea typeface="Arial"/>
                <a:cs typeface="Arial"/>
                <a:sym typeface="Arial"/>
              </a:rPr>
              <a:t>Robot development</a:t>
            </a:r>
            <a:endParaRPr>
              <a:solidFill>
                <a:srgbClr val="000000"/>
              </a:solidFill>
              <a:latin typeface="Arial"/>
              <a:ea typeface="Arial"/>
              <a:cs typeface="Arial"/>
              <a:sym typeface="Arial"/>
            </a:endParaRPr>
          </a:p>
        </p:txBody>
      </p:sp>
      <p:sp>
        <p:nvSpPr>
          <p:cNvPr id="120" name="Google Shape;120;p22"/>
          <p:cNvSpPr txBox="1"/>
          <p:nvPr>
            <p:ph idx="1" type="body"/>
          </p:nvPr>
        </p:nvSpPr>
        <p:spPr>
          <a:xfrm>
            <a:off x="311700" y="1152475"/>
            <a:ext cx="4543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cs"/>
              <a:t>a) manpower in human service</a:t>
            </a:r>
            <a:endParaRPr/>
          </a:p>
          <a:p>
            <a:pPr indent="-342900" lvl="0" marL="457200" rtl="0" algn="l">
              <a:spcBef>
                <a:spcPts val="0"/>
              </a:spcBef>
              <a:spcAft>
                <a:spcPts val="0"/>
              </a:spcAft>
              <a:buSzPts val="1800"/>
              <a:buChar char="●"/>
            </a:pPr>
            <a:r>
              <a:rPr lang="cs"/>
              <a:t>b) soldiers</a:t>
            </a:r>
            <a:endParaRPr/>
          </a:p>
          <a:p>
            <a:pPr indent="-342900" lvl="0" marL="457200" rtl="0" algn="l">
              <a:spcBef>
                <a:spcPts val="0"/>
              </a:spcBef>
              <a:spcAft>
                <a:spcPts val="0"/>
              </a:spcAft>
              <a:buSzPts val="1800"/>
              <a:buChar char="●"/>
            </a:pPr>
            <a:r>
              <a:rPr lang="cs"/>
              <a:t>c) organized power that wanted to rule</a:t>
            </a:r>
            <a:endParaRPr/>
          </a:p>
          <a:p>
            <a:pPr indent="-342900" lvl="0" marL="457200" rtl="0" algn="l">
              <a:spcBef>
                <a:spcPts val="0"/>
              </a:spcBef>
              <a:spcAft>
                <a:spcPts val="0"/>
              </a:spcAft>
              <a:buSzPts val="1800"/>
              <a:buChar char="●"/>
            </a:pPr>
            <a:r>
              <a:rPr lang="cs"/>
              <a:t>d) murderers</a:t>
            </a:r>
            <a:endParaRPr/>
          </a:p>
        </p:txBody>
      </p:sp>
      <p:pic>
        <p:nvPicPr>
          <p:cNvPr descr="Čapkovo drama R.U.R. ukazuje zánik naší civilizace - TOPZINE.cz" id="121" name="Google Shape;121;p22"/>
          <p:cNvPicPr preferRelativeResize="0"/>
          <p:nvPr/>
        </p:nvPicPr>
        <p:blipFill>
          <a:blip r:embed="rId3">
            <a:alphaModFix/>
          </a:blip>
          <a:stretch>
            <a:fillRect/>
          </a:stretch>
        </p:blipFill>
        <p:spPr>
          <a:xfrm>
            <a:off x="5520925" y="447675"/>
            <a:ext cx="2905125" cy="4248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000000"/>
                </a:solidFill>
                <a:latin typeface="Arial"/>
                <a:ea typeface="Arial"/>
                <a:cs typeface="Arial"/>
                <a:sym typeface="Arial"/>
              </a:rPr>
              <a:t>My own opinion</a:t>
            </a:r>
            <a:endParaRPr>
              <a:solidFill>
                <a:srgbClr val="000000"/>
              </a:solidFill>
              <a:latin typeface="Arial"/>
              <a:ea typeface="Arial"/>
              <a:cs typeface="Arial"/>
              <a:sym typeface="Arial"/>
            </a:endParaRPr>
          </a:p>
        </p:txBody>
      </p:sp>
      <p:sp>
        <p:nvSpPr>
          <p:cNvPr id="127" name="Google Shape;127;p23"/>
          <p:cNvSpPr txBox="1"/>
          <p:nvPr>
            <p:ph idx="1" type="body"/>
          </p:nvPr>
        </p:nvSpPr>
        <p:spPr>
          <a:xfrm>
            <a:off x="311700" y="1152475"/>
            <a:ext cx="4084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s">
                <a:solidFill>
                  <a:srgbClr val="666666"/>
                </a:solidFill>
              </a:rPr>
              <a:t>The book was fun to read and I think that the motive of the book is true. Nowadays robots are being used more and more and there are people that are worried about a potential rebellion. </a:t>
            </a:r>
            <a:endParaRPr>
              <a:solidFill>
                <a:srgbClr val="666666"/>
              </a:solidFill>
            </a:endParaRPr>
          </a:p>
        </p:txBody>
      </p:sp>
      <p:pic>
        <p:nvPicPr>
          <p:cNvPr descr="RUR at Marionette Theatre – Vintagraph Prints" id="128" name="Google Shape;128;p23"/>
          <p:cNvPicPr preferRelativeResize="0"/>
          <p:nvPr/>
        </p:nvPicPr>
        <p:blipFill>
          <a:blip r:embed="rId3">
            <a:alphaModFix/>
          </a:blip>
          <a:stretch>
            <a:fillRect/>
          </a:stretch>
        </p:blipFill>
        <p:spPr>
          <a:xfrm>
            <a:off x="5423100" y="387723"/>
            <a:ext cx="2742175" cy="43680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s">
                <a:latin typeface="Arial"/>
                <a:ea typeface="Arial"/>
                <a:cs typeface="Arial"/>
                <a:sym typeface="Arial"/>
              </a:rPr>
              <a:t>The end</a:t>
            </a:r>
            <a:endParaRPr>
              <a:latin typeface="Arial"/>
              <a:ea typeface="Arial"/>
              <a:cs typeface="Arial"/>
              <a:sym typeface="Arial"/>
            </a:endParaRPr>
          </a:p>
        </p:txBody>
      </p:sp>
      <p:sp>
        <p:nvSpPr>
          <p:cNvPr id="134" name="Google Shape;134;p24"/>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s">
                <a:latin typeface="Arial"/>
                <a:ea typeface="Arial"/>
                <a:cs typeface="Arial"/>
                <a:sym typeface="Arial"/>
              </a:rPr>
              <a:t>Thanks for the attention</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s">
                <a:latin typeface="Arial"/>
                <a:ea typeface="Arial"/>
                <a:cs typeface="Arial"/>
                <a:sym typeface="Arial"/>
              </a:rPr>
              <a:t>Karel Čapek</a:t>
            </a:r>
            <a:endParaRPr>
              <a:latin typeface="Arial"/>
              <a:ea typeface="Arial"/>
              <a:cs typeface="Arial"/>
              <a:sym typeface="Arial"/>
            </a:endParaRPr>
          </a:p>
          <a:p>
            <a:pPr indent="0" lvl="0" marL="0" rtl="0" algn="ctr">
              <a:spcBef>
                <a:spcPts val="0"/>
              </a:spcBef>
              <a:spcAft>
                <a:spcPts val="0"/>
              </a:spcAft>
              <a:buNone/>
            </a:pPr>
            <a:r>
              <a:rPr lang="cs">
                <a:latin typeface="Arial"/>
                <a:ea typeface="Arial"/>
                <a:cs typeface="Arial"/>
                <a:sym typeface="Arial"/>
              </a:rPr>
              <a:t>R.U.R</a:t>
            </a:r>
            <a:endParaRPr>
              <a:latin typeface="Arial"/>
              <a:ea typeface="Arial"/>
              <a:cs typeface="Arial"/>
              <a:sym typeface="Arial"/>
            </a:endParaRPr>
          </a:p>
        </p:txBody>
      </p:sp>
      <p:sp>
        <p:nvSpPr>
          <p:cNvPr id="65" name="Google Shape;65;p14"/>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s">
                <a:latin typeface="Arial"/>
                <a:ea typeface="Arial"/>
                <a:cs typeface="Arial"/>
                <a:sym typeface="Arial"/>
              </a:rPr>
              <a:t>Adam Skokan</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000000"/>
                </a:solidFill>
                <a:latin typeface="Arial"/>
                <a:ea typeface="Arial"/>
                <a:cs typeface="Arial"/>
                <a:sym typeface="Arial"/>
              </a:rPr>
              <a:t>Karel Čapek</a:t>
            </a:r>
            <a:endParaRPr>
              <a:solidFill>
                <a:srgbClr val="000000"/>
              </a:solidFill>
              <a:latin typeface="Arial"/>
              <a:ea typeface="Arial"/>
              <a:cs typeface="Arial"/>
              <a:sym typeface="Arial"/>
            </a:endParaRPr>
          </a:p>
        </p:txBody>
      </p:sp>
      <p:sp>
        <p:nvSpPr>
          <p:cNvPr id="71" name="Google Shape;71;p15"/>
          <p:cNvSpPr txBox="1"/>
          <p:nvPr>
            <p:ph idx="1" type="body"/>
          </p:nvPr>
        </p:nvSpPr>
        <p:spPr>
          <a:xfrm>
            <a:off x="311700" y="1152475"/>
            <a:ext cx="5919600" cy="3746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Arial"/>
              <a:buChar char="●"/>
            </a:pPr>
            <a:r>
              <a:rPr lang="cs">
                <a:latin typeface="Arial"/>
                <a:ea typeface="Arial"/>
                <a:cs typeface="Arial"/>
                <a:sym typeface="Arial"/>
              </a:rPr>
              <a:t>Karel Čapek was a writer, journalist, dramatist, philosopher, photographer and a translator</a:t>
            </a:r>
            <a:endParaRPr>
              <a:latin typeface="Arial"/>
              <a:ea typeface="Arial"/>
              <a:cs typeface="Arial"/>
              <a:sym typeface="Arial"/>
            </a:endParaRPr>
          </a:p>
          <a:p>
            <a:pPr indent="0" lvl="0" marL="457200" rtl="0" algn="l">
              <a:spcBef>
                <a:spcPts val="1600"/>
              </a:spcBef>
              <a:spcAft>
                <a:spcPts val="0"/>
              </a:spcAft>
              <a:buNone/>
            </a:pPr>
            <a:r>
              <a:t/>
            </a:r>
            <a:endParaRPr>
              <a:latin typeface="Arial"/>
              <a:ea typeface="Arial"/>
              <a:cs typeface="Arial"/>
              <a:sym typeface="Arial"/>
            </a:endParaRPr>
          </a:p>
          <a:p>
            <a:pPr indent="-342900" lvl="0" marL="457200" rtl="0" algn="l">
              <a:spcBef>
                <a:spcPts val="1600"/>
              </a:spcBef>
              <a:spcAft>
                <a:spcPts val="0"/>
              </a:spcAft>
              <a:buSzPts val="1800"/>
              <a:buFont typeface="Arial"/>
              <a:buChar char="●"/>
            </a:pPr>
            <a:r>
              <a:rPr lang="cs">
                <a:latin typeface="Arial"/>
                <a:ea typeface="Arial"/>
                <a:cs typeface="Arial"/>
                <a:sym typeface="Arial"/>
              </a:rPr>
              <a:t>The genre of his works is a science fiction and his theme was literature for teenagers</a:t>
            </a:r>
            <a:endParaRPr>
              <a:latin typeface="Arial"/>
              <a:ea typeface="Arial"/>
              <a:cs typeface="Arial"/>
              <a:sym typeface="Arial"/>
            </a:endParaRPr>
          </a:p>
          <a:p>
            <a:pPr indent="0" lvl="0" marL="0" rtl="0" algn="l">
              <a:spcBef>
                <a:spcPts val="1600"/>
              </a:spcBef>
              <a:spcAft>
                <a:spcPts val="0"/>
              </a:spcAft>
              <a:buNone/>
            </a:pPr>
            <a:r>
              <a:t/>
            </a:r>
            <a:endParaRPr>
              <a:latin typeface="Arial"/>
              <a:ea typeface="Arial"/>
              <a:cs typeface="Arial"/>
              <a:sym typeface="Arial"/>
            </a:endParaRPr>
          </a:p>
          <a:p>
            <a:pPr indent="-342900" lvl="0" marL="457200" rtl="0" algn="l">
              <a:spcBef>
                <a:spcPts val="1600"/>
              </a:spcBef>
              <a:spcAft>
                <a:spcPts val="0"/>
              </a:spcAft>
              <a:buSzPts val="1800"/>
              <a:buFont typeface="Arial"/>
              <a:buChar char="●"/>
            </a:pPr>
            <a:r>
              <a:rPr lang="cs">
                <a:latin typeface="Arial"/>
                <a:ea typeface="Arial"/>
                <a:cs typeface="Arial"/>
                <a:sym typeface="Arial"/>
              </a:rPr>
              <a:t>In 1915 he finished his studies at Filosofická fakulta Univerzity Karlovy in Prague and received his doctorate.</a:t>
            </a:r>
            <a:endParaRPr>
              <a:latin typeface="Arial"/>
              <a:ea typeface="Arial"/>
              <a:cs typeface="Arial"/>
              <a:sym typeface="Arial"/>
            </a:endParaRPr>
          </a:p>
          <a:p>
            <a:pPr indent="0" lvl="0" marL="0" rtl="0" algn="l">
              <a:spcBef>
                <a:spcPts val="1600"/>
              </a:spcBef>
              <a:spcAft>
                <a:spcPts val="0"/>
              </a:spcAft>
              <a:buNone/>
            </a:pPr>
            <a:r>
              <a:t/>
            </a:r>
            <a:endParaRPr>
              <a:latin typeface="Arial"/>
              <a:ea typeface="Arial"/>
              <a:cs typeface="Arial"/>
              <a:sym typeface="Arial"/>
            </a:endParaRPr>
          </a:p>
          <a:p>
            <a:pPr indent="0" lvl="0" marL="0" rtl="0" algn="l">
              <a:spcBef>
                <a:spcPts val="1600"/>
              </a:spcBef>
              <a:spcAft>
                <a:spcPts val="1600"/>
              </a:spcAft>
              <a:buNone/>
            </a:pPr>
            <a:r>
              <a:t/>
            </a:r>
            <a:endParaRPr>
              <a:latin typeface="Arial"/>
              <a:ea typeface="Arial"/>
              <a:cs typeface="Arial"/>
              <a:sym typeface="Arial"/>
            </a:endParaRPr>
          </a:p>
        </p:txBody>
      </p:sp>
      <p:pic>
        <p:nvPicPr>
          <p:cNvPr descr="Karel-capek.jpg" id="72" name="Google Shape;72;p15"/>
          <p:cNvPicPr preferRelativeResize="0"/>
          <p:nvPr/>
        </p:nvPicPr>
        <p:blipFill>
          <a:blip r:embed="rId3">
            <a:alphaModFix/>
          </a:blip>
          <a:stretch>
            <a:fillRect/>
          </a:stretch>
        </p:blipFill>
        <p:spPr>
          <a:xfrm>
            <a:off x="6451050" y="1165225"/>
            <a:ext cx="2381250" cy="3390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000000"/>
                </a:solidFill>
                <a:latin typeface="Arial"/>
                <a:ea typeface="Arial"/>
                <a:cs typeface="Arial"/>
                <a:sym typeface="Arial"/>
              </a:rPr>
              <a:t>Other important works</a:t>
            </a:r>
            <a:endParaRPr>
              <a:solidFill>
                <a:srgbClr val="000000"/>
              </a:solidFill>
              <a:latin typeface="Arial"/>
              <a:ea typeface="Arial"/>
              <a:cs typeface="Arial"/>
              <a:sym typeface="Arial"/>
            </a:endParaRPr>
          </a:p>
        </p:txBody>
      </p:sp>
      <p:sp>
        <p:nvSpPr>
          <p:cNvPr id="78" name="Google Shape;78;p16"/>
          <p:cNvSpPr txBox="1"/>
          <p:nvPr>
            <p:ph idx="1" type="body"/>
          </p:nvPr>
        </p:nvSpPr>
        <p:spPr>
          <a:xfrm>
            <a:off x="311700" y="1152475"/>
            <a:ext cx="4543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666666"/>
                </a:solidFill>
                <a:latin typeface="Arial"/>
                <a:ea typeface="Arial"/>
                <a:cs typeface="Arial"/>
                <a:sym typeface="Arial"/>
              </a:rPr>
              <a:t>Karel Čapek's most famous works are</a:t>
            </a:r>
            <a:r>
              <a:rPr lang="cs">
                <a:latin typeface="Arial"/>
                <a:ea typeface="Arial"/>
                <a:cs typeface="Arial"/>
                <a:sym typeface="Arial"/>
              </a:rPr>
              <a:t>:</a:t>
            </a:r>
            <a:endParaRPr>
              <a:latin typeface="Arial"/>
              <a:ea typeface="Arial"/>
              <a:cs typeface="Arial"/>
              <a:sym typeface="Arial"/>
            </a:endParaRPr>
          </a:p>
          <a:p>
            <a:pPr indent="-342900" lvl="0" marL="457200" rtl="0" algn="l">
              <a:spcBef>
                <a:spcPts val="1600"/>
              </a:spcBef>
              <a:spcAft>
                <a:spcPts val="0"/>
              </a:spcAft>
              <a:buSzPts val="1800"/>
              <a:buFont typeface="Arial"/>
              <a:buChar char="●"/>
            </a:pPr>
            <a:r>
              <a:rPr lang="cs">
                <a:latin typeface="Arial"/>
                <a:ea typeface="Arial"/>
                <a:cs typeface="Arial"/>
                <a:sym typeface="Arial"/>
              </a:rPr>
              <a:t>R.U.R</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cs">
                <a:latin typeface="Arial"/>
                <a:ea typeface="Arial"/>
                <a:cs typeface="Arial"/>
                <a:sym typeface="Arial"/>
              </a:rPr>
              <a:t>Loupežník 1920 komedie</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cs">
                <a:latin typeface="Arial"/>
                <a:ea typeface="Arial"/>
                <a:cs typeface="Arial"/>
                <a:sym typeface="Arial"/>
              </a:rPr>
              <a:t>Ze života hmyzu</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cs">
                <a:latin typeface="Arial"/>
                <a:ea typeface="Arial"/>
                <a:cs typeface="Arial"/>
                <a:sym typeface="Arial"/>
              </a:rPr>
              <a:t>Věc Makropulus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cs">
                <a:latin typeface="Arial"/>
                <a:ea typeface="Arial"/>
                <a:cs typeface="Arial"/>
                <a:sym typeface="Arial"/>
              </a:rPr>
              <a:t>Válka s Mloky</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cs">
                <a:latin typeface="Arial"/>
                <a:ea typeface="Arial"/>
                <a:cs typeface="Arial"/>
                <a:sym typeface="Arial"/>
              </a:rPr>
              <a:t>Bílá nemoc</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cs">
                <a:latin typeface="Arial"/>
                <a:ea typeface="Arial"/>
                <a:cs typeface="Arial"/>
                <a:sym typeface="Arial"/>
              </a:rPr>
              <a:t>Matka</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cs">
                <a:latin typeface="Arial"/>
                <a:ea typeface="Arial"/>
                <a:cs typeface="Arial"/>
                <a:sym typeface="Arial"/>
              </a:rPr>
              <a:t>Krakatit</a:t>
            </a:r>
            <a:endParaRPr>
              <a:latin typeface="Arial"/>
              <a:ea typeface="Arial"/>
              <a:cs typeface="Arial"/>
              <a:sym typeface="Arial"/>
            </a:endParaRPr>
          </a:p>
        </p:txBody>
      </p:sp>
      <p:pic>
        <p:nvPicPr>
          <p:cNvPr descr="R.U.R. - Karel Čapek | Knihy Dobrovský" id="79" name="Google Shape;79;p16"/>
          <p:cNvPicPr preferRelativeResize="0"/>
          <p:nvPr/>
        </p:nvPicPr>
        <p:blipFill>
          <a:blip r:embed="rId3">
            <a:alphaModFix/>
          </a:blip>
          <a:stretch>
            <a:fillRect/>
          </a:stretch>
        </p:blipFill>
        <p:spPr>
          <a:xfrm>
            <a:off x="5469150" y="579525"/>
            <a:ext cx="1359000" cy="2090775"/>
          </a:xfrm>
          <a:prstGeom prst="rect">
            <a:avLst/>
          </a:prstGeom>
          <a:noFill/>
          <a:ln>
            <a:noFill/>
          </a:ln>
        </p:spPr>
      </p:pic>
      <p:pic>
        <p:nvPicPr>
          <p:cNvPr descr="Válka s mloky - Karel Čapek | Knihy Dobrovský" id="80" name="Google Shape;80;p16"/>
          <p:cNvPicPr preferRelativeResize="0"/>
          <p:nvPr/>
        </p:nvPicPr>
        <p:blipFill>
          <a:blip r:embed="rId4">
            <a:alphaModFix/>
          </a:blip>
          <a:stretch>
            <a:fillRect/>
          </a:stretch>
        </p:blipFill>
        <p:spPr>
          <a:xfrm>
            <a:off x="7338800" y="579531"/>
            <a:ext cx="1359000" cy="2090769"/>
          </a:xfrm>
          <a:prstGeom prst="rect">
            <a:avLst/>
          </a:prstGeom>
          <a:noFill/>
          <a:ln>
            <a:noFill/>
          </a:ln>
        </p:spPr>
      </p:pic>
      <p:pic>
        <p:nvPicPr>
          <p:cNvPr descr="Bílá nemoc - Karel Čapek | Knihy Dobrovský" id="81" name="Google Shape;81;p16"/>
          <p:cNvPicPr preferRelativeResize="0"/>
          <p:nvPr/>
        </p:nvPicPr>
        <p:blipFill>
          <a:blip r:embed="rId5">
            <a:alphaModFix/>
          </a:blip>
          <a:stretch>
            <a:fillRect/>
          </a:stretch>
        </p:blipFill>
        <p:spPr>
          <a:xfrm>
            <a:off x="5469150" y="2833136"/>
            <a:ext cx="1359000" cy="2090764"/>
          </a:xfrm>
          <a:prstGeom prst="rect">
            <a:avLst/>
          </a:prstGeom>
          <a:noFill/>
          <a:ln>
            <a:noFill/>
          </a:ln>
        </p:spPr>
      </p:pic>
      <p:pic>
        <p:nvPicPr>
          <p:cNvPr descr="Věc Makropulos | KNIHCENTRUM.cz" id="82" name="Google Shape;82;p16"/>
          <p:cNvPicPr preferRelativeResize="0"/>
          <p:nvPr/>
        </p:nvPicPr>
        <p:blipFill>
          <a:blip r:embed="rId6">
            <a:alphaModFix/>
          </a:blip>
          <a:stretch>
            <a:fillRect/>
          </a:stretch>
        </p:blipFill>
        <p:spPr>
          <a:xfrm>
            <a:off x="7338802" y="2833131"/>
            <a:ext cx="1359000" cy="20907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descr="Home | Boston Dynamics" id="87" name="Google Shape;87;p17"/>
          <p:cNvPicPr preferRelativeResize="0"/>
          <p:nvPr/>
        </p:nvPicPr>
        <p:blipFill>
          <a:blip r:embed="rId3">
            <a:alphaModFix/>
          </a:blip>
          <a:stretch>
            <a:fillRect/>
          </a:stretch>
        </p:blipFill>
        <p:spPr>
          <a:xfrm>
            <a:off x="5180500" y="555125"/>
            <a:ext cx="3523174" cy="4013750"/>
          </a:xfrm>
          <a:prstGeom prst="rect">
            <a:avLst/>
          </a:prstGeom>
          <a:noFill/>
          <a:ln>
            <a:noFill/>
          </a:ln>
        </p:spPr>
      </p:pic>
      <p:sp>
        <p:nvSpPr>
          <p:cNvPr id="88" name="Google Shape;88;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000000"/>
                </a:solidFill>
                <a:latin typeface="Arial"/>
                <a:ea typeface="Arial"/>
                <a:cs typeface="Arial"/>
                <a:sym typeface="Arial"/>
              </a:rPr>
              <a:t>What does </a:t>
            </a:r>
            <a:r>
              <a:rPr lang="cs">
                <a:solidFill>
                  <a:srgbClr val="000000"/>
                </a:solidFill>
                <a:latin typeface="Arial"/>
                <a:ea typeface="Arial"/>
                <a:cs typeface="Arial"/>
                <a:sym typeface="Arial"/>
              </a:rPr>
              <a:t>R.U.R. mean?</a:t>
            </a:r>
            <a:endParaRPr>
              <a:solidFill>
                <a:srgbClr val="000000"/>
              </a:solidFill>
              <a:latin typeface="Arial"/>
              <a:ea typeface="Arial"/>
              <a:cs typeface="Arial"/>
              <a:sym typeface="Arial"/>
            </a:endParaRPr>
          </a:p>
        </p:txBody>
      </p:sp>
      <p:sp>
        <p:nvSpPr>
          <p:cNvPr id="89" name="Google Shape;89;p17"/>
          <p:cNvSpPr txBox="1"/>
          <p:nvPr>
            <p:ph idx="1" type="body"/>
          </p:nvPr>
        </p:nvSpPr>
        <p:spPr>
          <a:xfrm>
            <a:off x="311700" y="1152475"/>
            <a:ext cx="4987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Arial"/>
              <a:buChar char="●"/>
            </a:pPr>
            <a:r>
              <a:rPr lang="cs">
                <a:solidFill>
                  <a:srgbClr val="666666"/>
                </a:solidFill>
                <a:latin typeface="Arial"/>
                <a:ea typeface="Arial"/>
                <a:cs typeface="Arial"/>
                <a:sym typeface="Arial"/>
              </a:rPr>
              <a:t>R.U.R. is an abbreviation for </a:t>
            </a:r>
            <a:r>
              <a:rPr lang="cs">
                <a:solidFill>
                  <a:srgbClr val="666666"/>
                </a:solidFill>
                <a:latin typeface="Arial"/>
                <a:ea typeface="Arial"/>
                <a:cs typeface="Arial"/>
                <a:sym typeface="Arial"/>
              </a:rPr>
              <a:t>Rossum’s Universal Robots</a:t>
            </a:r>
            <a:r>
              <a:rPr lang="cs">
                <a:solidFill>
                  <a:srgbClr val="666666"/>
                </a:solidFill>
                <a:highlight>
                  <a:srgbClr val="FFFFFF"/>
                </a:highlight>
                <a:latin typeface="Arial"/>
                <a:ea typeface="Arial"/>
                <a:cs typeface="Arial"/>
                <a:sym typeface="Arial"/>
              </a:rPr>
              <a:t>.</a:t>
            </a:r>
            <a:endParaRPr>
              <a:solidFill>
                <a:srgbClr val="666666"/>
              </a:solidFill>
              <a:highlight>
                <a:srgbClr val="FFFFFF"/>
              </a:highlight>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cs">
                <a:solidFill>
                  <a:srgbClr val="666666"/>
                </a:solidFill>
                <a:highlight>
                  <a:srgbClr val="FFFFFF"/>
                </a:highlight>
                <a:latin typeface="Arial"/>
                <a:ea typeface="Arial"/>
                <a:cs typeface="Arial"/>
                <a:sym typeface="Arial"/>
              </a:rPr>
              <a:t>The word robot was created by Karel</a:t>
            </a:r>
            <a:r>
              <a:rPr lang="cs">
                <a:solidFill>
                  <a:srgbClr val="666666"/>
                </a:solidFill>
                <a:latin typeface="Arial"/>
                <a:ea typeface="Arial"/>
                <a:cs typeface="Arial"/>
                <a:sym typeface="Arial"/>
              </a:rPr>
              <a:t>'s brother Josef because Karel didn't know how to name a machine, that looks just like a human but doesn't have feelings.</a:t>
            </a:r>
            <a:endParaRPr>
              <a:solidFill>
                <a:srgbClr val="666666"/>
              </a:solidFill>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cs">
                <a:solidFill>
                  <a:srgbClr val="666666"/>
                </a:solidFill>
                <a:highlight>
                  <a:srgbClr val="FFFFFF"/>
                </a:highlight>
                <a:latin typeface="Arial"/>
                <a:ea typeface="Arial"/>
                <a:cs typeface="Arial"/>
                <a:sym typeface="Arial"/>
              </a:rPr>
              <a:t>The word robot is derived from a word robota - work in English</a:t>
            </a:r>
            <a:endParaRPr>
              <a:solidFill>
                <a:srgbClr val="666666"/>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000000"/>
                </a:solidFill>
                <a:latin typeface="Arial"/>
                <a:ea typeface="Arial"/>
                <a:cs typeface="Arial"/>
                <a:sym typeface="Arial"/>
              </a:rPr>
              <a:t>Analysis of the book</a:t>
            </a:r>
            <a:r>
              <a:rPr lang="cs">
                <a:solidFill>
                  <a:srgbClr val="000000"/>
                </a:solidFill>
                <a:latin typeface="Arial"/>
                <a:ea typeface="Arial"/>
                <a:cs typeface="Arial"/>
                <a:sym typeface="Arial"/>
              </a:rPr>
              <a:t> R.U.R.</a:t>
            </a:r>
            <a:endParaRPr>
              <a:solidFill>
                <a:srgbClr val="000000"/>
              </a:solidFill>
              <a:latin typeface="Arial"/>
              <a:ea typeface="Arial"/>
              <a:cs typeface="Arial"/>
              <a:sym typeface="Arial"/>
            </a:endParaRPr>
          </a:p>
        </p:txBody>
      </p:sp>
      <p:sp>
        <p:nvSpPr>
          <p:cNvPr id="95" name="Google Shape;95;p18"/>
          <p:cNvSpPr txBox="1"/>
          <p:nvPr>
            <p:ph idx="1" type="body"/>
          </p:nvPr>
        </p:nvSpPr>
        <p:spPr>
          <a:xfrm>
            <a:off x="311700" y="1152475"/>
            <a:ext cx="51057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Arial"/>
              <a:buChar char="●"/>
            </a:pPr>
            <a:r>
              <a:rPr lang="cs">
                <a:solidFill>
                  <a:srgbClr val="666666"/>
                </a:solidFill>
                <a:latin typeface="Arial"/>
                <a:ea typeface="Arial"/>
                <a:cs typeface="Arial"/>
                <a:sym typeface="Arial"/>
              </a:rPr>
              <a:t>Rossum’s Universal Robots </a:t>
            </a:r>
            <a:r>
              <a:rPr lang="cs">
                <a:solidFill>
                  <a:srgbClr val="666666"/>
                </a:solidFill>
                <a:highlight>
                  <a:srgbClr val="FFFFFF"/>
                </a:highlight>
                <a:latin typeface="Arial"/>
                <a:ea typeface="Arial"/>
                <a:cs typeface="Arial"/>
                <a:sym typeface="Arial"/>
              </a:rPr>
              <a:t>- R.U.R.</a:t>
            </a:r>
            <a:endParaRPr>
              <a:solidFill>
                <a:srgbClr val="666666"/>
              </a:solidFill>
              <a:highlight>
                <a:srgbClr val="FFFFFF"/>
              </a:highlight>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cs">
                <a:solidFill>
                  <a:srgbClr val="666666"/>
                </a:solidFill>
                <a:highlight>
                  <a:srgbClr val="FFFFFF"/>
                </a:highlight>
                <a:latin typeface="Arial"/>
                <a:ea typeface="Arial"/>
                <a:cs typeface="Arial"/>
                <a:sym typeface="Arial"/>
              </a:rPr>
              <a:t>Released: 1920</a:t>
            </a:r>
            <a:endParaRPr>
              <a:solidFill>
                <a:srgbClr val="666666"/>
              </a:solidFill>
              <a:highlight>
                <a:srgbClr val="FFFFFF"/>
              </a:highlight>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cs">
                <a:solidFill>
                  <a:srgbClr val="666666"/>
                </a:solidFill>
                <a:highlight>
                  <a:srgbClr val="FFFFFF"/>
                </a:highlight>
                <a:latin typeface="Arial"/>
                <a:ea typeface="Arial"/>
                <a:cs typeface="Arial"/>
                <a:sym typeface="Arial"/>
              </a:rPr>
              <a:t>Literary form: prose</a:t>
            </a:r>
            <a:endParaRPr>
              <a:solidFill>
                <a:srgbClr val="666666"/>
              </a:solidFill>
              <a:highlight>
                <a:srgbClr val="FFFFFF"/>
              </a:highlight>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cs">
                <a:solidFill>
                  <a:srgbClr val="666666"/>
                </a:solidFill>
                <a:highlight>
                  <a:srgbClr val="FFFFFF"/>
                </a:highlight>
                <a:latin typeface="Arial"/>
                <a:ea typeface="Arial"/>
                <a:cs typeface="Arial"/>
                <a:sym typeface="Arial"/>
              </a:rPr>
              <a:t>Literary genre: science fiction</a:t>
            </a:r>
            <a:endParaRPr>
              <a:solidFill>
                <a:srgbClr val="666666"/>
              </a:solidFill>
              <a:highlight>
                <a:srgbClr val="FFFFFF"/>
              </a:highlight>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cs">
                <a:solidFill>
                  <a:srgbClr val="666666"/>
                </a:solidFill>
                <a:highlight>
                  <a:srgbClr val="FFFFFF"/>
                </a:highlight>
                <a:latin typeface="Arial"/>
                <a:ea typeface="Arial"/>
                <a:cs typeface="Arial"/>
                <a:sym typeface="Arial"/>
              </a:rPr>
              <a:t>R.U.R. was </a:t>
            </a:r>
            <a:r>
              <a:rPr lang="cs">
                <a:solidFill>
                  <a:srgbClr val="666666"/>
                </a:solidFill>
                <a:highlight>
                  <a:schemeClr val="lt1"/>
                </a:highlight>
                <a:latin typeface="Arial"/>
                <a:ea typeface="Arial"/>
                <a:cs typeface="Arial"/>
                <a:sym typeface="Arial"/>
              </a:rPr>
              <a:t>Karel</a:t>
            </a:r>
            <a:r>
              <a:rPr lang="cs">
                <a:solidFill>
                  <a:srgbClr val="666666"/>
                </a:solidFill>
                <a:latin typeface="Arial"/>
                <a:ea typeface="Arial"/>
                <a:cs typeface="Arial"/>
                <a:sym typeface="Arial"/>
              </a:rPr>
              <a:t>'s</a:t>
            </a:r>
            <a:r>
              <a:rPr lang="cs">
                <a:solidFill>
                  <a:srgbClr val="666666"/>
                </a:solidFill>
                <a:highlight>
                  <a:srgbClr val="FFFFFF"/>
                </a:highlight>
                <a:latin typeface="Arial"/>
                <a:ea typeface="Arial"/>
                <a:cs typeface="Arial"/>
                <a:sym typeface="Arial"/>
              </a:rPr>
              <a:t> first international success.</a:t>
            </a:r>
            <a:endParaRPr>
              <a:solidFill>
                <a:srgbClr val="666666"/>
              </a:solidFill>
              <a:highlight>
                <a:srgbClr val="FFFFFF"/>
              </a:highlight>
              <a:latin typeface="Arial"/>
              <a:ea typeface="Arial"/>
              <a:cs typeface="Arial"/>
              <a:sym typeface="Arial"/>
            </a:endParaRPr>
          </a:p>
          <a:p>
            <a:pPr indent="-342900" lvl="0" marL="457200" rtl="0" algn="l">
              <a:spcBef>
                <a:spcPts val="0"/>
              </a:spcBef>
              <a:spcAft>
                <a:spcPts val="0"/>
              </a:spcAft>
              <a:buClr>
                <a:srgbClr val="666666"/>
              </a:buClr>
              <a:buSzPts val="1800"/>
              <a:buFont typeface="Arial"/>
              <a:buChar char="●"/>
            </a:pPr>
            <a:r>
              <a:rPr lang="cs">
                <a:solidFill>
                  <a:srgbClr val="666666"/>
                </a:solidFill>
                <a:highlight>
                  <a:srgbClr val="FFFFFF"/>
                </a:highlight>
                <a:latin typeface="Arial"/>
                <a:ea typeface="Arial"/>
                <a:cs typeface="Arial"/>
                <a:sym typeface="Arial"/>
              </a:rPr>
              <a:t>The theater play was translated into many languages.</a:t>
            </a:r>
            <a:endParaRPr>
              <a:solidFill>
                <a:srgbClr val="666666"/>
              </a:solidFill>
              <a:highlight>
                <a:srgbClr val="FFFFFF"/>
              </a:highlight>
              <a:latin typeface="Arial"/>
              <a:ea typeface="Arial"/>
              <a:cs typeface="Arial"/>
              <a:sym typeface="Arial"/>
            </a:endParaRPr>
          </a:p>
        </p:txBody>
      </p:sp>
      <p:pic>
        <p:nvPicPr>
          <p:cNvPr id="96" name="Google Shape;96;p18"/>
          <p:cNvPicPr preferRelativeResize="0"/>
          <p:nvPr/>
        </p:nvPicPr>
        <p:blipFill>
          <a:blip r:embed="rId3">
            <a:alphaModFix/>
          </a:blip>
          <a:stretch>
            <a:fillRect/>
          </a:stretch>
        </p:blipFill>
        <p:spPr>
          <a:xfrm>
            <a:off x="5798375" y="460775"/>
            <a:ext cx="2741225" cy="4221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000000"/>
                </a:solidFill>
                <a:latin typeface="Arial"/>
                <a:ea typeface="Arial"/>
                <a:cs typeface="Arial"/>
                <a:sym typeface="Arial"/>
              </a:rPr>
              <a:t>R.U.R. - Story</a:t>
            </a:r>
            <a:endParaRPr>
              <a:solidFill>
                <a:srgbClr val="000000"/>
              </a:solidFill>
              <a:latin typeface="Arial"/>
              <a:ea typeface="Arial"/>
              <a:cs typeface="Arial"/>
              <a:sym typeface="Arial"/>
            </a:endParaRPr>
          </a:p>
        </p:txBody>
      </p:sp>
      <p:sp>
        <p:nvSpPr>
          <p:cNvPr id="102" name="Google Shape;102;p19"/>
          <p:cNvSpPr txBox="1"/>
          <p:nvPr>
            <p:ph idx="1" type="body"/>
          </p:nvPr>
        </p:nvSpPr>
        <p:spPr>
          <a:xfrm>
            <a:off x="311700" y="1152475"/>
            <a:ext cx="8520600" cy="384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s">
                <a:solidFill>
                  <a:srgbClr val="666666"/>
                </a:solidFill>
                <a:latin typeface="Arial"/>
                <a:ea typeface="Arial"/>
                <a:cs typeface="Arial"/>
                <a:sym typeface="Arial"/>
              </a:rPr>
              <a:t>The story begins with the president’s daughter Helena, that wants to see the production of the robots. She wanted to find out why robots don’t mind being treated like machines</a:t>
            </a:r>
            <a:r>
              <a:rPr lang="cs">
                <a:solidFill>
                  <a:srgbClr val="666666"/>
                </a:solidFill>
                <a:latin typeface="Arial"/>
                <a:ea typeface="Arial"/>
                <a:cs typeface="Arial"/>
                <a:sym typeface="Arial"/>
              </a:rPr>
              <a:t>. Robots cannot be distinguished from humans but they don</a:t>
            </a:r>
            <a:r>
              <a:rPr lang="cs">
                <a:solidFill>
                  <a:srgbClr val="666666"/>
                </a:solidFill>
                <a:latin typeface="Arial"/>
                <a:ea typeface="Arial"/>
                <a:cs typeface="Arial"/>
                <a:sym typeface="Arial"/>
              </a:rPr>
              <a:t>’t have human feelings</a:t>
            </a:r>
            <a:r>
              <a:rPr lang="cs">
                <a:solidFill>
                  <a:srgbClr val="666666"/>
                </a:solidFill>
                <a:latin typeface="Arial"/>
                <a:ea typeface="Arial"/>
                <a:cs typeface="Arial"/>
                <a:sym typeface="Arial"/>
              </a:rPr>
              <a:t>. At first, Helena thinks that the robot assistant Sulle is a woman but in reality, she is a robot. Helena stays in the factory and marries Domin and the story transfers 10 years into the future. After 10 years the robots are being used in wars. The world begins to be full of robots and humans are not having children. The robots begin to rebel against humans. Helena is not happy about the robots controlling the world so she burns the blueprints for their production. In the end, the robots almost murder the whole population but after 20 years without help from humans, the robots will eventually extinct too but 2 robots Helena and Prima will survive.</a:t>
            </a:r>
            <a:endParaRPr>
              <a:solidFill>
                <a:srgbClr val="66666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000000"/>
                </a:solidFill>
                <a:latin typeface="Arial"/>
                <a:ea typeface="Arial"/>
                <a:cs typeface="Arial"/>
                <a:sym typeface="Arial"/>
              </a:rPr>
              <a:t>Analysis of the main characters</a:t>
            </a:r>
            <a:endParaRPr>
              <a:solidFill>
                <a:srgbClr val="000000"/>
              </a:solidFill>
              <a:latin typeface="Arial"/>
              <a:ea typeface="Arial"/>
              <a:cs typeface="Arial"/>
              <a:sym typeface="Arial"/>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Char char="●"/>
            </a:pPr>
            <a:r>
              <a:rPr lang="cs">
                <a:solidFill>
                  <a:srgbClr val="666666"/>
                </a:solidFill>
              </a:rPr>
              <a:t>Helena Gloryová - young, pretty, intelligent lady,  later Harry</a:t>
            </a:r>
            <a:r>
              <a:rPr lang="cs">
                <a:solidFill>
                  <a:srgbClr val="666666"/>
                </a:solidFill>
                <a:latin typeface="Arial"/>
                <a:ea typeface="Arial"/>
                <a:cs typeface="Arial"/>
                <a:sym typeface="Arial"/>
              </a:rPr>
              <a:t>’s</a:t>
            </a:r>
            <a:r>
              <a:rPr lang="cs">
                <a:solidFill>
                  <a:srgbClr val="666666"/>
                </a:solidFill>
              </a:rPr>
              <a:t> wife.</a:t>
            </a:r>
            <a:endParaRPr>
              <a:solidFill>
                <a:srgbClr val="666666"/>
              </a:solidFill>
            </a:endParaRPr>
          </a:p>
          <a:p>
            <a:pPr indent="-342900" lvl="0" marL="457200" rtl="0" algn="l">
              <a:spcBef>
                <a:spcPts val="0"/>
              </a:spcBef>
              <a:spcAft>
                <a:spcPts val="0"/>
              </a:spcAft>
              <a:buClr>
                <a:srgbClr val="666666"/>
              </a:buClr>
              <a:buSzPts val="1800"/>
              <a:buChar char="●"/>
            </a:pPr>
            <a:r>
              <a:rPr lang="cs">
                <a:solidFill>
                  <a:srgbClr val="666666"/>
                </a:solidFill>
              </a:rPr>
              <a:t>Alquist - robot builder, work, and human life are most important for him.</a:t>
            </a:r>
            <a:endParaRPr>
              <a:solidFill>
                <a:srgbClr val="666666"/>
              </a:solidFill>
            </a:endParaRPr>
          </a:p>
          <a:p>
            <a:pPr indent="-342900" lvl="0" marL="457200" rtl="0" algn="l">
              <a:spcBef>
                <a:spcPts val="0"/>
              </a:spcBef>
              <a:spcAft>
                <a:spcPts val="0"/>
              </a:spcAft>
              <a:buClr>
                <a:srgbClr val="666666"/>
              </a:buClr>
              <a:buSzPts val="1800"/>
              <a:buChar char="●"/>
            </a:pPr>
            <a:r>
              <a:rPr lang="cs">
                <a:solidFill>
                  <a:srgbClr val="666666"/>
                </a:solidFill>
              </a:rPr>
              <a:t>Harry Domin - central manager of the factory R.U.R., he wanted to create a heaven on earth.</a:t>
            </a:r>
            <a:endParaRPr>
              <a:solidFill>
                <a:srgbClr val="666666"/>
              </a:solidFill>
            </a:endParaRPr>
          </a:p>
          <a:p>
            <a:pPr indent="-342900" lvl="0" marL="457200" rtl="0" algn="l">
              <a:spcBef>
                <a:spcPts val="0"/>
              </a:spcBef>
              <a:spcAft>
                <a:spcPts val="0"/>
              </a:spcAft>
              <a:buClr>
                <a:srgbClr val="666666"/>
              </a:buClr>
              <a:buSzPts val="1800"/>
              <a:buChar char="●"/>
            </a:pPr>
            <a:r>
              <a:rPr lang="cs">
                <a:solidFill>
                  <a:srgbClr val="666666"/>
                </a:solidFill>
              </a:rPr>
              <a:t>Dr. Gall - manager of the </a:t>
            </a:r>
            <a:r>
              <a:rPr lang="cs">
                <a:solidFill>
                  <a:srgbClr val="666666"/>
                </a:solidFill>
                <a:latin typeface="Arial"/>
                <a:ea typeface="Arial"/>
                <a:cs typeface="Arial"/>
                <a:sym typeface="Arial"/>
              </a:rPr>
              <a:t>physiological research department of robots.</a:t>
            </a:r>
            <a:endParaRPr>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000000"/>
                </a:solidFill>
                <a:latin typeface="Arial"/>
                <a:ea typeface="Arial"/>
                <a:cs typeface="Arial"/>
                <a:sym typeface="Arial"/>
              </a:rPr>
              <a:t>Side characters</a:t>
            </a:r>
            <a:endParaRPr>
              <a:solidFill>
                <a:srgbClr val="000000"/>
              </a:solidFill>
              <a:latin typeface="Arial"/>
              <a:ea typeface="Arial"/>
              <a:cs typeface="Arial"/>
              <a:sym typeface="Arial"/>
            </a:endParaRPr>
          </a:p>
        </p:txBody>
      </p:sp>
      <p:sp>
        <p:nvSpPr>
          <p:cNvPr id="114" name="Google Shape;114;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Char char="●"/>
            </a:pPr>
            <a:r>
              <a:rPr lang="cs">
                <a:solidFill>
                  <a:srgbClr val="666666"/>
                </a:solidFill>
              </a:rPr>
              <a:t>Nana - maid, </a:t>
            </a:r>
            <a:r>
              <a:rPr lang="cs">
                <a:solidFill>
                  <a:srgbClr val="666666"/>
                </a:solidFill>
                <a:highlight>
                  <a:srgbClr val="F8F9FA"/>
                </a:highlight>
                <a:latin typeface="Arial"/>
                <a:ea typeface="Arial"/>
                <a:cs typeface="Arial"/>
                <a:sym typeface="Arial"/>
              </a:rPr>
              <a:t>r</a:t>
            </a:r>
            <a:r>
              <a:rPr lang="cs">
                <a:solidFill>
                  <a:srgbClr val="666666"/>
                </a:solidFill>
                <a:latin typeface="Arial"/>
                <a:ea typeface="Arial"/>
                <a:cs typeface="Arial"/>
                <a:sym typeface="Arial"/>
              </a:rPr>
              <a:t>epresentative of the common people</a:t>
            </a:r>
            <a:endParaRPr sz="1500">
              <a:solidFill>
                <a:srgbClr val="666666"/>
              </a:solidFill>
            </a:endParaRPr>
          </a:p>
          <a:p>
            <a:pPr indent="-342900" lvl="0" marL="457200" rtl="0" algn="l">
              <a:spcBef>
                <a:spcPts val="0"/>
              </a:spcBef>
              <a:spcAft>
                <a:spcPts val="0"/>
              </a:spcAft>
              <a:buClr>
                <a:srgbClr val="666666"/>
              </a:buClr>
              <a:buSzPts val="1800"/>
              <a:buChar char="●"/>
            </a:pPr>
            <a:r>
              <a:rPr lang="cs">
                <a:solidFill>
                  <a:srgbClr val="666666"/>
                </a:solidFill>
              </a:rPr>
              <a:t>C</a:t>
            </a:r>
            <a:r>
              <a:rPr lang="cs">
                <a:solidFill>
                  <a:srgbClr val="666666"/>
                </a:solidFill>
              </a:rPr>
              <a:t>onsul Busman - General manager of R.U.R. - short-sighted, fat jew</a:t>
            </a:r>
            <a:endParaRPr>
              <a:solidFill>
                <a:srgbClr val="666666"/>
              </a:solidFill>
            </a:endParaRPr>
          </a:p>
          <a:p>
            <a:pPr indent="-342900" lvl="0" marL="457200" rtl="0" algn="l">
              <a:spcBef>
                <a:spcPts val="0"/>
              </a:spcBef>
              <a:spcAft>
                <a:spcPts val="0"/>
              </a:spcAft>
              <a:buClr>
                <a:srgbClr val="666666"/>
              </a:buClr>
              <a:buSzPts val="1800"/>
              <a:buChar char="●"/>
            </a:pPr>
            <a:r>
              <a:rPr lang="cs">
                <a:solidFill>
                  <a:srgbClr val="666666"/>
                </a:solidFill>
              </a:rPr>
              <a:t>Ing. Fabry - general technical manager of R.U.R - He often sees things from a technical perspective</a:t>
            </a:r>
            <a:endParaRPr>
              <a:solidFill>
                <a:srgbClr val="666666"/>
              </a:solidFill>
            </a:endParaRPr>
          </a:p>
          <a:p>
            <a:pPr indent="-342900" lvl="0" marL="457200" rtl="0" algn="l">
              <a:spcBef>
                <a:spcPts val="0"/>
              </a:spcBef>
              <a:spcAft>
                <a:spcPts val="0"/>
              </a:spcAft>
              <a:buClr>
                <a:srgbClr val="666666"/>
              </a:buClr>
              <a:buSzPts val="1800"/>
              <a:buChar char="●"/>
            </a:pPr>
            <a:r>
              <a:rPr lang="cs">
                <a:solidFill>
                  <a:srgbClr val="666666"/>
                </a:solidFill>
              </a:rPr>
              <a:t>Dr. Hallemeiner - </a:t>
            </a:r>
            <a:r>
              <a:rPr lang="cs">
                <a:solidFill>
                  <a:srgbClr val="666666"/>
                </a:solidFill>
                <a:latin typeface="Arial"/>
                <a:ea typeface="Arial"/>
                <a:cs typeface="Arial"/>
                <a:sym typeface="Arial"/>
              </a:rPr>
              <a:t>Head of the Institute for Psychology and Robot Education</a:t>
            </a:r>
            <a:endParaRPr>
              <a:solidFill>
                <a:srgbClr val="66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