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x="6858000" cy="9144000"/>
  <p:embeddedFontLst>
    <p:embeddedFont>
      <p:font typeface="PT Sans Narrow"/>
      <p:regular r:id="rId19"/>
      <p:bold r:id="rId20"/>
    </p:embeddedFont>
    <p:embeddedFont>
      <p:font typeface="Open Sans"/>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TSansNarrow-bold.fntdata"/><Relationship Id="rId11" Type="http://schemas.openxmlformats.org/officeDocument/2006/relationships/slide" Target="slides/slide6.xml"/><Relationship Id="rId22" Type="http://schemas.openxmlformats.org/officeDocument/2006/relationships/font" Target="fonts/OpenSans-bold.fntdata"/><Relationship Id="rId10" Type="http://schemas.openxmlformats.org/officeDocument/2006/relationships/slide" Target="slides/slide5.xml"/><Relationship Id="rId21" Type="http://schemas.openxmlformats.org/officeDocument/2006/relationships/font" Target="fonts/OpenSans-regular.fntdata"/><Relationship Id="rId13" Type="http://schemas.openxmlformats.org/officeDocument/2006/relationships/slide" Target="slides/slide8.xml"/><Relationship Id="rId24" Type="http://schemas.openxmlformats.org/officeDocument/2006/relationships/font" Target="fonts/OpenSans-boldItalic.fntdata"/><Relationship Id="rId12" Type="http://schemas.openxmlformats.org/officeDocument/2006/relationships/slide" Target="slides/slide7.xml"/><Relationship Id="rId23" Type="http://schemas.openxmlformats.org/officeDocument/2006/relationships/font" Target="fonts/OpenSans-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PTSansNarrow-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8096518044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8096518044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8096518044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096518044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8096518044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8096518044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8096518044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096518044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g8096518044_0_1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096518044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8096518044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8096518044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8096518044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8096518044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g8096518044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8096518044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g8096518044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8096518044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Google Shape;102;g8096518044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8096518044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8096518044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8096518044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8096518044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8096518044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c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7.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8.jpg"/><Relationship Id="rId4" Type="http://schemas.openxmlformats.org/officeDocument/2006/relationships/image" Target="../media/image1.jpg"/><Relationship Id="rId5"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65" name="Shape 65"/>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2"/>
          <p:cNvSpPr txBox="1"/>
          <p:nvPr>
            <p:ph type="title"/>
          </p:nvPr>
        </p:nvSpPr>
        <p:spPr>
          <a:xfrm>
            <a:off x="311700" y="308875"/>
            <a:ext cx="8520600" cy="84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4200"/>
              <a:t>The main characters</a:t>
            </a:r>
            <a:endParaRPr sz="4200"/>
          </a:p>
        </p:txBody>
      </p:sp>
      <p:sp>
        <p:nvSpPr>
          <p:cNvPr id="125" name="Google Shape;125;p22"/>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2200"/>
              <a:t>Harry Domin - Central Director of a Robot Factory</a:t>
            </a:r>
            <a:endParaRPr sz="2200"/>
          </a:p>
          <a:p>
            <a:pPr indent="0" lvl="0" marL="0" rtl="0" algn="l">
              <a:spcBef>
                <a:spcPts val="1600"/>
              </a:spcBef>
              <a:spcAft>
                <a:spcPts val="0"/>
              </a:spcAft>
              <a:buNone/>
            </a:pPr>
            <a:r>
              <a:rPr lang="cs" sz="2200"/>
              <a:t>Helena Glory - intelligent, young lady</a:t>
            </a:r>
            <a:endParaRPr sz="2200"/>
          </a:p>
          <a:p>
            <a:pPr indent="0" lvl="0" marL="0" rtl="0" algn="l">
              <a:spcBef>
                <a:spcPts val="1600"/>
              </a:spcBef>
              <a:spcAft>
                <a:spcPts val="0"/>
              </a:spcAft>
              <a:buNone/>
            </a:pPr>
            <a:r>
              <a:rPr lang="cs" sz="2200"/>
              <a:t>Alquist - robot builder</a:t>
            </a:r>
            <a:endParaRPr sz="2200"/>
          </a:p>
          <a:p>
            <a:pPr indent="0" lvl="0" marL="0" rtl="0" algn="l">
              <a:spcBef>
                <a:spcPts val="1600"/>
              </a:spcBef>
              <a:spcAft>
                <a:spcPts val="0"/>
              </a:spcAft>
              <a:buNone/>
            </a:pPr>
            <a:r>
              <a:rPr lang="cs" sz="2200"/>
              <a:t>Dr. Gall - Head of the Physiological Research Department of Robots</a:t>
            </a:r>
            <a:endParaRPr sz="2200"/>
          </a:p>
          <a:p>
            <a:pPr indent="0" lvl="0" marL="0" rtl="0" algn="l">
              <a:spcBef>
                <a:spcPts val="1600"/>
              </a:spcBef>
              <a:spcAft>
                <a:spcPts val="1600"/>
              </a:spcAft>
              <a:buNone/>
            </a:pPr>
            <a:r>
              <a:t/>
            </a:r>
            <a:endParaRPr sz="22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Google Shape;130;p23"/>
          <p:cNvSpPr txBox="1"/>
          <p:nvPr>
            <p:ph type="title"/>
          </p:nvPr>
        </p:nvSpPr>
        <p:spPr>
          <a:xfrm>
            <a:off x="311700" y="308875"/>
            <a:ext cx="8520600" cy="84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4200"/>
              <a:t>Minor characters</a:t>
            </a:r>
            <a:endParaRPr sz="4200"/>
          </a:p>
        </p:txBody>
      </p:sp>
      <p:sp>
        <p:nvSpPr>
          <p:cNvPr id="131" name="Google Shape;131;p23"/>
          <p:cNvSpPr txBox="1"/>
          <p:nvPr>
            <p:ph idx="1" type="body"/>
          </p:nvPr>
        </p:nvSpPr>
        <p:spPr>
          <a:xfrm>
            <a:off x="311700" y="1266325"/>
            <a:ext cx="85206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2200"/>
              <a:t>Dr. Hallemeiner - Head of the Institute for Psychology and Robot Education</a:t>
            </a:r>
            <a:endParaRPr sz="2200"/>
          </a:p>
          <a:p>
            <a:pPr indent="0" lvl="0" marL="0" rtl="0" algn="l">
              <a:spcBef>
                <a:spcPts val="1600"/>
              </a:spcBef>
              <a:spcAft>
                <a:spcPts val="0"/>
              </a:spcAft>
              <a:buNone/>
            </a:pPr>
            <a:r>
              <a:rPr lang="cs" sz="2200"/>
              <a:t>Nána - maid</a:t>
            </a:r>
            <a:endParaRPr sz="2200"/>
          </a:p>
          <a:p>
            <a:pPr indent="0" lvl="0" marL="0" rtl="0" algn="l">
              <a:spcBef>
                <a:spcPts val="1600"/>
              </a:spcBef>
              <a:spcAft>
                <a:spcPts val="0"/>
              </a:spcAft>
              <a:buNone/>
            </a:pPr>
            <a:r>
              <a:rPr lang="cs" sz="2200"/>
              <a:t>engineer Fabry - General Technical Director R.U.R</a:t>
            </a:r>
            <a:endParaRPr sz="2200"/>
          </a:p>
          <a:p>
            <a:pPr indent="0" lvl="0" marL="0" rtl="0" algn="l">
              <a:spcBef>
                <a:spcPts val="1600"/>
              </a:spcBef>
              <a:spcAft>
                <a:spcPts val="1600"/>
              </a:spcAft>
              <a:buNone/>
            </a:pPr>
            <a:r>
              <a:rPr lang="cs" sz="2200"/>
              <a:t>Consul Busman - General Commercial Director R.U.</a:t>
            </a: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4"/>
          <p:cNvSpPr txBox="1"/>
          <p:nvPr>
            <p:ph type="title"/>
          </p:nvPr>
        </p:nvSpPr>
        <p:spPr>
          <a:xfrm>
            <a:off x="311700" y="308875"/>
            <a:ext cx="8520600" cy="84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4200"/>
              <a:t>My opinion on the book</a:t>
            </a:r>
            <a:endParaRPr sz="4200"/>
          </a:p>
        </p:txBody>
      </p:sp>
      <p:sp>
        <p:nvSpPr>
          <p:cNvPr id="137" name="Google Shape;137;p24"/>
          <p:cNvSpPr txBox="1"/>
          <p:nvPr>
            <p:ph idx="1" type="body"/>
          </p:nvPr>
        </p:nvSpPr>
        <p:spPr>
          <a:xfrm>
            <a:off x="311700" y="1252900"/>
            <a:ext cx="7088100" cy="33027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cs" sz="2200"/>
              <a:t>The book was good to read, it’s indeed interesting and also true and instructive. It predicts our possible future, as we can already witness the automation of the world today.</a:t>
            </a:r>
            <a:endParaRPr sz="2200"/>
          </a:p>
        </p:txBody>
      </p:sp>
      <p:pic>
        <p:nvPicPr>
          <p:cNvPr descr="R.U.R. - Karel Čapek | Knihy Dobrovský" id="138" name="Google Shape;138;p24"/>
          <p:cNvPicPr preferRelativeResize="0"/>
          <p:nvPr/>
        </p:nvPicPr>
        <p:blipFill>
          <a:blip r:embed="rId3">
            <a:alphaModFix/>
          </a:blip>
          <a:stretch>
            <a:fillRect/>
          </a:stretch>
        </p:blipFill>
        <p:spPr>
          <a:xfrm>
            <a:off x="7332650" y="2309875"/>
            <a:ext cx="1649325" cy="25423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5"/>
          <p:cNvSpPr txBox="1"/>
          <p:nvPr>
            <p:ph type="ctrTitle"/>
          </p:nvPr>
        </p:nvSpPr>
        <p:spPr>
          <a:xfrm>
            <a:off x="1003650" y="1963652"/>
            <a:ext cx="7136700" cy="12162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cs" sz="7200"/>
              <a:t>The End</a:t>
            </a:r>
            <a:endParaRPr sz="7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4"/>
          <p:cNvSpPr txBox="1"/>
          <p:nvPr>
            <p:ph type="ctrTitle"/>
          </p:nvPr>
        </p:nvSpPr>
        <p:spPr>
          <a:xfrm>
            <a:off x="1004150" y="1751764"/>
            <a:ext cx="7136700" cy="1022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cs"/>
              <a:t>Karel Čapek: R.U.R</a:t>
            </a:r>
            <a:endParaRPr/>
          </a:p>
        </p:txBody>
      </p:sp>
      <p:sp>
        <p:nvSpPr>
          <p:cNvPr id="71" name="Google Shape;71;p14"/>
          <p:cNvSpPr txBox="1"/>
          <p:nvPr>
            <p:ph idx="1" type="subTitle"/>
          </p:nvPr>
        </p:nvSpPr>
        <p:spPr>
          <a:xfrm>
            <a:off x="2137225" y="2850039"/>
            <a:ext cx="48705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cs"/>
              <a:t>Michael Oulehla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5"/>
          <p:cNvSpPr txBox="1"/>
          <p:nvPr>
            <p:ph type="title"/>
          </p:nvPr>
        </p:nvSpPr>
        <p:spPr>
          <a:xfrm>
            <a:off x="311700" y="351000"/>
            <a:ext cx="8520600" cy="70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4200"/>
              <a:t>History of R.U.R</a:t>
            </a:r>
            <a:endParaRPr sz="4200"/>
          </a:p>
        </p:txBody>
      </p:sp>
      <p:sp>
        <p:nvSpPr>
          <p:cNvPr id="77" name="Google Shape;77;p15"/>
          <p:cNvSpPr txBox="1"/>
          <p:nvPr>
            <p:ph idx="1" type="body"/>
          </p:nvPr>
        </p:nvSpPr>
        <p:spPr>
          <a:xfrm>
            <a:off x="311700" y="1266325"/>
            <a:ext cx="8520600" cy="36087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cs" sz="2400"/>
              <a:t>R.U.R is a drama in three acts</a:t>
            </a:r>
            <a:endParaRPr sz="2400"/>
          </a:p>
          <a:p>
            <a:pPr indent="-381000" lvl="0" marL="457200" rtl="0" algn="l">
              <a:spcBef>
                <a:spcPts val="0"/>
              </a:spcBef>
              <a:spcAft>
                <a:spcPts val="0"/>
              </a:spcAft>
              <a:buSzPts val="2400"/>
              <a:buChar char="-"/>
            </a:pPr>
            <a:r>
              <a:rPr lang="cs" sz="2400"/>
              <a:t>a theatrical play that first appeared in Aventine in 1920</a:t>
            </a:r>
            <a:endParaRPr sz="2400"/>
          </a:p>
          <a:p>
            <a:pPr indent="-381000" lvl="0" marL="457200" rtl="0" algn="l">
              <a:spcBef>
                <a:spcPts val="0"/>
              </a:spcBef>
              <a:spcAft>
                <a:spcPts val="0"/>
              </a:spcAft>
              <a:buSzPts val="2400"/>
              <a:buChar char="-"/>
            </a:pPr>
            <a:r>
              <a:rPr lang="cs" sz="2400"/>
              <a:t>it premiered at the National Theater in Prague on January 25, 1921 and achieved 63 reruns</a:t>
            </a:r>
            <a:endParaRPr sz="2400"/>
          </a:p>
          <a:p>
            <a:pPr indent="-381000" lvl="0" marL="457200" rtl="0" algn="l">
              <a:spcBef>
                <a:spcPts val="0"/>
              </a:spcBef>
              <a:spcAft>
                <a:spcPts val="0"/>
              </a:spcAft>
              <a:buSzPts val="2400"/>
              <a:buChar char="-"/>
            </a:pPr>
            <a:r>
              <a:rPr lang="cs" sz="2400"/>
              <a:t>drama R.U.R was the first to reach truly global significance</a:t>
            </a:r>
            <a:endParaRPr sz="2400"/>
          </a:p>
          <a:p>
            <a:pPr indent="-381000" lvl="0" marL="457200" rtl="0" algn="l">
              <a:spcBef>
                <a:spcPts val="0"/>
              </a:spcBef>
              <a:spcAft>
                <a:spcPts val="0"/>
              </a:spcAft>
              <a:buSzPts val="2400"/>
              <a:buChar char="-"/>
            </a:pPr>
            <a:r>
              <a:rPr lang="cs" sz="2400"/>
              <a:t>soon it was released in France, Germany, USA, Norway and even in Japan and other countries</a:t>
            </a:r>
            <a:endParaRPr sz="24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6"/>
          <p:cNvSpPr txBox="1"/>
          <p:nvPr>
            <p:ph type="title"/>
          </p:nvPr>
        </p:nvSpPr>
        <p:spPr>
          <a:xfrm>
            <a:off x="376025" y="131850"/>
            <a:ext cx="8456400" cy="77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4200">
                <a:solidFill>
                  <a:srgbClr val="000000"/>
                </a:solidFill>
              </a:rPr>
              <a:t>PhDr.</a:t>
            </a:r>
            <a:r>
              <a:rPr lang="cs" sz="4200"/>
              <a:t>Karel Čapek</a:t>
            </a:r>
            <a:endParaRPr sz="4200"/>
          </a:p>
        </p:txBody>
      </p:sp>
      <p:sp>
        <p:nvSpPr>
          <p:cNvPr id="83" name="Google Shape;83;p16"/>
          <p:cNvSpPr txBox="1"/>
          <p:nvPr>
            <p:ph idx="1" type="body"/>
          </p:nvPr>
        </p:nvSpPr>
        <p:spPr>
          <a:xfrm>
            <a:off x="311700" y="908250"/>
            <a:ext cx="6510600" cy="4033800"/>
          </a:xfrm>
          <a:prstGeom prst="rect">
            <a:avLst/>
          </a:prstGeom>
        </p:spPr>
        <p:txBody>
          <a:bodyPr anchorCtr="0" anchor="t" bIns="91425" lIns="91425" spcFirstLastPara="1" rIns="91425" wrap="square" tIns="91425">
            <a:noAutofit/>
          </a:bodyPr>
          <a:lstStyle/>
          <a:p>
            <a:pPr indent="-381000" lvl="0" marL="457200" rtl="0" algn="l">
              <a:spcBef>
                <a:spcPts val="0"/>
              </a:spcBef>
              <a:spcAft>
                <a:spcPts val="0"/>
              </a:spcAft>
              <a:buSzPts val="2400"/>
              <a:buChar char="-"/>
            </a:pPr>
            <a:r>
              <a:rPr lang="cs" sz="2400"/>
              <a:t>born January 9, 1890 (Malé Svatoňovice) and died December 25, 1938 (Praha)</a:t>
            </a:r>
            <a:endParaRPr sz="2400"/>
          </a:p>
          <a:p>
            <a:pPr indent="-381000" lvl="0" marL="457200" rtl="0" algn="l">
              <a:spcBef>
                <a:spcPts val="0"/>
              </a:spcBef>
              <a:spcAft>
                <a:spcPts val="0"/>
              </a:spcAft>
              <a:buSzPts val="2400"/>
              <a:buChar char="-"/>
            </a:pPr>
            <a:r>
              <a:rPr lang="cs" sz="2400"/>
              <a:t>he was well-known Czech writer, intellectual, journalist, playwright, translator and amateur photographer </a:t>
            </a:r>
            <a:endParaRPr sz="2400">
              <a:highlight>
                <a:srgbClr val="FFFFFF"/>
              </a:highlight>
            </a:endParaRPr>
          </a:p>
          <a:p>
            <a:pPr indent="-381000" lvl="0" marL="457200" rtl="0" algn="l">
              <a:spcBef>
                <a:spcPts val="0"/>
              </a:spcBef>
              <a:spcAft>
                <a:spcPts val="0"/>
              </a:spcAft>
              <a:buSzPts val="2400"/>
              <a:buChar char="-"/>
            </a:pPr>
            <a:r>
              <a:rPr lang="cs" sz="2400">
                <a:highlight>
                  <a:srgbClr val="FFFFFF"/>
                </a:highlight>
              </a:rPr>
              <a:t>he was the younger brother of the painter and writer Josef Čapek</a:t>
            </a:r>
            <a:endParaRPr sz="2400">
              <a:highlight>
                <a:srgbClr val="FFFFFF"/>
              </a:highlight>
            </a:endParaRPr>
          </a:p>
          <a:p>
            <a:pPr indent="-381000" lvl="0" marL="457200" rtl="0" algn="l">
              <a:spcBef>
                <a:spcPts val="0"/>
              </a:spcBef>
              <a:spcAft>
                <a:spcPts val="0"/>
              </a:spcAft>
              <a:buSzPts val="2400"/>
              <a:buChar char="-"/>
            </a:pPr>
            <a:r>
              <a:rPr lang="cs" sz="2400">
                <a:highlight>
                  <a:srgbClr val="FFFFFF"/>
                </a:highlight>
              </a:rPr>
              <a:t>the genre of his works was predominantly Science fiction</a:t>
            </a:r>
            <a:endParaRPr sz="2400">
              <a:highlight>
                <a:srgbClr val="FFFFFF"/>
              </a:highlight>
            </a:endParaRPr>
          </a:p>
        </p:txBody>
      </p:sp>
      <p:pic>
        <p:nvPicPr>
          <p:cNvPr descr="Bratři Čapkové | Mene Tekel, mezinárodní festival" id="84" name="Google Shape;84;p16"/>
          <p:cNvPicPr preferRelativeResize="0"/>
          <p:nvPr/>
        </p:nvPicPr>
        <p:blipFill>
          <a:blip r:embed="rId3">
            <a:alphaModFix/>
          </a:blip>
          <a:stretch>
            <a:fillRect/>
          </a:stretch>
        </p:blipFill>
        <p:spPr>
          <a:xfrm>
            <a:off x="6822300" y="671477"/>
            <a:ext cx="2214275" cy="293518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7"/>
          <p:cNvSpPr txBox="1"/>
          <p:nvPr>
            <p:ph type="title"/>
          </p:nvPr>
        </p:nvSpPr>
        <p:spPr>
          <a:xfrm>
            <a:off x="311700" y="194450"/>
            <a:ext cx="8520600" cy="89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4200"/>
              <a:t>Famous works</a:t>
            </a:r>
            <a:endParaRPr sz="4200"/>
          </a:p>
        </p:txBody>
      </p:sp>
      <p:sp>
        <p:nvSpPr>
          <p:cNvPr id="90" name="Google Shape;90;p17"/>
          <p:cNvSpPr txBox="1"/>
          <p:nvPr>
            <p:ph idx="1" type="body"/>
          </p:nvPr>
        </p:nvSpPr>
        <p:spPr>
          <a:xfrm>
            <a:off x="311700" y="1091750"/>
            <a:ext cx="4361700" cy="3837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2200"/>
              <a:t>His most famous works include:</a:t>
            </a:r>
            <a:endParaRPr sz="2200"/>
          </a:p>
          <a:p>
            <a:pPr indent="-368300" lvl="0" marL="457200" rtl="0" algn="l">
              <a:spcBef>
                <a:spcPts val="1600"/>
              </a:spcBef>
              <a:spcAft>
                <a:spcPts val="0"/>
              </a:spcAft>
              <a:buSzPts val="2200"/>
              <a:buChar char="❏"/>
            </a:pPr>
            <a:r>
              <a:rPr lang="cs" sz="2200"/>
              <a:t>R.U.R</a:t>
            </a:r>
            <a:endParaRPr sz="2200"/>
          </a:p>
          <a:p>
            <a:pPr indent="-368300" lvl="0" marL="457200" rtl="0" algn="l">
              <a:spcBef>
                <a:spcPts val="0"/>
              </a:spcBef>
              <a:spcAft>
                <a:spcPts val="0"/>
              </a:spcAft>
              <a:buSzPts val="2200"/>
              <a:buChar char="❏"/>
            </a:pPr>
            <a:r>
              <a:rPr lang="cs" sz="2200"/>
              <a:t>Válka s Mloky</a:t>
            </a:r>
            <a:endParaRPr sz="2200"/>
          </a:p>
          <a:p>
            <a:pPr indent="-368300" lvl="0" marL="457200" rtl="0" algn="l">
              <a:spcBef>
                <a:spcPts val="0"/>
              </a:spcBef>
              <a:spcAft>
                <a:spcPts val="0"/>
              </a:spcAft>
              <a:buSzPts val="2200"/>
              <a:buChar char="❏"/>
            </a:pPr>
            <a:r>
              <a:rPr lang="cs" sz="2200"/>
              <a:t>Bílá nemoc</a:t>
            </a:r>
            <a:endParaRPr sz="2200"/>
          </a:p>
          <a:p>
            <a:pPr indent="-368300" lvl="0" marL="457200" rtl="0" algn="l">
              <a:spcBef>
                <a:spcPts val="0"/>
              </a:spcBef>
              <a:spcAft>
                <a:spcPts val="0"/>
              </a:spcAft>
              <a:buSzPts val="2200"/>
              <a:buChar char="❏"/>
            </a:pPr>
            <a:r>
              <a:rPr lang="cs" sz="2200"/>
              <a:t>Krakatit</a:t>
            </a:r>
            <a:endParaRPr sz="2200"/>
          </a:p>
          <a:p>
            <a:pPr indent="-368300" lvl="0" marL="457200" rtl="0" algn="l">
              <a:spcBef>
                <a:spcPts val="0"/>
              </a:spcBef>
              <a:spcAft>
                <a:spcPts val="0"/>
              </a:spcAft>
              <a:buSzPts val="2200"/>
              <a:buChar char="❏"/>
            </a:pPr>
            <a:r>
              <a:rPr lang="cs" sz="2200"/>
              <a:t>Věc Makropulos</a:t>
            </a:r>
            <a:endParaRPr sz="2200"/>
          </a:p>
          <a:p>
            <a:pPr indent="-368300" lvl="0" marL="457200" rtl="0" algn="l">
              <a:spcBef>
                <a:spcPts val="0"/>
              </a:spcBef>
              <a:spcAft>
                <a:spcPts val="0"/>
              </a:spcAft>
              <a:buSzPts val="2200"/>
              <a:buChar char="❏"/>
            </a:pPr>
            <a:r>
              <a:rPr lang="cs" sz="2200"/>
              <a:t>Matka</a:t>
            </a:r>
            <a:endParaRPr sz="2200"/>
          </a:p>
          <a:p>
            <a:pPr indent="-368300" lvl="0" marL="457200" rtl="0" algn="l">
              <a:spcBef>
                <a:spcPts val="0"/>
              </a:spcBef>
              <a:spcAft>
                <a:spcPts val="0"/>
              </a:spcAft>
              <a:buSzPts val="2200"/>
              <a:buChar char="❏"/>
            </a:pPr>
            <a:r>
              <a:rPr lang="cs" sz="2200"/>
              <a:t>Ze života hmyzu</a:t>
            </a:r>
            <a:endParaRPr sz="2200"/>
          </a:p>
          <a:p>
            <a:pPr indent="-368300" lvl="0" marL="457200" rtl="0" algn="l">
              <a:spcBef>
                <a:spcPts val="0"/>
              </a:spcBef>
              <a:spcAft>
                <a:spcPts val="0"/>
              </a:spcAft>
              <a:buSzPts val="2200"/>
              <a:buChar char="❏"/>
            </a:pPr>
            <a:r>
              <a:rPr lang="cs" sz="2200"/>
              <a:t>Dášenka</a:t>
            </a:r>
            <a:endParaRPr sz="2200"/>
          </a:p>
        </p:txBody>
      </p:sp>
      <p:pic>
        <p:nvPicPr>
          <p:cNvPr descr="Dášenka čili život štěněte - Karel Čapek | Zapni mozek" id="91" name="Google Shape;91;p17"/>
          <p:cNvPicPr preferRelativeResize="0"/>
          <p:nvPr/>
        </p:nvPicPr>
        <p:blipFill>
          <a:blip r:embed="rId3">
            <a:alphaModFix/>
          </a:blip>
          <a:stretch>
            <a:fillRect/>
          </a:stretch>
        </p:blipFill>
        <p:spPr>
          <a:xfrm>
            <a:off x="6115475" y="194450"/>
            <a:ext cx="1544375" cy="2291375"/>
          </a:xfrm>
          <a:prstGeom prst="rect">
            <a:avLst/>
          </a:prstGeom>
          <a:noFill/>
          <a:ln>
            <a:noFill/>
          </a:ln>
        </p:spPr>
      </p:pic>
      <p:pic>
        <p:nvPicPr>
          <p:cNvPr descr="Karel Čapek – Wikipedie" id="92" name="Google Shape;92;p17"/>
          <p:cNvPicPr preferRelativeResize="0"/>
          <p:nvPr/>
        </p:nvPicPr>
        <p:blipFill>
          <a:blip r:embed="rId4">
            <a:alphaModFix/>
          </a:blip>
          <a:stretch>
            <a:fillRect/>
          </a:stretch>
        </p:blipFill>
        <p:spPr>
          <a:xfrm>
            <a:off x="7552413" y="2637375"/>
            <a:ext cx="1454454" cy="2291375"/>
          </a:xfrm>
          <a:prstGeom prst="rect">
            <a:avLst/>
          </a:prstGeom>
          <a:noFill/>
          <a:ln>
            <a:noFill/>
          </a:ln>
        </p:spPr>
      </p:pic>
      <p:pic>
        <p:nvPicPr>
          <p:cNvPr descr="Matka - Karel Čapek - Megaknihy.cz" id="93" name="Google Shape;93;p17"/>
          <p:cNvPicPr preferRelativeResize="0"/>
          <p:nvPr/>
        </p:nvPicPr>
        <p:blipFill>
          <a:blip r:embed="rId5">
            <a:alphaModFix/>
          </a:blip>
          <a:stretch>
            <a:fillRect/>
          </a:stretch>
        </p:blipFill>
        <p:spPr>
          <a:xfrm>
            <a:off x="4572000" y="2571750"/>
            <a:ext cx="1392334" cy="22913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Google Shape;98;p18"/>
          <p:cNvSpPr txBox="1"/>
          <p:nvPr>
            <p:ph type="title"/>
          </p:nvPr>
        </p:nvSpPr>
        <p:spPr>
          <a:xfrm>
            <a:off x="311700" y="322300"/>
            <a:ext cx="8520600" cy="830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4200"/>
              <a:t>R.U.R = </a:t>
            </a:r>
            <a:r>
              <a:rPr lang="cs" sz="4200">
                <a:solidFill>
                  <a:srgbClr val="000000"/>
                </a:solidFill>
              </a:rPr>
              <a:t>ROSSUM’S UNIVERSAL ROBOTS</a:t>
            </a:r>
            <a:endParaRPr sz="4200">
              <a:solidFill>
                <a:srgbClr val="000000"/>
              </a:solidFill>
            </a:endParaRPr>
          </a:p>
        </p:txBody>
      </p:sp>
      <p:sp>
        <p:nvSpPr>
          <p:cNvPr id="99" name="Google Shape;99;p18"/>
          <p:cNvSpPr txBox="1"/>
          <p:nvPr>
            <p:ph idx="1" type="body"/>
          </p:nvPr>
        </p:nvSpPr>
        <p:spPr>
          <a:xfrm>
            <a:off x="311700" y="1266325"/>
            <a:ext cx="5731500" cy="33027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SzPts val="2200"/>
              <a:buChar char="-"/>
            </a:pPr>
            <a:r>
              <a:rPr lang="cs" sz="2200"/>
              <a:t>a science fiction drama that expresses concern for the future of humanity</a:t>
            </a:r>
            <a:endParaRPr sz="2200"/>
          </a:p>
          <a:p>
            <a:pPr indent="-368300" lvl="0" marL="457200" rtl="0" algn="l">
              <a:spcBef>
                <a:spcPts val="0"/>
              </a:spcBef>
              <a:spcAft>
                <a:spcPts val="0"/>
              </a:spcAft>
              <a:buSzPts val="2200"/>
              <a:buChar char="-"/>
            </a:pPr>
            <a:r>
              <a:rPr lang="cs" sz="2200"/>
              <a:t>in this work the word “ROBOT” was used for the first time, which is still used all over the world, it was invented by Josef Čapek</a:t>
            </a:r>
            <a:endParaRPr sz="2200"/>
          </a:p>
          <a:p>
            <a:pPr indent="-368300" lvl="0" marL="457200" rtl="0" algn="l">
              <a:spcBef>
                <a:spcPts val="0"/>
              </a:spcBef>
              <a:spcAft>
                <a:spcPts val="0"/>
              </a:spcAft>
              <a:buSzPts val="2200"/>
              <a:buChar char="-"/>
            </a:pPr>
            <a:r>
              <a:rPr lang="cs" sz="2200"/>
              <a:t>the word robot is devired from the word robota (= work)</a:t>
            </a:r>
            <a:endParaRPr sz="2200"/>
          </a:p>
        </p:txBody>
      </p:sp>
      <p:pic>
        <p:nvPicPr>
          <p:cNvPr descr="Čapek: R.U.R. - MISANTROPOVA ČÍTÁRNA" id="100" name="Google Shape;100;p18"/>
          <p:cNvPicPr preferRelativeResize="0"/>
          <p:nvPr/>
        </p:nvPicPr>
        <p:blipFill>
          <a:blip r:embed="rId3">
            <a:alphaModFix/>
          </a:blip>
          <a:stretch>
            <a:fillRect/>
          </a:stretch>
        </p:blipFill>
        <p:spPr>
          <a:xfrm>
            <a:off x="6317350" y="1339550"/>
            <a:ext cx="2514950" cy="31562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Google Shape;105;p19"/>
          <p:cNvSpPr txBox="1"/>
          <p:nvPr>
            <p:ph type="title"/>
          </p:nvPr>
        </p:nvSpPr>
        <p:spPr>
          <a:xfrm>
            <a:off x="311700" y="349175"/>
            <a:ext cx="8520600" cy="883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4200"/>
              <a:t>Book analysis</a:t>
            </a:r>
            <a:endParaRPr sz="4200"/>
          </a:p>
        </p:txBody>
      </p:sp>
      <p:sp>
        <p:nvSpPr>
          <p:cNvPr id="106" name="Google Shape;106;p19"/>
          <p:cNvSpPr txBox="1"/>
          <p:nvPr>
            <p:ph idx="1" type="body"/>
          </p:nvPr>
        </p:nvSpPr>
        <p:spPr>
          <a:xfrm>
            <a:off x="311700" y="1360325"/>
            <a:ext cx="8520600" cy="33027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SzPts val="2200"/>
              <a:buChar char="-"/>
            </a:pPr>
            <a:r>
              <a:rPr lang="cs" sz="2200"/>
              <a:t>Release: 1920</a:t>
            </a:r>
            <a:endParaRPr sz="2200"/>
          </a:p>
          <a:p>
            <a:pPr indent="-368300" lvl="0" marL="457200" rtl="0" algn="l">
              <a:spcBef>
                <a:spcPts val="0"/>
              </a:spcBef>
              <a:spcAft>
                <a:spcPts val="0"/>
              </a:spcAft>
              <a:buSzPts val="2200"/>
              <a:buChar char="-"/>
            </a:pPr>
            <a:r>
              <a:rPr lang="cs" sz="2200"/>
              <a:t>Literary form: Prose</a:t>
            </a:r>
            <a:endParaRPr sz="2200"/>
          </a:p>
          <a:p>
            <a:pPr indent="-368300" lvl="0" marL="457200" rtl="0" algn="l">
              <a:spcBef>
                <a:spcPts val="0"/>
              </a:spcBef>
              <a:spcAft>
                <a:spcPts val="0"/>
              </a:spcAft>
              <a:buSzPts val="2200"/>
              <a:buChar char="-"/>
            </a:pPr>
            <a:r>
              <a:rPr lang="cs" sz="2200"/>
              <a:t>Literary type: scientifically fantastic drama</a:t>
            </a:r>
            <a:endParaRPr sz="2200"/>
          </a:p>
          <a:p>
            <a:pPr indent="-368300" lvl="0" marL="457200" rtl="0" algn="l">
              <a:spcBef>
                <a:spcPts val="0"/>
              </a:spcBef>
              <a:spcAft>
                <a:spcPts val="0"/>
              </a:spcAft>
              <a:buSzPts val="2200"/>
              <a:buChar char="-"/>
            </a:pPr>
            <a:r>
              <a:rPr lang="cs" sz="2200"/>
              <a:t>the book has been translated to 30 languages</a:t>
            </a:r>
            <a:endParaRPr sz="2200"/>
          </a:p>
          <a:p>
            <a:pPr indent="-368300" lvl="0" marL="457200" rtl="0" algn="l">
              <a:spcBef>
                <a:spcPts val="0"/>
              </a:spcBef>
              <a:spcAft>
                <a:spcPts val="0"/>
              </a:spcAft>
              <a:buSzPts val="2200"/>
              <a:buChar char="-"/>
            </a:pPr>
            <a:r>
              <a:rPr lang="cs" sz="2200"/>
              <a:t>it has foreplay and three acts</a:t>
            </a:r>
            <a:endParaRPr sz="2200"/>
          </a:p>
          <a:p>
            <a:pPr indent="-368300" lvl="0" marL="457200" rtl="0" algn="l">
              <a:spcBef>
                <a:spcPts val="0"/>
              </a:spcBef>
              <a:spcAft>
                <a:spcPts val="0"/>
              </a:spcAft>
              <a:buSzPts val="2200"/>
              <a:buChar char="-"/>
            </a:pPr>
            <a:r>
              <a:rPr lang="cs" sz="2200"/>
              <a:t>it was the first international success of Karel Čapek</a:t>
            </a:r>
            <a:endParaRPr sz="2200"/>
          </a:p>
        </p:txBody>
      </p:sp>
      <p:pic>
        <p:nvPicPr>
          <p:cNvPr descr="R.U.R. – Wikipedie" id="107" name="Google Shape;107;p19"/>
          <p:cNvPicPr preferRelativeResize="0"/>
          <p:nvPr/>
        </p:nvPicPr>
        <p:blipFill>
          <a:blip r:embed="rId3">
            <a:alphaModFix/>
          </a:blip>
          <a:stretch>
            <a:fillRect/>
          </a:stretch>
        </p:blipFill>
        <p:spPr>
          <a:xfrm>
            <a:off x="5879300" y="188031"/>
            <a:ext cx="3100725" cy="17335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0"/>
          <p:cNvSpPr txBox="1"/>
          <p:nvPr>
            <p:ph type="title"/>
          </p:nvPr>
        </p:nvSpPr>
        <p:spPr>
          <a:xfrm>
            <a:off x="311700" y="94025"/>
            <a:ext cx="8520600" cy="87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4200"/>
              <a:t>A brief story of the book</a:t>
            </a:r>
            <a:endParaRPr sz="4200"/>
          </a:p>
        </p:txBody>
      </p:sp>
      <p:sp>
        <p:nvSpPr>
          <p:cNvPr id="113" name="Google Shape;113;p20"/>
          <p:cNvSpPr txBox="1"/>
          <p:nvPr>
            <p:ph idx="1" type="body"/>
          </p:nvPr>
        </p:nvSpPr>
        <p:spPr>
          <a:xfrm>
            <a:off x="311700" y="803150"/>
            <a:ext cx="8520600" cy="38838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cs" sz="2200"/>
              <a:t>The story begins in the office of a robot factory, where Helena, the daughter of President Glory, arrives to come and see the production of artificial people. At first, she didn't want to believe they were really living robots. She wanted to find out why the robots didn't mind treating them like machines. These robots were indistinguishable from humans, they just had no feelings. Harry Domin, who is the central director, is sitting in the office, and Helena will marry him later. The story moves 10 years later, when robots are also used as soldiers and humans are childless. Helena still promotes the idea that robots should have the same rights as humans.</a:t>
            </a: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1"/>
          <p:cNvSpPr txBox="1"/>
          <p:nvPr>
            <p:ph type="title"/>
          </p:nvPr>
        </p:nvSpPr>
        <p:spPr>
          <a:xfrm>
            <a:off x="311700" y="268600"/>
            <a:ext cx="8520600" cy="843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4200"/>
              <a:t>A brief story of the book</a:t>
            </a:r>
            <a:endParaRPr sz="4200"/>
          </a:p>
        </p:txBody>
      </p:sp>
      <p:sp>
        <p:nvSpPr>
          <p:cNvPr id="119" name="Google Shape;119;p21"/>
          <p:cNvSpPr txBox="1"/>
          <p:nvPr>
            <p:ph idx="1" type="body"/>
          </p:nvPr>
        </p:nvSpPr>
        <p:spPr>
          <a:xfrm>
            <a:off x="311700" y="1266325"/>
            <a:ext cx="8520600" cy="3595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cs" sz="2200"/>
              <a:t>And she doesn't understand why robots let themselves be manipulated. However, one day, the robots rebel and want to destroy the human race. Unfortunately, no one will be able to leave the island. Helena no longer wants more and more robots to be made, so she burns all plans to make them. Robots kill all but one person - Alquista, who works like a robot. He eventually finds two living robots, Prima and Helena, who have emotion and love in them. These two are different and may be the beginning of a new civilization.</a:t>
            </a:r>
            <a:endParaRPr sz="22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