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0891cc3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0891cc3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0891cc35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0891cc35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0891cc358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0891cc358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0891cc358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0891cc35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0891cc358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0891cc358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0891cc358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0891cc358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9.jp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8425" y="28450"/>
            <a:ext cx="9079200" cy="50796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86550" y="88600"/>
            <a:ext cx="8970900" cy="49593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u="sng"/>
              <a:t>KAREL ČAPEK - R.U.R.</a:t>
            </a:r>
            <a:endParaRPr b="1" u="sng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0000"/>
                </a:solidFill>
              </a:rPr>
              <a:t>Aneta Šanovcová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descr="Karel Čapek | Spisovatele.cz"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725" y="3599475"/>
            <a:ext cx="825979" cy="124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rel Čapek v R.U.R. předpověděl umělou inteligenci | Radio Prague ..."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6550" y="3597925"/>
            <a:ext cx="1612963" cy="124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 době umírající demokracie před pětasedmdesáti lety zemřel Karel ..."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1375" y="3597925"/>
            <a:ext cx="2390507" cy="124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rel Čapek: Rozhlas a audioknihy 4 | naposlech.cz #audioknihy"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3599475"/>
            <a:ext cx="2375184" cy="124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rel Čapek | Čapek"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23725" y="3597925"/>
            <a:ext cx="870710" cy="12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28425" y="28450"/>
            <a:ext cx="9079200" cy="50796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261775" y="309600"/>
            <a:ext cx="6586800" cy="3678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u="sng"/>
              <a:t>Karel Čapek </a:t>
            </a:r>
            <a:endParaRPr b="1" u="sng"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152475"/>
            <a:ext cx="641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cs" sz="1400">
                <a:solidFill>
                  <a:schemeClr val="dk1"/>
                </a:solidFill>
              </a:rPr>
              <a:t>1890-1938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cs" sz="1400">
                <a:solidFill>
                  <a:schemeClr val="dk1"/>
                </a:solidFill>
              </a:rPr>
              <a:t>czech writer, journalist, politician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cs" sz="1400">
                <a:solidFill>
                  <a:schemeClr val="dk1"/>
                </a:solidFill>
              </a:rPr>
              <a:t>he wrote, for example, prose, drama, feuilletons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cs" sz="1400">
                <a:solidFill>
                  <a:schemeClr val="dk1"/>
                </a:solidFill>
              </a:rPr>
              <a:t>older brother Josef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cs" sz="1400">
                <a:solidFill>
                  <a:schemeClr val="dk1"/>
                </a:solidFill>
              </a:rPr>
              <a:t>mentally marked by 1st world war, did not trust technology because he didn’t like the progress of technologies for killing during the war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cs" sz="1400">
                <a:solidFill>
                  <a:schemeClr val="dk1"/>
                </a:solidFill>
              </a:rPr>
              <a:t>influence of civilism (shows technical conveniences, celebrates everyday things and human work)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cs" sz="1400">
                <a:solidFill>
                  <a:schemeClr val="dk1"/>
                </a:solidFill>
              </a:rPr>
              <a:t>fear of what would happen if humanity lost control of its inventions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cs" sz="1400">
                <a:solidFill>
                  <a:schemeClr val="dk1"/>
                </a:solidFill>
              </a:rPr>
              <a:t>pacifism (didn’t like wars)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cs" sz="1400">
                <a:solidFill>
                  <a:schemeClr val="dk1"/>
                </a:solidFill>
              </a:rPr>
              <a:t>1938 nominated at NC for literature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cs" sz="1400">
                <a:solidFill>
                  <a:schemeClr val="dk1"/>
                </a:solidFill>
              </a:rPr>
              <a:t>wrote between the wars</a:t>
            </a:r>
            <a:endParaRPr b="1" sz="1400">
              <a:solidFill>
                <a:srgbClr val="000000"/>
              </a:solidFill>
            </a:endParaRPr>
          </a:p>
        </p:txBody>
      </p:sp>
      <p:pic>
        <p:nvPicPr>
          <p:cNvPr descr="Karel Čapek – Wikipedie"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4450" y="309600"/>
            <a:ext cx="1588800" cy="22621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isovatel a novinář Karel Čapek - Aktuálně.cz"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4450" y="2678887"/>
            <a:ext cx="1588800" cy="2112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28425" y="28450"/>
            <a:ext cx="9079200" cy="50796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5844313" y="345875"/>
            <a:ext cx="3099000" cy="3735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233475" y="374225"/>
            <a:ext cx="5454900" cy="3678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u="sng"/>
              <a:t>R.U.R.</a:t>
            </a:r>
            <a:endParaRPr b="1" u="sng"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00975" y="1152475"/>
            <a:ext cx="531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cs" sz="2400">
                <a:solidFill>
                  <a:srgbClr val="000000"/>
                </a:solidFill>
              </a:rPr>
              <a:t>R.U.R. = </a:t>
            </a:r>
            <a:r>
              <a:rPr b="1" lang="cs" sz="2400">
                <a:solidFill>
                  <a:schemeClr val="dk1"/>
                </a:solidFill>
              </a:rPr>
              <a:t>Rossum's universal robots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cs" sz="2400">
                <a:solidFill>
                  <a:schemeClr val="dk1"/>
                </a:solidFill>
              </a:rPr>
              <a:t>released 1920, premiere 1921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cs" sz="2400">
                <a:solidFill>
                  <a:schemeClr val="dk1"/>
                </a:solidFill>
              </a:rPr>
              <a:t>literary form: prose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cs" sz="2400">
                <a:solidFill>
                  <a:schemeClr val="dk1"/>
                </a:solidFill>
              </a:rPr>
              <a:t>literary type: anti-utopian drama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cs" sz="2400">
                <a:solidFill>
                  <a:schemeClr val="dk1"/>
                </a:solidFill>
              </a:rPr>
              <a:t>main idea: fear that human inventions win over people</a:t>
            </a:r>
            <a:endParaRPr b="1" sz="2400">
              <a:solidFill>
                <a:srgbClr val="000000"/>
              </a:solidFill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b="48059" l="82151" r="8068" t="31294"/>
          <a:stretch/>
        </p:blipFill>
        <p:spPr>
          <a:xfrm>
            <a:off x="6036063" y="475212"/>
            <a:ext cx="2715523" cy="34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28425" y="28450"/>
            <a:ext cx="9079200" cy="50796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268875" y="408625"/>
            <a:ext cx="6574200" cy="44661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u="sng"/>
              <a:t>R.U.R.</a:t>
            </a:r>
            <a:endParaRPr b="1" u="sng"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11700" y="1017725"/>
            <a:ext cx="6574200" cy="3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u="sng">
                <a:solidFill>
                  <a:schemeClr val="dk1"/>
                </a:solidFill>
              </a:rPr>
              <a:t>The main characters:</a:t>
            </a:r>
            <a:endParaRPr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• </a:t>
            </a:r>
            <a:r>
              <a:rPr b="1" lang="cs">
                <a:solidFill>
                  <a:schemeClr val="dk1"/>
                </a:solidFill>
              </a:rPr>
              <a:t>Helena Glory</a:t>
            </a:r>
            <a:r>
              <a:rPr lang="cs">
                <a:solidFill>
                  <a:schemeClr val="dk1"/>
                </a:solidFill>
              </a:rPr>
              <a:t>: the beautiful and intelligent wife of Harry Domino, a symbol of femininity, useless women (infertility), the most tragic character of the work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•</a:t>
            </a:r>
            <a:r>
              <a:rPr b="1" lang="cs">
                <a:solidFill>
                  <a:schemeClr val="dk1"/>
                </a:solidFill>
              </a:rPr>
              <a:t> Alquist:</a:t>
            </a:r>
            <a:r>
              <a:rPr lang="cs">
                <a:solidFill>
                  <a:schemeClr val="dk1"/>
                </a:solidFill>
              </a:rPr>
              <a:t> robot designer, likes life and human work; Čapek puts his thoughts into his mouth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• </a:t>
            </a:r>
            <a:r>
              <a:rPr b="1" lang="cs">
                <a:solidFill>
                  <a:schemeClr val="dk1"/>
                </a:solidFill>
              </a:rPr>
              <a:t>Harry Domin:</a:t>
            </a:r>
            <a:r>
              <a:rPr lang="cs">
                <a:solidFill>
                  <a:schemeClr val="dk1"/>
                </a:solidFill>
              </a:rPr>
              <a:t> factory director R.U.R., wishes to relieve people from work by creating robots, eg abolishing slavery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• </a:t>
            </a:r>
            <a:r>
              <a:rPr b="1" lang="cs">
                <a:solidFill>
                  <a:schemeClr val="dk1"/>
                </a:solidFill>
              </a:rPr>
              <a:t>Dr. Gall:</a:t>
            </a:r>
            <a:r>
              <a:rPr lang="cs">
                <a:solidFill>
                  <a:schemeClr val="dk1"/>
                </a:solidFill>
              </a:rPr>
              <a:t> Director of the Physiological Research Department for Robots, perfecting robots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u="sng">
                <a:solidFill>
                  <a:schemeClr val="dk1"/>
                </a:solidFill>
              </a:rPr>
              <a:t>Minor characters:</a:t>
            </a:r>
            <a:endParaRPr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• </a:t>
            </a:r>
            <a:r>
              <a:rPr b="1" lang="cs">
                <a:solidFill>
                  <a:schemeClr val="dk1"/>
                </a:solidFill>
              </a:rPr>
              <a:t>Nana, Consul Busman, Ing. Fabry, Dr. Hallemeiner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u="sng">
              <a:solidFill>
                <a:srgbClr val="000000"/>
              </a:solidFill>
            </a:endParaRPr>
          </a:p>
        </p:txBody>
      </p:sp>
      <p:pic>
        <p:nvPicPr>
          <p:cNvPr descr="Rozbor díla | Kaszia's Site"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8900" y="358713"/>
            <a:ext cx="1823400" cy="102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.U.R - Státní maturita z češtiny ONLINEStátní maturita z češtiny ..."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8900" y="1482970"/>
            <a:ext cx="1823400" cy="1367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rel Čapek: R.U.R." id="93" name="Google Shape;93;p16"/>
          <p:cNvPicPr preferRelativeResize="0"/>
          <p:nvPr/>
        </p:nvPicPr>
        <p:blipFill rotWithShape="1">
          <a:blip r:embed="rId5">
            <a:alphaModFix/>
          </a:blip>
          <a:srcRect b="0" l="0" r="0" t="16303"/>
          <a:stretch/>
        </p:blipFill>
        <p:spPr>
          <a:xfrm>
            <a:off x="7008900" y="2951124"/>
            <a:ext cx="1823400" cy="18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28425" y="28450"/>
            <a:ext cx="9079200" cy="50796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167700" y="216750"/>
            <a:ext cx="8808600" cy="4710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u="sng"/>
              <a:t>Robot</a:t>
            </a:r>
            <a:endParaRPr b="1" u="sng"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b="1" lang="cs" sz="2200">
                <a:solidFill>
                  <a:schemeClr val="dk1"/>
                </a:solidFill>
              </a:rPr>
              <a:t>It is an international word coined by Josef Čapek.</a:t>
            </a:r>
            <a:endParaRPr b="1" sz="2200">
              <a:solidFill>
                <a:srgbClr val="000000"/>
              </a:solidFill>
            </a:endParaRPr>
          </a:p>
        </p:txBody>
      </p:sp>
      <p:pic>
        <p:nvPicPr>
          <p:cNvPr descr="První roboty a roboti v české i světové literatuře aneb od Tálose ..."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74900"/>
            <a:ext cx="5098676" cy="297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Karel Čapek řekl: Budiž robot" id="103" name="Google Shape;103;p17"/>
          <p:cNvPicPr preferRelativeResize="0"/>
          <p:nvPr/>
        </p:nvPicPr>
        <p:blipFill rotWithShape="1">
          <a:blip r:embed="rId4">
            <a:alphaModFix/>
          </a:blip>
          <a:srcRect b="0" l="5083" r="6051" t="0"/>
          <a:stretch/>
        </p:blipFill>
        <p:spPr>
          <a:xfrm>
            <a:off x="5590525" y="1877050"/>
            <a:ext cx="3241775" cy="296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8425" y="28450"/>
            <a:ext cx="9079200" cy="50796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140175" y="176850"/>
            <a:ext cx="8855700" cy="4789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6564750" y="659700"/>
            <a:ext cx="2331600" cy="3824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u="sng"/>
              <a:t>How the story affects me?</a:t>
            </a:r>
            <a:endParaRPr b="1" u="sng"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311700" y="1075400"/>
            <a:ext cx="5814000" cy="3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b="1" lang="cs" sz="2100">
                <a:solidFill>
                  <a:schemeClr val="dk1"/>
                </a:solidFill>
              </a:rPr>
              <a:t>The book was easy to read, but it seems pessimistic to me. 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b="1" lang="cs" sz="2100">
                <a:solidFill>
                  <a:schemeClr val="dk1"/>
                </a:solidFill>
              </a:rPr>
              <a:t>The topic is complex, but I was fascinated by the fact that Karel Čapek basically predicts the development of today's civilization. </a:t>
            </a:r>
            <a:endParaRPr b="1"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b="1" lang="cs" sz="2100">
                <a:solidFill>
                  <a:schemeClr val="dk1"/>
                </a:solidFill>
              </a:rPr>
              <a:t>Even today, people are increasingly dependent on their own inventions (mobiles,…)</a:t>
            </a:r>
            <a:endParaRPr b="1" sz="2100">
              <a:solidFill>
                <a:srgbClr val="000000"/>
              </a:solidFill>
            </a:endParaRPr>
          </a:p>
        </p:txBody>
      </p:sp>
      <p:pic>
        <p:nvPicPr>
          <p:cNvPr descr="Karel Čapek - R.U.R. | Levné knihy"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800" y="732000"/>
            <a:ext cx="2203500" cy="3672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