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A867D89-80C9-4A5D-81A3-09BC8CC0AC80}">
          <p14:sldIdLst>
            <p14:sldId id="256"/>
          </p14:sldIdLst>
        </p14:section>
        <p14:section name="Secção Sem Título" id="{092A5043-E4E3-403E-8FE4-A47162CAFF1B}">
          <p14:sldIdLst>
            <p14:sldId id="257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5501" autoAdjust="0"/>
  </p:normalViewPr>
  <p:slideViewPr>
    <p:cSldViewPr snapToGrid="0">
      <p:cViewPr varScale="1">
        <p:scale>
          <a:sx n="49" d="100"/>
          <a:sy n="49" d="100"/>
        </p:scale>
        <p:origin x="53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466311-05FB-458B-83F0-0E11903734FE}" type="datetime1">
              <a:rPr lang="pt-PT" smtClean="0"/>
              <a:t>19/01/2020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992A21-C8DC-4D55-957E-311AC9239B55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Faça clique para editar o estilo</a:t>
            </a:r>
            <a:endParaRPr lang="pt-PT" noProof="0" dirty="0"/>
          </a:p>
        </p:txBody>
      </p:sp>
      <p:pic>
        <p:nvPicPr>
          <p:cNvPr id="8" name="Imagem 7" descr="Nuvens brancas e largas num céu azul-escu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Imagem 9" descr="Grande plano do rebento de uma plan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agem 10" descr="Onda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 noProof="0"/>
              <a:t>Clique para editar os estilos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PT" noProof="0" smtClean="0"/>
              <a:t>‹nº›</a:t>
            </a:fld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778C8-BB10-404B-95BD-A0CD53564F89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pt-PT" noProof="0"/>
              <a:t>Clique para editar os estilos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PT" noProof="0" smtClean="0"/>
              <a:t>‹nº›</a:t>
            </a:fld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A200A-87ED-477C-85F3-1A34BC6E8F4A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 noProof="0"/>
              <a:t>Clique para editar os estilos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PT" noProof="0" smtClean="0"/>
              <a:t>‹nº›</a:t>
            </a:fld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A31897-D5EF-49B7-A348-E151572401DB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t-PT" noProof="0"/>
              <a:t>Clique para editar os estilos</a:t>
            </a:r>
          </a:p>
        </p:txBody>
      </p:sp>
      <p:pic>
        <p:nvPicPr>
          <p:cNvPr id="11" name="Imagem 10" descr="Grande plano de plantas verd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Imagem 8" descr="Onda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noProof="0"/>
              <a:t>Clique para editar os estilos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noProof="0"/>
              <a:t>Clique para editar os estilos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PT" noProof="0" smtClean="0"/>
              <a:t>‹nº›</a:t>
            </a:fld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65869F-048C-4994-98EB-2A8DCC57D9B8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noProof="0"/>
              <a:t>Clique para editar os estilos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e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noProof="0"/>
              <a:t>Clique para editar os estilos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9" name="Marcador de Posição de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PT" noProof="0" smtClean="0"/>
              <a:t>‹nº›</a:t>
            </a:fld>
            <a:endParaRPr lang="pt-PT" noProof="0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BCFAF6-14B8-4878-B20C-3516D99B0AC3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PT" noProof="0" smtClean="0"/>
              <a:t>‹nº›</a:t>
            </a:fld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7A54D3-9CF6-4613-831B-990DEE10B080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PT" noProof="0" smtClean="0"/>
              <a:t>‹nº›</a:t>
            </a:fld>
            <a:endParaRPr lang="pt-PT" noProof="0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FD213-5BDD-48CE-A618-525FCF288BF1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noProof="0"/>
              <a:t>Clique para editar os estilos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Texto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Clique para editar os estilos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PT" noProof="0" smtClean="0"/>
              <a:t>‹nº›</a:t>
            </a:fld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BE7EE8-2757-4D19-A719-97E16D1B6040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a Imagem 2" descr="Um marcador de posição vazio para adicionar uma imagem. Clique no marcador de posição e selecione a imagem que pretende adicionar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4" name="Marcador de Posição de Texto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Clique para editar os estilos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PT" noProof="0" smtClean="0"/>
              <a:t>‹nº›</a:t>
            </a:fld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AD97B-D7CB-45F8-91ED-F7D79A9AE76F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1" name="Retângu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 dirty="0"/>
              <a:t>Editar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D87EEBAB-1344-48C0-B1BE-C55AE0AF4411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73778" y="11290324"/>
            <a:ext cx="2460865" cy="203907"/>
          </a:xfrm>
        </p:spPr>
        <p:txBody>
          <a:bodyPr>
            <a:normAutofit fontScale="55000" lnSpcReduction="20000"/>
          </a:bodyPr>
          <a:lstStyle/>
          <a:p>
            <a:endParaRPr lang="pt-PT" dirty="0"/>
          </a:p>
        </p:txBody>
      </p:sp>
      <p:sp>
        <p:nvSpPr>
          <p:cNvPr id="4" name="AutoShape 2" descr="Resultado de imagem para energia"/>
          <p:cNvSpPr>
            <a:spLocks noChangeAspect="1" noChangeArrowheads="1"/>
          </p:cNvSpPr>
          <p:nvPr/>
        </p:nvSpPr>
        <p:spPr bwMode="auto">
          <a:xfrm>
            <a:off x="808718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4" descr="Resultado de imagem para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6" descr="Resultado de imagem para energia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513939" y="7686874"/>
            <a:ext cx="1859313" cy="8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1</a:t>
            </a:r>
          </a:p>
        </p:txBody>
      </p:sp>
      <p:pic>
        <p:nvPicPr>
          <p:cNvPr id="1032" name="Picture 8" descr="Resultado de imagem para energ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738" y="2062080"/>
            <a:ext cx="3274262" cy="20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ene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739" y="4079630"/>
            <a:ext cx="3274262" cy="18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m para energ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25832"/>
          <a:stretch/>
        </p:blipFill>
        <p:spPr>
          <a:xfrm>
            <a:off x="6742444" y="2062080"/>
            <a:ext cx="2055777" cy="194721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15337"/>
          <a:stretch/>
        </p:blipFill>
        <p:spPr>
          <a:xfrm>
            <a:off x="6742444" y="4009292"/>
            <a:ext cx="2065825" cy="19269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/>
          <a:srcRect l="21098" r="29336"/>
          <a:stretch/>
        </p:blipFill>
        <p:spPr>
          <a:xfrm>
            <a:off x="0" y="2062080"/>
            <a:ext cx="1487157" cy="152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/>
          <a:srcRect l="31781" r="7063" b="13628"/>
          <a:stretch/>
        </p:blipFill>
        <p:spPr>
          <a:xfrm>
            <a:off x="4850" y="3540809"/>
            <a:ext cx="1482308" cy="149730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07504"/>
            <a:ext cx="1487157" cy="125583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206903" y="2442803"/>
            <a:ext cx="37982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/>
              <a:t>Agrupamento de</a:t>
            </a:r>
          </a:p>
          <a:p>
            <a:pPr algn="ctr"/>
            <a:r>
              <a:rPr lang="pt-PT" sz="3600" dirty="0"/>
              <a:t>Escolas D. Sancho I</a:t>
            </a:r>
            <a:endParaRPr lang="pt-PT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        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1338" y="2055734"/>
            <a:ext cx="3421014" cy="20526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10"/>
          <a:srcRect r="29442"/>
          <a:stretch/>
        </p:blipFill>
        <p:spPr>
          <a:xfrm>
            <a:off x="6732750" y="2034433"/>
            <a:ext cx="2086398" cy="19700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1"/>
          <a:srcRect l="3934" r="-35"/>
          <a:stretch/>
        </p:blipFill>
        <p:spPr>
          <a:xfrm>
            <a:off x="8891337" y="4093487"/>
            <a:ext cx="3777915" cy="184278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12"/>
          <a:srcRect l="20850" b="-315"/>
          <a:stretch/>
        </p:blipFill>
        <p:spPr>
          <a:xfrm>
            <a:off x="-76223" y="2034433"/>
            <a:ext cx="1584733" cy="150637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3"/>
          <a:srcRect l="15207" t="9364" r="28213" b="1577"/>
          <a:stretch/>
        </p:blipFill>
        <p:spPr>
          <a:xfrm>
            <a:off x="6721435" y="3993566"/>
            <a:ext cx="2085681" cy="196977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4"/>
          <a:srcRect l="29704" t="-3302" r="1639" b="13749"/>
          <a:stretch/>
        </p:blipFill>
        <p:spPr>
          <a:xfrm>
            <a:off x="-88255" y="3305375"/>
            <a:ext cx="1590217" cy="155564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5"/>
          <a:srcRect l="24123" t="20820" r="10051" b="14329"/>
          <a:stretch/>
        </p:blipFill>
        <p:spPr>
          <a:xfrm>
            <a:off x="-169972" y="4784104"/>
            <a:ext cx="1678482" cy="12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9283" y="420466"/>
            <a:ext cx="9371949" cy="1183566"/>
          </a:xfrm>
        </p:spPr>
        <p:txBody>
          <a:bodyPr>
            <a:noAutofit/>
          </a:bodyPr>
          <a:lstStyle/>
          <a:p>
            <a:pPr algn="ctr"/>
            <a:r>
              <a:rPr lang="pt-PT" sz="4000" dirty="0" err="1"/>
              <a:t>Impact</a:t>
            </a:r>
            <a:r>
              <a:rPr lang="pt-PT" sz="4000" dirty="0"/>
              <a:t> </a:t>
            </a:r>
            <a:r>
              <a:rPr lang="pt-PT" sz="4000" dirty="0" err="1"/>
              <a:t>of</a:t>
            </a:r>
            <a:r>
              <a:rPr lang="pt-PT" sz="4000" dirty="0"/>
              <a:t> </a:t>
            </a:r>
            <a:r>
              <a:rPr lang="pt-PT" sz="4000" dirty="0" err="1"/>
              <a:t>schooling</a:t>
            </a:r>
            <a:r>
              <a:rPr lang="pt-PT" sz="4000" dirty="0"/>
              <a:t> </a:t>
            </a:r>
            <a:r>
              <a:rPr lang="pt-PT" sz="4000" dirty="0" err="1"/>
              <a:t>on</a:t>
            </a:r>
            <a:r>
              <a:rPr lang="pt-PT" sz="4000" dirty="0"/>
              <a:t> </a:t>
            </a:r>
            <a:r>
              <a:rPr lang="pt-PT" sz="4000" dirty="0" err="1"/>
              <a:t>students</a:t>
            </a:r>
            <a:r>
              <a:rPr lang="pt-PT" sz="4000" dirty="0"/>
              <a:t>´ </a:t>
            </a:r>
            <a:r>
              <a:rPr lang="pt-PT" sz="4000" dirty="0" err="1"/>
              <a:t>progress</a:t>
            </a:r>
            <a:endParaRPr lang="pt-PT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t-PT" noProof="0" smtClean="0"/>
              <a:t>10</a:t>
            </a:fld>
            <a:endParaRPr lang="pt-PT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pt-PT" dirty="0"/>
              <a:t>Agrupamento de escolas D. Sancho I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67063" y="2213811"/>
            <a:ext cx="9265737" cy="3741821"/>
          </a:xfrm>
        </p:spPr>
        <p:txBody>
          <a:bodyPr/>
          <a:lstStyle/>
          <a:p>
            <a:pPr marL="283464" lvl="1" indent="0" algn="just">
              <a:buNone/>
            </a:pPr>
            <a:r>
              <a:rPr lang="pt-PT" sz="2200" dirty="0"/>
              <a:t>1- </a:t>
            </a:r>
            <a:r>
              <a:rPr lang="pt-PT" sz="2200" dirty="0" err="1"/>
              <a:t>Promoting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enhancing</a:t>
            </a:r>
            <a:r>
              <a:rPr lang="pt-PT" sz="2200" dirty="0"/>
              <a:t> </a:t>
            </a:r>
            <a:r>
              <a:rPr lang="pt-PT" sz="2200" dirty="0" err="1"/>
              <a:t>adult</a:t>
            </a:r>
            <a:r>
              <a:rPr lang="pt-PT" sz="2200" dirty="0"/>
              <a:t> </a:t>
            </a:r>
            <a:r>
              <a:rPr lang="pt-PT" sz="2200" dirty="0" err="1"/>
              <a:t>education</a:t>
            </a:r>
            <a:r>
              <a:rPr lang="pt-PT" sz="2200" dirty="0"/>
              <a:t>, </a:t>
            </a:r>
            <a:r>
              <a:rPr lang="pt-PT" sz="2200" dirty="0" err="1"/>
              <a:t>by</a:t>
            </a:r>
            <a:r>
              <a:rPr lang="pt-PT" sz="2200" dirty="0"/>
              <a:t> </a:t>
            </a:r>
            <a:r>
              <a:rPr lang="pt-PT" sz="2200" dirty="0" err="1"/>
              <a:t>helping</a:t>
            </a:r>
            <a:r>
              <a:rPr lang="pt-PT" sz="2200" dirty="0"/>
              <a:t> to </a:t>
            </a:r>
            <a:r>
              <a:rPr lang="pt-PT" sz="2200" dirty="0" err="1"/>
              <a:t>increase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academic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professional</a:t>
            </a:r>
            <a:r>
              <a:rPr lang="pt-PT" sz="2200" dirty="0"/>
              <a:t> </a:t>
            </a:r>
            <a:r>
              <a:rPr lang="pt-PT" sz="2200" dirty="0" err="1"/>
              <a:t>qualifications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many</a:t>
            </a:r>
            <a:r>
              <a:rPr lang="pt-PT" sz="2200" dirty="0"/>
              <a:t> local </a:t>
            </a:r>
            <a:r>
              <a:rPr lang="pt-PT" sz="2200" dirty="0" err="1"/>
              <a:t>authocity</a:t>
            </a:r>
            <a:r>
              <a:rPr lang="pt-PT" sz="2200" dirty="0"/>
              <a:t> </a:t>
            </a:r>
            <a:r>
              <a:rPr lang="pt-PT" sz="2200" dirty="0" err="1"/>
              <a:t>workers</a:t>
            </a:r>
            <a:r>
              <a:rPr lang="pt-PT" sz="2200" dirty="0"/>
              <a:t>.</a:t>
            </a:r>
          </a:p>
          <a:p>
            <a:pPr marL="283464" lvl="1" indent="0" algn="just">
              <a:buNone/>
            </a:pPr>
            <a:endParaRPr lang="pt-PT" sz="2200" dirty="0"/>
          </a:p>
          <a:p>
            <a:pPr marL="283464" lvl="1" indent="0" algn="just">
              <a:buNone/>
            </a:pPr>
            <a:r>
              <a:rPr lang="pt-PT" sz="2200" dirty="0"/>
              <a:t>2-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promotion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special</a:t>
            </a:r>
            <a:r>
              <a:rPr lang="pt-PT" sz="2200" dirty="0"/>
              <a:t> </a:t>
            </a:r>
            <a:r>
              <a:rPr lang="pt-PT" sz="2200" dirty="0" err="1"/>
              <a:t>education</a:t>
            </a:r>
            <a:r>
              <a:rPr lang="pt-PT" sz="2200" dirty="0"/>
              <a:t> in </a:t>
            </a:r>
            <a:r>
              <a:rPr lang="pt-PT" sz="2200" dirty="0" err="1"/>
              <a:t>all</a:t>
            </a:r>
            <a:r>
              <a:rPr lang="pt-PT" sz="2200" dirty="0"/>
              <a:t> </a:t>
            </a:r>
            <a:r>
              <a:rPr lang="pt-PT" sz="2200" dirty="0" err="1"/>
              <a:t>its</a:t>
            </a:r>
            <a:r>
              <a:rPr lang="pt-PT" sz="2200" dirty="0"/>
              <a:t> </a:t>
            </a:r>
            <a:r>
              <a:rPr lang="pt-PT" sz="2200" dirty="0" err="1"/>
              <a:t>specific</a:t>
            </a:r>
            <a:r>
              <a:rPr lang="pt-PT" sz="2200" dirty="0"/>
              <a:t> curricular </a:t>
            </a:r>
            <a:r>
              <a:rPr lang="pt-PT" sz="2200" dirty="0" err="1"/>
              <a:t>aspects</a:t>
            </a:r>
            <a:r>
              <a:rPr lang="pt-PT" sz="2200" dirty="0"/>
              <a:t>, in </a:t>
            </a:r>
            <a:r>
              <a:rPr lang="pt-PT" sz="2200" dirty="0" err="1"/>
              <a:t>order</a:t>
            </a:r>
            <a:r>
              <a:rPr lang="pt-PT" sz="2200" dirty="0"/>
              <a:t> to </a:t>
            </a:r>
            <a:r>
              <a:rPr lang="pt-PT" sz="2200" dirty="0" err="1"/>
              <a:t>promote</a:t>
            </a:r>
            <a:r>
              <a:rPr lang="pt-PT" sz="2200" dirty="0"/>
              <a:t> social </a:t>
            </a:r>
            <a:r>
              <a:rPr lang="pt-PT" sz="2200" dirty="0" err="1"/>
              <a:t>inclusion</a:t>
            </a:r>
            <a:r>
              <a:rPr lang="pt-PT" sz="2200" dirty="0"/>
              <a:t>.</a:t>
            </a:r>
          </a:p>
          <a:p>
            <a:pPr marL="283464" lvl="1" indent="0" algn="just">
              <a:buNone/>
            </a:pPr>
            <a:endParaRPr lang="pt-PT" sz="2200" dirty="0"/>
          </a:p>
          <a:p>
            <a:pPr marL="283464" lvl="1" indent="0" algn="just">
              <a:buNone/>
            </a:pPr>
            <a:r>
              <a:rPr lang="pt-PT" sz="2200" dirty="0"/>
              <a:t>3- In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preventation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/>
              <a:t> dropout</a:t>
            </a:r>
            <a:r>
              <a:rPr lang="pt-PT" sz="2200" dirty="0"/>
              <a:t> </a:t>
            </a:r>
            <a:r>
              <a:rPr lang="pt-PT" sz="2200" dirty="0" err="1"/>
              <a:t>through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implementation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school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vocational</a:t>
            </a:r>
            <a:r>
              <a:rPr lang="pt-PT" sz="2200" dirty="0"/>
              <a:t> </a:t>
            </a:r>
            <a:r>
              <a:rPr lang="pt-PT" sz="2200" dirty="0" err="1"/>
              <a:t>guidance</a:t>
            </a:r>
            <a:r>
              <a:rPr lang="pt-PT" sz="2200" dirty="0"/>
              <a:t> </a:t>
            </a:r>
            <a:r>
              <a:rPr lang="pt-PT" sz="2200" dirty="0" err="1"/>
              <a:t>programme</a:t>
            </a:r>
            <a:r>
              <a:rPr lang="pt-PT" sz="2200" dirty="0"/>
              <a:t> for 9 </a:t>
            </a:r>
            <a:r>
              <a:rPr lang="pt-PT" sz="2200" dirty="0" err="1"/>
              <a:t>years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12 </a:t>
            </a:r>
            <a:r>
              <a:rPr lang="pt-PT" sz="2200" dirty="0" err="1"/>
              <a:t>years</a:t>
            </a:r>
            <a:r>
              <a:rPr lang="pt-PT" sz="2200" dirty="0"/>
              <a:t> </a:t>
            </a:r>
            <a:r>
              <a:rPr lang="pt-PT" sz="2200" dirty="0" err="1"/>
              <a:t>old</a:t>
            </a:r>
            <a:r>
              <a:rPr lang="pt-P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4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9283" y="718456"/>
            <a:ext cx="9371949" cy="1293224"/>
          </a:xfrm>
        </p:spPr>
        <p:txBody>
          <a:bodyPr>
            <a:noAutofit/>
          </a:bodyPr>
          <a:lstStyle/>
          <a:p>
            <a:pPr algn="ctr"/>
            <a:r>
              <a:rPr lang="pt-PT" sz="4000" dirty="0" err="1"/>
              <a:t>Development</a:t>
            </a:r>
            <a:r>
              <a:rPr lang="pt-PT" sz="4000" dirty="0"/>
              <a:t> </a:t>
            </a:r>
            <a:r>
              <a:rPr lang="pt-PT" sz="4000" dirty="0" err="1"/>
              <a:t>of</a:t>
            </a:r>
            <a:r>
              <a:rPr lang="pt-PT" sz="4000" dirty="0"/>
              <a:t> </a:t>
            </a:r>
            <a:r>
              <a:rPr lang="pt-PT" sz="4000" dirty="0" err="1"/>
              <a:t>projects</a:t>
            </a:r>
            <a:r>
              <a:rPr lang="pt-PT" sz="4000" dirty="0"/>
              <a:t>, </a:t>
            </a:r>
            <a:r>
              <a:rPr lang="pt-PT" sz="4000" dirty="0" err="1"/>
              <a:t>partnerships</a:t>
            </a:r>
            <a:r>
              <a:rPr lang="pt-PT" sz="4000" dirty="0"/>
              <a:t> </a:t>
            </a:r>
            <a:r>
              <a:rPr lang="pt-PT" sz="4000" dirty="0" err="1"/>
              <a:t>and</a:t>
            </a:r>
            <a:r>
              <a:rPr lang="pt-PT" sz="4000" dirty="0"/>
              <a:t> </a:t>
            </a:r>
            <a:r>
              <a:rPr lang="pt-PT" sz="4000" dirty="0" err="1"/>
              <a:t>innovative</a:t>
            </a:r>
            <a:r>
              <a:rPr lang="pt-PT" sz="4000" dirty="0"/>
              <a:t> </a:t>
            </a:r>
            <a:r>
              <a:rPr lang="pt-PT" sz="4000" dirty="0" err="1"/>
              <a:t>solutions</a:t>
            </a:r>
            <a:endParaRPr lang="pt-PT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t-PT" noProof="0" smtClean="0"/>
              <a:t>11</a:t>
            </a:fld>
            <a:endParaRPr lang="pt-PT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pt-PT" dirty="0"/>
              <a:t>Agrupamento de escolas D. Sancho I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67063" y="2978331"/>
            <a:ext cx="9265737" cy="2977301"/>
          </a:xfrm>
        </p:spPr>
        <p:txBody>
          <a:bodyPr/>
          <a:lstStyle/>
          <a:p>
            <a:pPr marL="283464" lvl="1" indent="0" algn="just">
              <a:buNone/>
            </a:pP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grouping</a:t>
            </a:r>
            <a:r>
              <a:rPr lang="pt-PT" sz="2200" dirty="0"/>
              <a:t> </a:t>
            </a:r>
            <a:r>
              <a:rPr lang="pt-PT" sz="2200" dirty="0" err="1"/>
              <a:t>is</a:t>
            </a:r>
            <a:r>
              <a:rPr lang="pt-PT" sz="2200" dirty="0"/>
              <a:t> </a:t>
            </a:r>
            <a:r>
              <a:rPr lang="pt-PT" sz="2200" dirty="0" err="1"/>
              <a:t>recognized</a:t>
            </a:r>
            <a:r>
              <a:rPr lang="pt-PT" sz="2200" dirty="0"/>
              <a:t> in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community</a:t>
            </a:r>
            <a:r>
              <a:rPr lang="pt-PT" sz="2200" dirty="0"/>
              <a:t> for </a:t>
            </a:r>
            <a:r>
              <a:rPr lang="pt-PT" sz="2200" dirty="0" err="1"/>
              <a:t>its</a:t>
            </a:r>
            <a:r>
              <a:rPr lang="pt-PT" sz="2200" dirty="0"/>
              <a:t> </a:t>
            </a:r>
            <a:r>
              <a:rPr lang="pt-PT" sz="2200" dirty="0" err="1"/>
              <a:t>innovate</a:t>
            </a:r>
            <a:r>
              <a:rPr lang="pt-PT" sz="2200" dirty="0"/>
              <a:t> </a:t>
            </a:r>
            <a:r>
              <a:rPr lang="pt-PT" sz="2200" dirty="0" err="1"/>
              <a:t>work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peranent</a:t>
            </a:r>
            <a:r>
              <a:rPr lang="pt-PT" sz="2200" dirty="0"/>
              <a:t> </a:t>
            </a:r>
            <a:r>
              <a:rPr lang="pt-PT" sz="2200" dirty="0" err="1"/>
              <a:t>availability</a:t>
            </a:r>
            <a:r>
              <a:rPr lang="pt-PT" sz="2200" dirty="0"/>
              <a:t> to embrace </a:t>
            </a:r>
            <a:r>
              <a:rPr lang="pt-PT" sz="2200" dirty="0" err="1"/>
              <a:t>projects</a:t>
            </a:r>
            <a:r>
              <a:rPr lang="pt-PT" sz="2200" dirty="0"/>
              <a:t> in </a:t>
            </a:r>
            <a:r>
              <a:rPr lang="pt-PT" sz="2200" dirty="0" err="1"/>
              <a:t>partnership</a:t>
            </a:r>
            <a:r>
              <a:rPr lang="pt-PT" sz="2200" dirty="0"/>
              <a:t> </a:t>
            </a:r>
            <a:r>
              <a:rPr lang="pt-PT" sz="2200" dirty="0" err="1"/>
              <a:t>with</a:t>
            </a:r>
            <a:r>
              <a:rPr lang="pt-PT" sz="2200" dirty="0"/>
              <a:t> </a:t>
            </a:r>
            <a:r>
              <a:rPr lang="pt-PT" sz="2200" dirty="0" err="1"/>
              <a:t>various</a:t>
            </a:r>
            <a:r>
              <a:rPr lang="pt-PT" sz="2200" dirty="0"/>
              <a:t> </a:t>
            </a:r>
            <a:r>
              <a:rPr lang="pt-PT" sz="2200" dirty="0" err="1"/>
              <a:t>institutions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companies</a:t>
            </a:r>
            <a:r>
              <a:rPr lang="pt-PT" sz="2200" dirty="0"/>
              <a:t>. </a:t>
            </a:r>
          </a:p>
          <a:p>
            <a:pPr marL="283464" lvl="1" indent="0" algn="just">
              <a:buNone/>
            </a:pPr>
            <a:r>
              <a:rPr lang="pt-PT" sz="2200" dirty="0" err="1"/>
              <a:t>It</a:t>
            </a:r>
            <a:r>
              <a:rPr lang="pt-PT" sz="2200" dirty="0"/>
              <a:t> </a:t>
            </a:r>
            <a:r>
              <a:rPr lang="pt-PT" sz="2200" dirty="0" err="1"/>
              <a:t>makes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facilities</a:t>
            </a:r>
            <a:r>
              <a:rPr lang="pt-PT" sz="2200" dirty="0"/>
              <a:t> </a:t>
            </a:r>
            <a:r>
              <a:rPr lang="pt-PT" sz="2200" dirty="0" err="1"/>
              <a:t>available</a:t>
            </a:r>
            <a:r>
              <a:rPr lang="pt-PT" sz="2200" dirty="0"/>
              <a:t> for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most</a:t>
            </a:r>
            <a:r>
              <a:rPr lang="pt-PT" sz="2200" dirty="0"/>
              <a:t> </a:t>
            </a:r>
            <a:r>
              <a:rPr lang="pt-PT" sz="2200" dirty="0" err="1"/>
              <a:t>diverse</a:t>
            </a:r>
            <a:r>
              <a:rPr lang="pt-PT" sz="2200" dirty="0"/>
              <a:t> </a:t>
            </a:r>
            <a:r>
              <a:rPr lang="pt-PT" sz="2200" dirty="0" err="1"/>
              <a:t>activities</a:t>
            </a:r>
            <a:r>
              <a:rPr lang="pt-PT" sz="2200" dirty="0"/>
              <a:t> </a:t>
            </a:r>
            <a:r>
              <a:rPr lang="pt-PT" sz="2200" dirty="0" err="1"/>
              <a:t>collaborates</a:t>
            </a:r>
            <a:r>
              <a:rPr lang="pt-PT" sz="2200" dirty="0"/>
              <a:t> </a:t>
            </a:r>
            <a:r>
              <a:rPr lang="pt-PT" sz="2200" dirty="0" err="1"/>
              <a:t>with</a:t>
            </a:r>
            <a:r>
              <a:rPr lang="pt-PT" sz="2200" dirty="0"/>
              <a:t> </a:t>
            </a:r>
            <a:r>
              <a:rPr lang="pt-PT" sz="2200" dirty="0" err="1"/>
              <a:t>institutions</a:t>
            </a:r>
            <a:r>
              <a:rPr lang="pt-PT" sz="2200" dirty="0"/>
              <a:t> for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development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projects</a:t>
            </a:r>
            <a:r>
              <a:rPr lang="pt-PT" sz="2200" dirty="0"/>
              <a:t>.</a:t>
            </a:r>
          </a:p>
          <a:p>
            <a:pPr marL="283464" lvl="1" indent="0" algn="just">
              <a:buNone/>
            </a:pPr>
            <a:r>
              <a:rPr lang="pt-PT" sz="2200" dirty="0"/>
              <a:t> </a:t>
            </a:r>
            <a:r>
              <a:rPr lang="pt-PT" sz="2200" dirty="0" err="1"/>
              <a:t>It</a:t>
            </a:r>
            <a:r>
              <a:rPr lang="pt-PT" sz="2200" dirty="0"/>
              <a:t> </a:t>
            </a:r>
            <a:r>
              <a:rPr lang="pt-PT" sz="2200" dirty="0" err="1"/>
              <a:t>integrates</a:t>
            </a:r>
            <a:r>
              <a:rPr lang="pt-PT" sz="2200" dirty="0"/>
              <a:t> a </a:t>
            </a:r>
            <a:r>
              <a:rPr lang="pt-PT" sz="2200" dirty="0" err="1"/>
              <a:t>good</a:t>
            </a:r>
            <a:r>
              <a:rPr lang="pt-PT" sz="2200" dirty="0"/>
              <a:t> network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partnerships</a:t>
            </a:r>
            <a:r>
              <a:rPr lang="pt-P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6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0027" y="2625633"/>
            <a:ext cx="9371948" cy="3561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9600" dirty="0" err="1"/>
              <a:t>END</a:t>
            </a:r>
            <a:endParaRPr lang="pt-PT" sz="9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t-PT" noProof="0" smtClean="0"/>
              <a:t>12</a:t>
            </a:fld>
            <a:endParaRPr lang="pt-PT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A31897-D5EF-49B7-A348-E151572401DB}" type="datetime1">
              <a:rPr lang="pt-PT" noProof="0" smtClean="0"/>
              <a:t>19/01/2020</a:t>
            </a:fld>
            <a:endParaRPr lang="pt-PT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PT" noProof="0"/>
              <a:t>Adicione um rodapé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6112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4065" y="265603"/>
            <a:ext cx="9371949" cy="118356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CONTEXT AND CHARACTERISATION OF THE AGGREGATION OF SCHOOLS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86983" y="2213811"/>
            <a:ext cx="9371948" cy="4141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400" dirty="0"/>
              <a:t> Agrupamento de Escolas D. Sancho I </a:t>
            </a:r>
            <a:r>
              <a:rPr lang="pt-PT" sz="2400" dirty="0" err="1"/>
              <a:t>was</a:t>
            </a:r>
            <a:r>
              <a:rPr lang="pt-PT" sz="2400" dirty="0"/>
              <a:t> </a:t>
            </a:r>
            <a:r>
              <a:rPr lang="pt-PT" sz="2400" dirty="0" err="1"/>
              <a:t>created</a:t>
            </a:r>
            <a:r>
              <a:rPr lang="pt-PT" sz="2400" dirty="0"/>
              <a:t> </a:t>
            </a:r>
            <a:r>
              <a:rPr lang="pt-PT" sz="2400" dirty="0" err="1"/>
              <a:t>on</a:t>
            </a:r>
            <a:r>
              <a:rPr lang="pt-PT" sz="2400" dirty="0"/>
              <a:t> 4th </a:t>
            </a:r>
            <a:r>
              <a:rPr lang="pt-PT" sz="2400" dirty="0" err="1"/>
              <a:t>July</a:t>
            </a:r>
            <a:r>
              <a:rPr lang="pt-PT" sz="2400" dirty="0"/>
              <a:t> 2012</a:t>
            </a:r>
          </a:p>
          <a:p>
            <a:pPr marL="0" indent="0" algn="ctr">
              <a:buNone/>
            </a:pPr>
            <a:endParaRPr lang="pt-PT" sz="2400" dirty="0"/>
          </a:p>
          <a:p>
            <a:pPr marL="0" indent="0" algn="ctr">
              <a:buNone/>
            </a:pPr>
            <a:endParaRPr lang="pt-PT" sz="2400" dirty="0"/>
          </a:p>
          <a:p>
            <a:pPr marL="0" indent="0" algn="ctr">
              <a:buNone/>
            </a:pPr>
            <a:endParaRPr lang="pt-PT" sz="2400" dirty="0"/>
          </a:p>
          <a:p>
            <a:pPr marL="0" indent="0" algn="ctr">
              <a:buNone/>
            </a:pPr>
            <a:endParaRPr lang="pt-PT" sz="2400" dirty="0"/>
          </a:p>
          <a:p>
            <a:pPr marL="0" indent="0" algn="ctr">
              <a:buNone/>
            </a:pPr>
            <a:r>
              <a:rPr lang="pt-PT" sz="2400" dirty="0" err="1"/>
              <a:t>It</a:t>
            </a:r>
            <a:r>
              <a:rPr lang="pt-PT" sz="2400" dirty="0"/>
              <a:t> </a:t>
            </a:r>
            <a:r>
              <a:rPr lang="pt-PT" sz="2400" dirty="0" err="1"/>
              <a:t>resulted</a:t>
            </a:r>
            <a:r>
              <a:rPr lang="pt-PT" sz="2400" dirty="0"/>
              <a:t> </a:t>
            </a:r>
            <a:r>
              <a:rPr lang="pt-PT" sz="2400" dirty="0" err="1"/>
              <a:t>from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aggregation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 D. Sancho I </a:t>
            </a:r>
            <a:r>
              <a:rPr lang="pt-PT" sz="2400" dirty="0" err="1"/>
              <a:t>Secondary</a:t>
            </a:r>
            <a:r>
              <a:rPr lang="pt-PT" sz="2400" dirty="0"/>
              <a:t> </a:t>
            </a:r>
            <a:r>
              <a:rPr lang="pt-PT" sz="2400" dirty="0" err="1"/>
              <a:t>school</a:t>
            </a:r>
            <a:r>
              <a:rPr lang="pt-PT" sz="2400" dirty="0"/>
              <a:t>,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oldest</a:t>
            </a:r>
            <a:r>
              <a:rPr lang="pt-PT" sz="2400" dirty="0"/>
              <a:t> in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region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grouping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calendário </a:t>
            </a:r>
            <a:r>
              <a:rPr lang="pt-PT" sz="2400" dirty="0" err="1"/>
              <a:t>schools</a:t>
            </a:r>
            <a:r>
              <a:rPr lang="pt-PT" sz="2400" dirty="0"/>
              <a:t>, </a:t>
            </a:r>
            <a:r>
              <a:rPr lang="pt-PT" sz="2400" dirty="0" err="1"/>
              <a:t>born</a:t>
            </a:r>
            <a:r>
              <a:rPr lang="pt-PT" sz="2400" dirty="0"/>
              <a:t> in 2000.</a:t>
            </a:r>
          </a:p>
          <a:p>
            <a:pPr marL="0" indent="0" algn="just">
              <a:buNone/>
            </a:pPr>
            <a:endParaRPr lang="pt-PT" sz="2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t-PT" noProof="0" smtClean="0"/>
              <a:t>2</a:t>
            </a:fld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567909" y="6629400"/>
            <a:ext cx="9144259" cy="228600"/>
          </a:xfrm>
        </p:spPr>
        <p:txBody>
          <a:bodyPr/>
          <a:lstStyle/>
          <a:p>
            <a:pPr rtl="0"/>
            <a:r>
              <a:rPr lang="pt-PT" noProof="0" dirty="0"/>
              <a:t>Agrupamento de escolas D. Sancho I</a:t>
            </a:r>
          </a:p>
        </p:txBody>
      </p:sp>
      <p:sp>
        <p:nvSpPr>
          <p:cNvPr id="10" name="AutoShape 2" descr="Resultado de imagem para energia eletrica"/>
          <p:cNvSpPr>
            <a:spLocks noChangeAspect="1" noChangeArrowheads="1"/>
          </p:cNvSpPr>
          <p:nvPr/>
        </p:nvSpPr>
        <p:spPr bwMode="auto">
          <a:xfrm>
            <a:off x="155575" y="-391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1" name="AutoShape 4" descr="Resultado de imagem para energia eletr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Seta para baixo 7"/>
          <p:cNvSpPr/>
          <p:nvPr/>
        </p:nvSpPr>
        <p:spPr>
          <a:xfrm>
            <a:off x="5609741" y="2824096"/>
            <a:ext cx="926432" cy="1374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11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4000" dirty="0"/>
              <a:t>Patrono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t-PT" noProof="0" smtClean="0"/>
              <a:t>3</a:t>
            </a:fld>
            <a:endParaRPr lang="pt-PT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pt-PT" dirty="0"/>
              <a:t>Agrupamento de escolas D. Sancho I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54065" y="1999138"/>
            <a:ext cx="5580321" cy="5989831"/>
          </a:xfrm>
        </p:spPr>
        <p:txBody>
          <a:bodyPr>
            <a:normAutofit/>
          </a:bodyPr>
          <a:lstStyle/>
          <a:p>
            <a:pPr algn="just"/>
            <a:r>
              <a:rPr lang="pt-PT" sz="2400" dirty="0"/>
              <a:t>In 1987,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commercial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industrial </a:t>
            </a:r>
            <a:r>
              <a:rPr lang="pt-PT" sz="2400" dirty="0" err="1"/>
              <a:t>school</a:t>
            </a:r>
            <a:r>
              <a:rPr lang="pt-PT" sz="2400" dirty="0"/>
              <a:t> </a:t>
            </a:r>
            <a:r>
              <a:rPr lang="pt-PT" sz="2400" dirty="0" err="1"/>
              <a:t>became</a:t>
            </a:r>
            <a:r>
              <a:rPr lang="pt-PT" sz="2400" dirty="0"/>
              <a:t> </a:t>
            </a:r>
            <a:r>
              <a:rPr lang="pt-PT" sz="2400" dirty="0" err="1"/>
              <a:t>known</a:t>
            </a:r>
            <a:r>
              <a:rPr lang="pt-PT" sz="2400" dirty="0"/>
              <a:t> as D. Sancho I </a:t>
            </a:r>
            <a:r>
              <a:rPr lang="pt-PT" sz="2400" dirty="0" err="1"/>
              <a:t>secondary</a:t>
            </a:r>
            <a:r>
              <a:rPr lang="pt-PT" sz="2400" dirty="0"/>
              <a:t> </a:t>
            </a:r>
            <a:r>
              <a:rPr lang="pt-PT" sz="2400" dirty="0" err="1"/>
              <a:t>school</a:t>
            </a:r>
            <a:r>
              <a:rPr lang="pt-PT" sz="2400" dirty="0"/>
              <a:t> in honor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king </a:t>
            </a:r>
            <a:r>
              <a:rPr lang="pt-PT" sz="2400" dirty="0" err="1"/>
              <a:t>who</a:t>
            </a:r>
            <a:r>
              <a:rPr lang="pt-PT" sz="2400" dirty="0"/>
              <a:t> </a:t>
            </a:r>
            <a:r>
              <a:rPr lang="pt-PT" sz="2400" dirty="0" err="1"/>
              <a:t>proclaimed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first</a:t>
            </a:r>
            <a:r>
              <a:rPr lang="pt-PT" sz="2400" dirty="0"/>
              <a:t> out-</a:t>
            </a:r>
            <a:r>
              <a:rPr lang="pt-PT" sz="2400" dirty="0" err="1"/>
              <a:t>of</a:t>
            </a:r>
            <a:r>
              <a:rPr lang="pt-PT" sz="2400" dirty="0"/>
              <a:t>-</a:t>
            </a:r>
            <a:r>
              <a:rPr lang="pt-PT" sz="2400" dirty="0" err="1"/>
              <a:t>town</a:t>
            </a:r>
            <a:r>
              <a:rPr lang="pt-PT" sz="2400" dirty="0"/>
              <a:t> </a:t>
            </a:r>
            <a:r>
              <a:rPr lang="pt-PT" sz="2400" dirty="0" err="1"/>
              <a:t>family</a:t>
            </a:r>
            <a:r>
              <a:rPr lang="pt-PT" sz="2400" dirty="0"/>
              <a:t> </a:t>
            </a:r>
            <a:r>
              <a:rPr lang="pt-PT" sz="2400" dirty="0" err="1"/>
              <a:t>home</a:t>
            </a:r>
            <a:r>
              <a:rPr lang="pt-PT" sz="2400" dirty="0"/>
              <a:t> in 1205.</a:t>
            </a:r>
          </a:p>
          <a:p>
            <a:pPr marL="0" indent="0" algn="just">
              <a:buNone/>
            </a:pPr>
            <a:r>
              <a:rPr lang="pt-PT" sz="2000" dirty="0"/>
              <a:t>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977" y="1822527"/>
            <a:ext cx="3357012" cy="42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4400" dirty="0" err="1"/>
              <a:t>Secondary</a:t>
            </a:r>
            <a:r>
              <a:rPr lang="pt-PT" sz="4400" dirty="0"/>
              <a:t> </a:t>
            </a:r>
            <a:r>
              <a:rPr lang="pt-PT" sz="4400" dirty="0" err="1"/>
              <a:t>school</a:t>
            </a:r>
            <a:r>
              <a:rPr lang="pt-PT" sz="4400" dirty="0"/>
              <a:t> D. Sancho I</a:t>
            </a:r>
            <a:endParaRPr lang="pt-PT" sz="4400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t-PT" noProof="0" smtClean="0"/>
              <a:t>4</a:t>
            </a:fld>
            <a:endParaRPr lang="pt-PT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pt-PT" dirty="0"/>
              <a:t>Agrupamento de escolas D. Sancho I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/>
              <a:t> </a:t>
            </a:r>
            <a:r>
              <a:rPr lang="pt-PT" sz="2400" dirty="0" err="1"/>
              <a:t>D.Sancho</a:t>
            </a:r>
            <a:r>
              <a:rPr lang="pt-PT" sz="2400" dirty="0"/>
              <a:t> I </a:t>
            </a:r>
            <a:r>
              <a:rPr lang="pt-PT" sz="2400" dirty="0" err="1"/>
              <a:t>school</a:t>
            </a:r>
            <a:r>
              <a:rPr lang="pt-PT" sz="2400" dirty="0"/>
              <a:t> </a:t>
            </a:r>
            <a:r>
              <a:rPr lang="pt-PT" sz="2400" dirty="0" err="1"/>
              <a:t>was</a:t>
            </a:r>
            <a:r>
              <a:rPr lang="pt-PT" sz="2400" dirty="0"/>
              <a:t> </a:t>
            </a:r>
            <a:r>
              <a:rPr lang="pt-PT" sz="2400" dirty="0" err="1"/>
              <a:t>inaugurated</a:t>
            </a:r>
            <a:r>
              <a:rPr lang="pt-PT" sz="2400" dirty="0"/>
              <a:t> </a:t>
            </a:r>
            <a:r>
              <a:rPr lang="pt-PT" sz="2400" dirty="0" err="1"/>
              <a:t>on</a:t>
            </a:r>
            <a:r>
              <a:rPr lang="pt-PT" sz="2400" dirty="0"/>
              <a:t> </a:t>
            </a:r>
            <a:r>
              <a:rPr lang="pt-PT" sz="2400" dirty="0" err="1"/>
              <a:t>March</a:t>
            </a:r>
            <a:r>
              <a:rPr lang="pt-PT" sz="2400" dirty="0"/>
              <a:t> 16th 1963</a:t>
            </a:r>
          </a:p>
          <a:p>
            <a:pPr algn="just"/>
            <a:r>
              <a:rPr lang="pt-PT" sz="2400" dirty="0"/>
              <a:t>In 2010/11, </a:t>
            </a:r>
            <a:r>
              <a:rPr lang="pt-PT" sz="2400" dirty="0" err="1"/>
              <a:t>it</a:t>
            </a:r>
            <a:r>
              <a:rPr lang="pt-PT" sz="2400" dirty="0"/>
              <a:t> </a:t>
            </a:r>
            <a:r>
              <a:rPr lang="pt-PT" sz="2400" dirty="0" err="1"/>
              <a:t>was</a:t>
            </a:r>
            <a:r>
              <a:rPr lang="pt-PT" sz="2400" dirty="0"/>
              <a:t> </a:t>
            </a:r>
            <a:r>
              <a:rPr lang="pt-PT" sz="2400" dirty="0" err="1"/>
              <a:t>included</a:t>
            </a:r>
            <a:r>
              <a:rPr lang="pt-PT" sz="2400" dirty="0"/>
              <a:t> in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program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modernization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requalification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school</a:t>
            </a:r>
            <a:r>
              <a:rPr lang="pt-PT" sz="2400" dirty="0"/>
              <a:t> </a:t>
            </a:r>
            <a:r>
              <a:rPr lang="pt-PT" sz="2400" dirty="0" err="1"/>
              <a:t>park</a:t>
            </a:r>
            <a:r>
              <a:rPr lang="pt-PT" sz="2400" dirty="0"/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680" y="3068700"/>
            <a:ext cx="5196639" cy="31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pt-PT" sz="8000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t-PT" noProof="0" smtClean="0"/>
              <a:t>5</a:t>
            </a:fld>
            <a:endParaRPr lang="pt-PT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pt-PT" dirty="0"/>
              <a:t>Agrupamento de escolas D. Sancho I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237873" y="1335505"/>
            <a:ext cx="7351295" cy="3416969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7" name="Retângulo arredondado 6"/>
          <p:cNvSpPr/>
          <p:nvPr/>
        </p:nvSpPr>
        <p:spPr>
          <a:xfrm>
            <a:off x="1909010" y="1335505"/>
            <a:ext cx="8205537" cy="3934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2324099" y="1705161"/>
            <a:ext cx="7543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grouping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D. Sancho I </a:t>
            </a:r>
            <a:r>
              <a:rPr lang="pt-PT" sz="2400" dirty="0" err="1"/>
              <a:t>schools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still</a:t>
            </a:r>
            <a:r>
              <a:rPr lang="pt-PT" sz="2400" dirty="0"/>
              <a:t> in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process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consolidating</a:t>
            </a:r>
            <a:r>
              <a:rPr lang="pt-PT" sz="2400" dirty="0"/>
              <a:t> </a:t>
            </a:r>
            <a:r>
              <a:rPr lang="pt-PT" sz="2400" dirty="0" err="1"/>
              <a:t>its</a:t>
            </a:r>
            <a:r>
              <a:rPr lang="pt-PT" sz="2400" dirty="0"/>
              <a:t> </a:t>
            </a:r>
            <a:r>
              <a:rPr lang="pt-PT" sz="2400" dirty="0" err="1"/>
              <a:t>identity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culture</a:t>
            </a:r>
            <a:r>
              <a:rPr lang="pt-PT" sz="2400" dirty="0"/>
              <a:t>.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aggregation</a:t>
            </a:r>
            <a:r>
              <a:rPr lang="pt-PT" sz="2400" dirty="0"/>
              <a:t>, </a:t>
            </a:r>
            <a:r>
              <a:rPr lang="pt-PT" sz="2400" dirty="0" err="1"/>
              <a:t>schools</a:t>
            </a:r>
            <a:r>
              <a:rPr lang="pt-PT" sz="2400" dirty="0"/>
              <a:t> </a:t>
            </a:r>
            <a:r>
              <a:rPr lang="pt-PT" sz="2400" dirty="0" err="1"/>
              <a:t>were</a:t>
            </a:r>
            <a:r>
              <a:rPr lang="pt-PT" sz="2400" dirty="0"/>
              <a:t> </a:t>
            </a:r>
            <a:r>
              <a:rPr lang="pt-PT" sz="2400" dirty="0" err="1"/>
              <a:t>joined</a:t>
            </a:r>
            <a:r>
              <a:rPr lang="pt-PT" sz="2400" dirty="0"/>
              <a:t>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different</a:t>
            </a:r>
            <a:r>
              <a:rPr lang="pt-PT" sz="2400" dirty="0"/>
              <a:t> </a:t>
            </a:r>
            <a:r>
              <a:rPr lang="pt-PT" sz="2400" dirty="0" err="1"/>
              <a:t>traditions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forms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work</a:t>
            </a:r>
            <a:r>
              <a:rPr lang="pt-PT" sz="2400" dirty="0"/>
              <a:t>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very</a:t>
            </a:r>
            <a:r>
              <a:rPr lang="pt-PT" sz="2400" dirty="0"/>
              <a:t> </a:t>
            </a:r>
            <a:r>
              <a:rPr lang="pt-PT" sz="2400" dirty="0" err="1"/>
              <a:t>specific</a:t>
            </a:r>
            <a:r>
              <a:rPr lang="pt-PT" sz="2400" dirty="0"/>
              <a:t> </a:t>
            </a:r>
            <a:r>
              <a:rPr lang="pt-PT" sz="2400" dirty="0" err="1"/>
              <a:t>socioeconomic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cultural </a:t>
            </a:r>
            <a:r>
              <a:rPr lang="pt-PT" sz="2400" dirty="0" err="1"/>
              <a:t>contexts</a:t>
            </a:r>
            <a:r>
              <a:rPr lang="pt-PT" sz="2400" dirty="0"/>
              <a:t>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many</a:t>
            </a:r>
            <a:r>
              <a:rPr lang="pt-PT" sz="2400" dirty="0"/>
              <a:t> </a:t>
            </a:r>
            <a:r>
              <a:rPr lang="pt-PT" sz="2400" dirty="0" err="1"/>
              <a:t>typical</a:t>
            </a:r>
            <a:r>
              <a:rPr lang="pt-PT" sz="2400" dirty="0"/>
              <a:t> </a:t>
            </a:r>
            <a:r>
              <a:rPr lang="pt-PT" sz="2400" dirty="0" err="1"/>
              <a:t>school</a:t>
            </a:r>
            <a:r>
              <a:rPr lang="pt-PT" sz="2400" dirty="0"/>
              <a:t> </a:t>
            </a:r>
            <a:r>
              <a:rPr lang="pt-PT" sz="2400" dirty="0" err="1"/>
              <a:t>communnities</a:t>
            </a:r>
            <a:r>
              <a:rPr lang="pt-P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5" y="305378"/>
            <a:ext cx="9371949" cy="1183566"/>
          </a:xfrm>
        </p:spPr>
        <p:txBody>
          <a:bodyPr>
            <a:noAutofit/>
          </a:bodyPr>
          <a:lstStyle/>
          <a:p>
            <a:pPr algn="ctr"/>
            <a:r>
              <a:rPr lang="pt-PT" sz="4800" dirty="0" err="1"/>
              <a:t>Mission</a:t>
            </a:r>
            <a:endParaRPr lang="pt-PT" sz="4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t-PT" noProof="0" smtClean="0"/>
              <a:t>6</a:t>
            </a:fld>
            <a:endParaRPr lang="pt-PT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pt-PT" dirty="0"/>
              <a:t>Agrupamento de escolas D. Sancho I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97243" y="3304851"/>
            <a:ext cx="8221996" cy="2650781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/>
              <a:t>     AE D. Sancho I </a:t>
            </a:r>
            <a:r>
              <a:rPr lang="pt-PT" dirty="0" err="1"/>
              <a:t>proposes</a:t>
            </a:r>
            <a:r>
              <a:rPr lang="pt-PT" dirty="0"/>
              <a:t> to </a:t>
            </a:r>
            <a:r>
              <a:rPr lang="pt-PT" dirty="0" err="1"/>
              <a:t>provide</a:t>
            </a:r>
            <a:r>
              <a:rPr lang="pt-PT" dirty="0"/>
              <a:t> </a:t>
            </a:r>
            <a:r>
              <a:rPr lang="pt-PT" dirty="0" err="1"/>
              <a:t>its</a:t>
            </a:r>
            <a:r>
              <a:rPr lang="pt-PT" dirty="0"/>
              <a:t> </a:t>
            </a:r>
            <a:r>
              <a:rPr lang="pt-PT" dirty="0" err="1"/>
              <a:t>students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:</a:t>
            </a:r>
          </a:p>
          <a:p>
            <a:pPr lvl="1" algn="just"/>
            <a:r>
              <a:rPr lang="pt-PT" sz="2000" dirty="0" err="1"/>
              <a:t>Solid</a:t>
            </a:r>
            <a:r>
              <a:rPr lang="pt-PT" sz="2000" dirty="0"/>
              <a:t> </a:t>
            </a:r>
            <a:r>
              <a:rPr lang="pt-PT" sz="2000" dirty="0" err="1"/>
              <a:t>academic</a:t>
            </a:r>
            <a:r>
              <a:rPr lang="pt-PT" sz="2000" dirty="0"/>
              <a:t> training to </a:t>
            </a:r>
            <a:r>
              <a:rPr lang="pt-PT" sz="2000" dirty="0" err="1"/>
              <a:t>provide</a:t>
            </a:r>
            <a:r>
              <a:rPr lang="pt-PT" sz="2000" dirty="0"/>
              <a:t> </a:t>
            </a:r>
            <a:r>
              <a:rPr lang="pt-PT" sz="2000" dirty="0" err="1"/>
              <a:t>them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knowledge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skills</a:t>
            </a:r>
            <a:r>
              <a:rPr lang="pt-PT" sz="2000" dirty="0"/>
              <a:t> </a:t>
            </a:r>
            <a:r>
              <a:rPr lang="pt-PT" sz="2000" dirty="0" err="1"/>
              <a:t>necessary</a:t>
            </a:r>
            <a:r>
              <a:rPr lang="pt-PT" sz="2000" dirty="0"/>
              <a:t> for </a:t>
            </a:r>
            <a:r>
              <a:rPr lang="pt-PT" sz="2000" dirty="0" err="1"/>
              <a:t>further</a:t>
            </a:r>
            <a:r>
              <a:rPr lang="pt-PT" sz="2000" dirty="0"/>
              <a:t> </a:t>
            </a:r>
            <a:r>
              <a:rPr lang="pt-PT" sz="2000" dirty="0" err="1"/>
              <a:t>study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lifelong</a:t>
            </a:r>
            <a:r>
              <a:rPr lang="pt-PT" sz="2000" dirty="0"/>
              <a:t> </a:t>
            </a:r>
            <a:r>
              <a:rPr lang="pt-PT" sz="2000" dirty="0" err="1"/>
              <a:t>learning</a:t>
            </a:r>
            <a:r>
              <a:rPr lang="pt-PT" sz="2000" dirty="0"/>
              <a:t>;</a:t>
            </a:r>
          </a:p>
          <a:p>
            <a:pPr lvl="1" algn="just"/>
            <a:r>
              <a:rPr lang="pt-PT" sz="2000" dirty="0" err="1"/>
              <a:t>Quality</a:t>
            </a:r>
            <a:r>
              <a:rPr lang="pt-PT" sz="2000" dirty="0"/>
              <a:t> </a:t>
            </a:r>
            <a:r>
              <a:rPr lang="pt-PT" sz="2000" dirty="0" err="1"/>
              <a:t>vocational</a:t>
            </a:r>
            <a:r>
              <a:rPr lang="pt-PT" sz="2000" dirty="0"/>
              <a:t> training to </a:t>
            </a:r>
            <a:r>
              <a:rPr lang="pt-PT" sz="2000" dirty="0" err="1"/>
              <a:t>access</a:t>
            </a:r>
            <a:r>
              <a:rPr lang="pt-PT" sz="2000" dirty="0"/>
              <a:t> 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world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work</a:t>
            </a:r>
            <a:r>
              <a:rPr lang="pt-PT" sz="2000" dirty="0"/>
              <a:t>;</a:t>
            </a:r>
          </a:p>
          <a:p>
            <a:pPr lvl="1" algn="just"/>
            <a:r>
              <a:rPr lang="pt-PT" sz="2000" dirty="0"/>
              <a:t>Training in </a:t>
            </a:r>
            <a:r>
              <a:rPr lang="pt-PT" sz="2000" dirty="0" err="1"/>
              <a:t>attitudes</a:t>
            </a:r>
            <a:r>
              <a:rPr lang="pt-PT" sz="2000" dirty="0"/>
              <a:t>, </a:t>
            </a:r>
            <a:r>
              <a:rPr lang="pt-PT" sz="2000" dirty="0" err="1"/>
              <a:t>behaviour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values</a:t>
            </a:r>
            <a:r>
              <a:rPr lang="pt-PT" sz="2000" dirty="0"/>
              <a:t>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provide</a:t>
            </a:r>
            <a:r>
              <a:rPr lang="pt-PT" sz="2000" dirty="0"/>
              <a:t> </a:t>
            </a:r>
            <a:r>
              <a:rPr lang="pt-PT" sz="2000" dirty="0" err="1"/>
              <a:t>them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</a:t>
            </a:r>
            <a:r>
              <a:rPr lang="pt-PT" sz="2000" dirty="0" err="1"/>
              <a:t>active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transforming</a:t>
            </a:r>
            <a:r>
              <a:rPr lang="pt-PT" sz="2000" dirty="0"/>
              <a:t> </a:t>
            </a:r>
            <a:r>
              <a:rPr lang="pt-PT" sz="2000" dirty="0" err="1"/>
              <a:t>agents</a:t>
            </a:r>
            <a:r>
              <a:rPr lang="pt-PT" sz="2000" dirty="0"/>
              <a:t> for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region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country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contribute</a:t>
            </a:r>
            <a:r>
              <a:rPr lang="pt-PT" sz="2000" dirty="0"/>
              <a:t> to </a:t>
            </a:r>
            <a:r>
              <a:rPr lang="pt-PT" sz="2000" dirty="0" err="1"/>
              <a:t>their</a:t>
            </a:r>
            <a:r>
              <a:rPr lang="pt-PT" sz="2000" dirty="0"/>
              <a:t> </a:t>
            </a:r>
            <a:r>
              <a:rPr lang="pt-PT" sz="2000" dirty="0" err="1"/>
              <a:t>development</a:t>
            </a:r>
            <a:r>
              <a:rPr lang="pt-PT" sz="2000" b="1" dirty="0"/>
              <a:t>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78397" y="1876925"/>
            <a:ext cx="7940842" cy="1082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2194176" y="2059086"/>
            <a:ext cx="802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/>
              <a:t>Build</a:t>
            </a:r>
            <a:r>
              <a:rPr lang="pt-PT" sz="2000" dirty="0"/>
              <a:t> a </a:t>
            </a:r>
            <a:r>
              <a:rPr lang="pt-PT" sz="2000" dirty="0" err="1"/>
              <a:t>culture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own</a:t>
            </a:r>
            <a:r>
              <a:rPr lang="pt-PT" sz="2000" dirty="0"/>
              <a:t> </a:t>
            </a:r>
            <a:r>
              <a:rPr lang="pt-PT" sz="2000" dirty="0" err="1"/>
              <a:t>identities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</a:t>
            </a:r>
            <a:r>
              <a:rPr lang="pt-PT" sz="2000" dirty="0" err="1"/>
              <a:t>common</a:t>
            </a:r>
            <a:r>
              <a:rPr lang="pt-PT" sz="2000" dirty="0"/>
              <a:t> </a:t>
            </a:r>
            <a:r>
              <a:rPr lang="pt-PT" sz="2000" dirty="0" err="1"/>
              <a:t>properties</a:t>
            </a:r>
            <a:r>
              <a:rPr lang="pt-PT" sz="2000" dirty="0"/>
              <a:t>,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work</a:t>
            </a:r>
            <a:r>
              <a:rPr lang="pt-PT" sz="2000" dirty="0"/>
              <a:t> </a:t>
            </a:r>
            <a:r>
              <a:rPr lang="pt-PT" sz="2000" dirty="0" err="1"/>
              <a:t>goals</a:t>
            </a:r>
            <a:r>
              <a:rPr lang="pt-PT" sz="2000" dirty="0"/>
              <a:t>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identify</a:t>
            </a:r>
            <a:r>
              <a:rPr lang="pt-PT" sz="2000" dirty="0"/>
              <a:t> </a:t>
            </a:r>
            <a:r>
              <a:rPr lang="pt-PT" sz="2000" dirty="0" err="1"/>
              <a:t>this</a:t>
            </a:r>
            <a:r>
              <a:rPr lang="pt-PT" sz="2000" dirty="0"/>
              <a:t> </a:t>
            </a:r>
            <a:r>
              <a:rPr lang="pt-PT" sz="2000" dirty="0" err="1"/>
              <a:t>new</a:t>
            </a:r>
            <a:r>
              <a:rPr lang="pt-PT" sz="2000" dirty="0"/>
              <a:t> </a:t>
            </a:r>
            <a:r>
              <a:rPr lang="pt-PT" sz="2000" dirty="0" err="1"/>
              <a:t>organic</a:t>
            </a:r>
            <a:r>
              <a:rPr lang="pt-PT" sz="2000" dirty="0"/>
              <a:t> </a:t>
            </a:r>
            <a:r>
              <a:rPr lang="pt-PT" sz="2000" dirty="0" err="1"/>
              <a:t>unit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3030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4800" dirty="0" err="1"/>
              <a:t>Vision</a:t>
            </a:r>
            <a:endParaRPr lang="pt-PT" sz="4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t-PT" noProof="0" smtClean="0"/>
              <a:t>7</a:t>
            </a:fld>
            <a:endParaRPr lang="pt-PT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pt-PT" dirty="0"/>
              <a:t>Agrupamento de escolas D. Sancho I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7716" y="1840831"/>
            <a:ext cx="8795084" cy="4114801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/>
              <a:t>AE </a:t>
            </a:r>
            <a:r>
              <a:rPr lang="pt-PT" dirty="0" err="1"/>
              <a:t>D.Sancho</a:t>
            </a:r>
            <a:r>
              <a:rPr lang="pt-PT" dirty="0"/>
              <a:t> I </a:t>
            </a:r>
            <a:r>
              <a:rPr lang="pt-PT" dirty="0" err="1"/>
              <a:t>intends</a:t>
            </a:r>
            <a:r>
              <a:rPr lang="pt-PT" dirty="0"/>
              <a:t> to continue as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educational</a:t>
            </a:r>
            <a:r>
              <a:rPr lang="pt-PT" dirty="0"/>
              <a:t> </a:t>
            </a:r>
            <a:r>
              <a:rPr lang="pt-PT" dirty="0" err="1"/>
              <a:t>reference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. </a:t>
            </a:r>
            <a:r>
              <a:rPr lang="pt-PT" dirty="0" err="1"/>
              <a:t>Therefore</a:t>
            </a:r>
            <a:r>
              <a:rPr lang="pt-PT" dirty="0"/>
              <a:t>,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aims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a </a:t>
            </a:r>
            <a:r>
              <a:rPr lang="pt-PT" dirty="0" err="1"/>
              <a:t>grouping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schools</a:t>
            </a:r>
            <a:r>
              <a:rPr lang="pt-PT" dirty="0"/>
              <a:t>:</a:t>
            </a:r>
          </a:p>
          <a:p>
            <a:pPr algn="just"/>
            <a:r>
              <a:rPr lang="pt-PT" dirty="0"/>
              <a:t>Inclusive </a:t>
            </a:r>
            <a:r>
              <a:rPr lang="pt-PT" dirty="0" err="1"/>
              <a:t>and</a:t>
            </a:r>
            <a:r>
              <a:rPr lang="pt-PT" dirty="0"/>
              <a:t> non-</a:t>
            </a:r>
            <a:r>
              <a:rPr lang="pt-PT" dirty="0" err="1"/>
              <a:t>discriminatory</a:t>
            </a:r>
            <a:r>
              <a:rPr lang="pt-PT" dirty="0"/>
              <a:t> </a:t>
            </a:r>
          </a:p>
          <a:p>
            <a:pPr algn="just"/>
            <a:r>
              <a:rPr lang="pt-PT" dirty="0" err="1"/>
              <a:t>With</a:t>
            </a:r>
            <a:r>
              <a:rPr lang="pt-PT" dirty="0"/>
              <a:t> a paradigma </a:t>
            </a:r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cooperation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ability</a:t>
            </a:r>
            <a:r>
              <a:rPr lang="pt-PT" dirty="0"/>
              <a:t> to </a:t>
            </a:r>
            <a:r>
              <a:rPr lang="pt-PT" dirty="0" err="1"/>
              <a:t>learn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change</a:t>
            </a:r>
            <a:r>
              <a:rPr lang="pt-PT" dirty="0"/>
              <a:t> </a:t>
            </a:r>
          </a:p>
          <a:p>
            <a:pPr algn="just"/>
            <a:r>
              <a:rPr lang="pt-PT" dirty="0" err="1"/>
              <a:t>With</a:t>
            </a:r>
            <a:r>
              <a:rPr lang="pt-PT" dirty="0"/>
              <a:t> management </a:t>
            </a:r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democratic</a:t>
            </a:r>
            <a:r>
              <a:rPr lang="pt-PT" dirty="0"/>
              <a:t>, </a:t>
            </a:r>
            <a:r>
              <a:rPr lang="pt-PT" dirty="0" err="1"/>
              <a:t>shared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representative</a:t>
            </a:r>
            <a:r>
              <a:rPr lang="pt-PT" dirty="0"/>
              <a:t> </a:t>
            </a:r>
            <a:r>
              <a:rPr lang="pt-PT" dirty="0" err="1"/>
              <a:t>leadership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02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pt-PT" sz="8000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t-PT" noProof="0" smtClean="0"/>
              <a:t>8</a:t>
            </a:fld>
            <a:endParaRPr lang="pt-PT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pt-PT" dirty="0"/>
              <a:t>Agrupamento de escolas D. Sancho I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7716" y="1840831"/>
            <a:ext cx="8795084" cy="4114801"/>
          </a:xfrm>
        </p:spPr>
        <p:txBody>
          <a:bodyPr/>
          <a:lstStyle/>
          <a:p>
            <a:pPr algn="just"/>
            <a:r>
              <a:rPr lang="pt-PT" dirty="0" err="1"/>
              <a:t>Educational</a:t>
            </a:r>
            <a:r>
              <a:rPr lang="pt-PT" dirty="0"/>
              <a:t> </a:t>
            </a:r>
            <a:r>
              <a:rPr lang="pt-PT" dirty="0" err="1"/>
              <a:t>project</a:t>
            </a:r>
            <a:r>
              <a:rPr lang="pt-PT" dirty="0"/>
              <a:t> general </a:t>
            </a:r>
            <a:r>
              <a:rPr lang="pt-PT" dirty="0" err="1"/>
              <a:t>objectives</a:t>
            </a:r>
            <a:r>
              <a:rPr lang="pt-PT" dirty="0"/>
              <a:t> </a:t>
            </a:r>
            <a:r>
              <a:rPr lang="pt-PT" dirty="0" err="1"/>
              <a:t>promote</a:t>
            </a:r>
            <a:r>
              <a:rPr lang="pt-PT" dirty="0"/>
              <a:t>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2200" dirty="0" err="1"/>
              <a:t>School</a:t>
            </a:r>
            <a:r>
              <a:rPr lang="pt-PT" sz="2200" dirty="0"/>
              <a:t> </a:t>
            </a:r>
            <a:r>
              <a:rPr lang="pt-PT" sz="2200" dirty="0" err="1"/>
              <a:t>success</a:t>
            </a:r>
            <a:r>
              <a:rPr lang="pt-PT" sz="2200" dirty="0"/>
              <a:t>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2200" dirty="0" err="1"/>
              <a:t>Educational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technological</a:t>
            </a:r>
            <a:r>
              <a:rPr lang="pt-PT" sz="2200" dirty="0"/>
              <a:t> </a:t>
            </a:r>
            <a:r>
              <a:rPr lang="pt-PT" sz="2200" dirty="0" err="1"/>
              <a:t>innovation</a:t>
            </a:r>
            <a:r>
              <a:rPr lang="pt-PT" sz="2200" dirty="0"/>
              <a:t>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values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 discipline </a:t>
            </a:r>
            <a:r>
              <a:rPr lang="pt-PT" sz="2200" dirty="0" err="1"/>
              <a:t>and</a:t>
            </a:r>
            <a:r>
              <a:rPr lang="pt-PT" sz="2200" dirty="0"/>
              <a:t> mutual </a:t>
            </a:r>
            <a:r>
              <a:rPr lang="pt-PT" sz="2200" dirty="0" err="1"/>
              <a:t>respect</a:t>
            </a:r>
            <a:r>
              <a:rPr lang="pt-PT" sz="2200" dirty="0"/>
              <a:t>, </a:t>
            </a:r>
            <a:r>
              <a:rPr lang="pt-PT" sz="2200" dirty="0" err="1"/>
              <a:t>tolerance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autonomy</a:t>
            </a:r>
            <a:r>
              <a:rPr lang="pt-PT" sz="2200" dirty="0"/>
              <a:t>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2200" dirty="0"/>
              <a:t>Social </a:t>
            </a:r>
            <a:r>
              <a:rPr lang="pt-PT" sz="2200" dirty="0" err="1"/>
              <a:t>equity</a:t>
            </a:r>
            <a:r>
              <a:rPr lang="pt-PT" sz="2200" dirty="0"/>
              <a:t>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participation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members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educational</a:t>
            </a:r>
            <a:r>
              <a:rPr lang="pt-PT" sz="2200" dirty="0"/>
              <a:t> </a:t>
            </a:r>
            <a:r>
              <a:rPr lang="pt-PT" sz="2200" dirty="0" err="1"/>
              <a:t>community</a:t>
            </a:r>
            <a:r>
              <a:rPr lang="pt-PT" sz="2200" dirty="0"/>
              <a:t>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collaborative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articulated</a:t>
            </a:r>
            <a:r>
              <a:rPr lang="pt-PT" sz="2200" dirty="0"/>
              <a:t> </a:t>
            </a:r>
            <a:r>
              <a:rPr lang="pt-PT" sz="2200" dirty="0" err="1"/>
              <a:t>work</a:t>
            </a:r>
            <a:r>
              <a:rPr lang="pt-PT" sz="2200" dirty="0"/>
              <a:t>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2200" dirty="0" err="1"/>
              <a:t>Education</a:t>
            </a:r>
            <a:r>
              <a:rPr lang="pt-PT" sz="2200" dirty="0"/>
              <a:t> for </a:t>
            </a:r>
            <a:r>
              <a:rPr lang="pt-PT" sz="2200" dirty="0" err="1"/>
              <a:t>citizenship</a:t>
            </a:r>
            <a:r>
              <a:rPr lang="pt-PT" sz="2200" dirty="0"/>
              <a:t>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2200" dirty="0" err="1"/>
              <a:t>Health</a:t>
            </a:r>
            <a:r>
              <a:rPr lang="pt-PT" sz="2200" dirty="0"/>
              <a:t> </a:t>
            </a:r>
            <a:r>
              <a:rPr lang="pt-PT" sz="2200" dirty="0" err="1"/>
              <a:t>education</a:t>
            </a:r>
            <a:r>
              <a:rPr lang="pt-PT" sz="2200" dirty="0"/>
              <a:t>;</a:t>
            </a:r>
          </a:p>
          <a:p>
            <a:pPr marL="283464" lvl="1" indent="0">
              <a:buNone/>
            </a:pP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18346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9283" y="420466"/>
            <a:ext cx="9371949" cy="1183566"/>
          </a:xfrm>
        </p:spPr>
        <p:txBody>
          <a:bodyPr>
            <a:noAutofit/>
          </a:bodyPr>
          <a:lstStyle/>
          <a:p>
            <a:pPr algn="ctr"/>
            <a:r>
              <a:rPr lang="pt-PT" sz="4400" dirty="0" err="1"/>
              <a:t>Compliance</a:t>
            </a:r>
            <a:r>
              <a:rPr lang="pt-PT" sz="4400" dirty="0"/>
              <a:t> </a:t>
            </a:r>
            <a:r>
              <a:rPr lang="pt-PT" sz="4400" dirty="0" err="1"/>
              <a:t>with</a:t>
            </a:r>
            <a:r>
              <a:rPr lang="pt-PT" sz="4400" dirty="0"/>
              <a:t> rules </a:t>
            </a:r>
            <a:r>
              <a:rPr lang="pt-PT" sz="4400" dirty="0" err="1"/>
              <a:t>and</a:t>
            </a:r>
            <a:r>
              <a:rPr lang="pt-PT" sz="4400" dirty="0"/>
              <a:t> discipline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t-PT" noProof="0" smtClean="0"/>
              <a:t>9</a:t>
            </a:fld>
            <a:endParaRPr lang="pt-PT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PT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pt-PT" dirty="0"/>
              <a:t>Agrupamento de escolas D. Sancho I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67063" y="1840831"/>
            <a:ext cx="9265737" cy="4114801"/>
          </a:xfrm>
        </p:spPr>
        <p:txBody>
          <a:bodyPr/>
          <a:lstStyle/>
          <a:p>
            <a:pPr marL="283464" lvl="1" indent="0" algn="just">
              <a:buNone/>
            </a:pPr>
            <a:r>
              <a:rPr lang="pt-PT" sz="2200" dirty="0" err="1"/>
              <a:t>Although</a:t>
            </a:r>
            <a:r>
              <a:rPr lang="pt-PT" sz="2200" dirty="0"/>
              <a:t> EC does </a:t>
            </a:r>
            <a:r>
              <a:rPr lang="pt-PT" sz="2200" dirty="0" err="1"/>
              <a:t>not</a:t>
            </a:r>
            <a:r>
              <a:rPr lang="pt-PT" sz="2200" dirty="0"/>
              <a:t> </a:t>
            </a:r>
            <a:r>
              <a:rPr lang="pt-PT" sz="2200" dirty="0" err="1"/>
              <a:t>have</a:t>
            </a:r>
            <a:r>
              <a:rPr lang="pt-PT" sz="2200" dirty="0"/>
              <a:t> </a:t>
            </a:r>
            <a:r>
              <a:rPr lang="pt-PT" sz="2200" dirty="0" err="1"/>
              <a:t>serious</a:t>
            </a:r>
            <a:r>
              <a:rPr lang="pt-PT" sz="2200" dirty="0"/>
              <a:t> </a:t>
            </a:r>
            <a:r>
              <a:rPr lang="pt-PT" sz="2200" dirty="0" err="1"/>
              <a:t>problems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indiscipline, </a:t>
            </a:r>
            <a:r>
              <a:rPr lang="pt-PT" sz="2200" dirty="0" err="1"/>
              <a:t>measures</a:t>
            </a:r>
            <a:r>
              <a:rPr lang="pt-PT" sz="2200" dirty="0"/>
              <a:t> are </a:t>
            </a:r>
            <a:r>
              <a:rPr lang="pt-PT" sz="2200" dirty="0" err="1"/>
              <a:t>implemented</a:t>
            </a:r>
            <a:r>
              <a:rPr lang="pt-PT" sz="2200" dirty="0"/>
              <a:t> to improve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school</a:t>
            </a:r>
            <a:r>
              <a:rPr lang="pt-PT" sz="2200" dirty="0"/>
              <a:t> </a:t>
            </a:r>
            <a:r>
              <a:rPr lang="pt-PT" sz="2200" dirty="0" err="1"/>
              <a:t>environment</a:t>
            </a:r>
            <a:r>
              <a:rPr lang="pt-PT" sz="2200" dirty="0"/>
              <a:t>:</a:t>
            </a:r>
          </a:p>
          <a:p>
            <a:pPr lvl="1" algn="just"/>
            <a:r>
              <a:rPr lang="pt-PT" sz="2200" dirty="0" err="1"/>
              <a:t>Creation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students</a:t>
            </a:r>
            <a:r>
              <a:rPr lang="pt-PT" sz="2200" dirty="0"/>
              <a:t> </a:t>
            </a:r>
            <a:r>
              <a:rPr lang="pt-PT" sz="2200" dirty="0" err="1"/>
              <a:t>office</a:t>
            </a:r>
            <a:r>
              <a:rPr lang="pt-PT" sz="2200" dirty="0"/>
              <a:t> to solve disciplinar </a:t>
            </a:r>
            <a:r>
              <a:rPr lang="pt-PT" sz="2200" dirty="0" err="1"/>
              <a:t>problems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develop</a:t>
            </a:r>
            <a:r>
              <a:rPr lang="pt-PT" sz="2200" dirty="0"/>
              <a:t> </a:t>
            </a:r>
            <a:r>
              <a:rPr lang="pt-PT" sz="2200" dirty="0" err="1"/>
              <a:t>actions</a:t>
            </a:r>
            <a:r>
              <a:rPr lang="pt-PT" sz="2200" dirty="0"/>
              <a:t> to </a:t>
            </a:r>
            <a:r>
              <a:rPr lang="pt-PT" sz="2200" dirty="0" err="1"/>
              <a:t>prevent</a:t>
            </a:r>
            <a:r>
              <a:rPr lang="pt-PT" sz="2200" dirty="0"/>
              <a:t> indiscipline.</a:t>
            </a:r>
          </a:p>
          <a:p>
            <a:pPr lvl="1" algn="just"/>
            <a:r>
              <a:rPr lang="pt-PT" sz="2200" dirty="0"/>
              <a:t>´</a:t>
            </a:r>
            <a:r>
              <a:rPr lang="pt-PT" sz="2200" dirty="0" err="1"/>
              <a:t>formation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a </a:t>
            </a:r>
            <a:r>
              <a:rPr lang="pt-PT" sz="2200" dirty="0" err="1"/>
              <a:t>multidisciplinary</a:t>
            </a:r>
            <a:r>
              <a:rPr lang="pt-PT" sz="2200" dirty="0"/>
              <a:t> team </a:t>
            </a:r>
            <a:r>
              <a:rPr lang="pt-PT" sz="2200" dirty="0" err="1"/>
              <a:t>that</a:t>
            </a:r>
            <a:r>
              <a:rPr lang="pt-PT" sz="2200" dirty="0"/>
              <a:t> </a:t>
            </a:r>
            <a:r>
              <a:rPr lang="pt-PT" sz="2200" dirty="0" err="1"/>
              <a:t>acts</a:t>
            </a:r>
            <a:r>
              <a:rPr lang="pt-PT" sz="2200" dirty="0"/>
              <a:t> in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measurement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conflicts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individualized</a:t>
            </a:r>
            <a:r>
              <a:rPr lang="pt-PT" sz="2200" dirty="0"/>
              <a:t> </a:t>
            </a:r>
            <a:r>
              <a:rPr lang="pt-PT" sz="2200" dirty="0" err="1"/>
              <a:t>support</a:t>
            </a:r>
            <a:r>
              <a:rPr lang="pt-PT" sz="2200" dirty="0"/>
              <a:t> to </a:t>
            </a:r>
            <a:r>
              <a:rPr lang="pt-PT" sz="2200" dirty="0" err="1"/>
              <a:t>students</a:t>
            </a:r>
            <a:r>
              <a:rPr lang="pt-PT" sz="2200" dirty="0"/>
              <a:t>.</a:t>
            </a:r>
          </a:p>
          <a:p>
            <a:pPr lvl="1" algn="just"/>
            <a:r>
              <a:rPr lang="pt-PT" sz="2200" dirty="0"/>
              <a:t>…</a:t>
            </a:r>
          </a:p>
          <a:p>
            <a:pPr marL="283464" lvl="1" indent="0" algn="just">
              <a:buNone/>
            </a:pP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17079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cologia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6_TF03098889" id="{D115C572-554F-48B0-9E4A-4D48C9DEA510}" vid="{18218191-0D3D-4EE9-B002-9EBB13C335E4}"/>
    </a:ext>
  </a:extLst>
</a:theme>
</file>

<file path=ppt/theme/theme2.xml><?xml version="1.0" encoding="utf-8"?>
<a:theme xmlns:a="http://schemas.openxmlformats.org/drawingml/2006/main" name="Tema do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TF03098889</Template>
  <TotalTime>340</TotalTime>
  <Words>656</Words>
  <Application>Microsoft Office PowerPoint</Application>
  <PresentationFormat>Ecrã Panorâmico</PresentationFormat>
  <Paragraphs>86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Arial</vt:lpstr>
      <vt:lpstr>Corbel</vt:lpstr>
      <vt:lpstr>Courier New</vt:lpstr>
      <vt:lpstr>Ecologia 16x9</vt:lpstr>
      <vt:lpstr>1</vt:lpstr>
      <vt:lpstr>CONTEXT AND CHARACTERISATION OF THE AGGREGATION OF SCHOOLS</vt:lpstr>
      <vt:lpstr>Patrono</vt:lpstr>
      <vt:lpstr>Secondary school D. Sancho I</vt:lpstr>
      <vt:lpstr>Apresentação do PowerPoint</vt:lpstr>
      <vt:lpstr>Mission</vt:lpstr>
      <vt:lpstr>Vision</vt:lpstr>
      <vt:lpstr>Apresentação do PowerPoint</vt:lpstr>
      <vt:lpstr>Compliance with rules and discipline</vt:lpstr>
      <vt:lpstr>Impact of schooling on students´ progress</vt:lpstr>
      <vt:lpstr>Development of projects, partnerships and innovative solutions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Escola</dc:creator>
  <cp:lastModifiedBy>Maria Azevedo</cp:lastModifiedBy>
  <cp:revision>49</cp:revision>
  <dcterms:created xsi:type="dcterms:W3CDTF">2019-05-29T13:44:14Z</dcterms:created>
  <dcterms:modified xsi:type="dcterms:W3CDTF">2020-01-19T21:46:05Z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