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5" r:id="rId3"/>
    <p:sldId id="257" r:id="rId4"/>
    <p:sldId id="259" r:id="rId5"/>
    <p:sldId id="279" r:id="rId6"/>
    <p:sldId id="276" r:id="rId7"/>
    <p:sldId id="277" r:id="rId8"/>
    <p:sldId id="265" r:id="rId9"/>
    <p:sldId id="266" r:id="rId10"/>
    <p:sldId id="267" r:id="rId11"/>
    <p:sldId id="268" r:id="rId12"/>
    <p:sldId id="278" r:id="rId13"/>
    <p:sldId id="258" r:id="rId14"/>
    <p:sldId id="260" r:id="rId15"/>
    <p:sldId id="273" r:id="rId16"/>
    <p:sldId id="262" r:id="rId17"/>
    <p:sldId id="274" r:id="rId18"/>
    <p:sldId id="261" r:id="rId19"/>
    <p:sldId id="263" r:id="rId20"/>
    <p:sldId id="270" r:id="rId21"/>
    <p:sldId id="272" r:id="rId22"/>
    <p:sldId id="281" r:id="rId23"/>
    <p:sldId id="264" r:id="rId24"/>
    <p:sldId id="280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707" autoAdjust="0"/>
  </p:normalViewPr>
  <p:slideViewPr>
    <p:cSldViewPr>
      <p:cViewPr>
        <p:scale>
          <a:sx n="100" d="100"/>
          <a:sy n="100" d="100"/>
        </p:scale>
        <p:origin x="-702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2FCF-8FD7-4D84-9568-3E484A72C870}" type="datetimeFigureOut">
              <a:rPr lang="it-IT" smtClean="0"/>
              <a:pPr/>
              <a:t>22/11/2014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285BF0-35D1-4AF6-B315-1EF45395FDF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2FCF-8FD7-4D84-9568-3E484A72C870}" type="datetimeFigureOut">
              <a:rPr lang="it-IT" smtClean="0"/>
              <a:pPr/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5BF0-35D1-4AF6-B315-1EF45395FDF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2FCF-8FD7-4D84-9568-3E484A72C870}" type="datetimeFigureOut">
              <a:rPr lang="it-IT" smtClean="0"/>
              <a:pPr/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5BF0-35D1-4AF6-B315-1EF45395FDF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7FB2FCF-8FD7-4D84-9568-3E484A72C870}" type="datetimeFigureOut">
              <a:rPr lang="it-IT" smtClean="0"/>
              <a:pPr/>
              <a:t>22/11/2014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0285BF0-35D1-4AF6-B315-1EF45395FDF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2FCF-8FD7-4D84-9568-3E484A72C870}" type="datetimeFigureOut">
              <a:rPr lang="it-IT" smtClean="0"/>
              <a:pPr/>
              <a:t>22/11/2014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5BF0-35D1-4AF6-B315-1EF45395FDF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2FCF-8FD7-4D84-9568-3E484A72C870}" type="datetimeFigureOut">
              <a:rPr lang="it-IT" smtClean="0"/>
              <a:pPr/>
              <a:t>22/11/2014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5BF0-35D1-4AF6-B315-1EF45395FDF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5BF0-35D1-4AF6-B315-1EF45395FDF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2FCF-8FD7-4D84-9568-3E484A72C870}" type="datetimeFigureOut">
              <a:rPr lang="it-IT" smtClean="0"/>
              <a:pPr/>
              <a:t>22/11/2014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2FCF-8FD7-4D84-9568-3E484A72C870}" type="datetimeFigureOut">
              <a:rPr lang="it-IT" smtClean="0"/>
              <a:pPr/>
              <a:t>22/11/2014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5BF0-35D1-4AF6-B315-1EF45395FDF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2FCF-8FD7-4D84-9568-3E484A72C870}" type="datetimeFigureOut">
              <a:rPr lang="it-IT" smtClean="0"/>
              <a:pPr/>
              <a:t>22/11/2014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5BF0-35D1-4AF6-B315-1EF45395FDF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7FB2FCF-8FD7-4D84-9568-3E484A72C870}" type="datetimeFigureOut">
              <a:rPr lang="it-IT" smtClean="0"/>
              <a:pPr/>
              <a:t>22/11/2014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285BF0-35D1-4AF6-B315-1EF45395FDF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2FCF-8FD7-4D84-9568-3E484A72C870}" type="datetimeFigureOut">
              <a:rPr lang="it-IT" smtClean="0"/>
              <a:pPr/>
              <a:t>22/11/2014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285BF0-35D1-4AF6-B315-1EF45395FDF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7FB2FCF-8FD7-4D84-9568-3E484A72C870}" type="datetimeFigureOut">
              <a:rPr lang="it-IT" smtClean="0"/>
              <a:pPr/>
              <a:t>22/11/2014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0285BF0-35D1-4AF6-B315-1EF45395FDF5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it-IT" dirty="0" smtClean="0"/>
              <a:t>Piazza Mitrano, 30</a:t>
            </a:r>
          </a:p>
          <a:p>
            <a:r>
              <a:rPr lang="it-IT" dirty="0" smtClean="0"/>
              <a:t>70010 - Locorotondo (BA)</a:t>
            </a:r>
          </a:p>
          <a:p>
            <a:r>
              <a:rPr lang="it-IT" dirty="0" err="1" smtClean="0"/>
              <a:t>tel</a:t>
            </a:r>
            <a:r>
              <a:rPr lang="it-IT" dirty="0" smtClean="0"/>
              <a:t>/fax: </a:t>
            </a:r>
            <a:r>
              <a:rPr lang="it-IT" dirty="0" smtClean="0"/>
              <a:t>0039.080.4311074</a:t>
            </a:r>
            <a:endParaRPr lang="it-IT" dirty="0" smtClean="0"/>
          </a:p>
          <a:p>
            <a:r>
              <a:rPr lang="it-IT" dirty="0" err="1" smtClean="0"/>
              <a:t>Email</a:t>
            </a:r>
            <a:r>
              <a:rPr lang="it-IT" dirty="0" smtClean="0"/>
              <a:t> </a:t>
            </a:r>
            <a:r>
              <a:rPr lang="it-IT" dirty="0" err="1" smtClean="0"/>
              <a:t>address</a:t>
            </a:r>
            <a:r>
              <a:rPr lang="it-IT" dirty="0" smtClean="0"/>
              <a:t>: baic83100b</a:t>
            </a:r>
            <a:r>
              <a:rPr lang="ar-AE" dirty="0" smtClean="0"/>
              <a:t>@</a:t>
            </a:r>
            <a:r>
              <a:rPr lang="it-IT" dirty="0" err="1" smtClean="0"/>
              <a:t>istruzione.it</a:t>
            </a:r>
            <a:endParaRPr lang="it-IT" dirty="0" smtClean="0"/>
          </a:p>
          <a:p>
            <a:r>
              <a:rPr lang="it-IT" dirty="0" smtClean="0"/>
              <a:t>Website: www.icmarconioliva.it</a:t>
            </a:r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Istituto Comprensivo</a:t>
            </a:r>
            <a:br>
              <a:rPr lang="it-IT" dirty="0" smtClean="0"/>
            </a:br>
            <a:r>
              <a:rPr lang="it-IT" dirty="0" smtClean="0"/>
              <a:t>“Marconi – Oliva”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dirty="0" err="1" smtClean="0"/>
              <a:t>School</a:t>
            </a:r>
            <a:r>
              <a:rPr lang="it-IT" dirty="0" smtClean="0"/>
              <a:t> </a:t>
            </a:r>
            <a:r>
              <a:rPr lang="it-IT" dirty="0" err="1" smtClean="0"/>
              <a:t>Day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accent2"/>
                </a:solidFill>
              </a:rPr>
              <a:t>The </a:t>
            </a:r>
            <a:r>
              <a:rPr lang="it-IT" dirty="0" err="1" smtClean="0">
                <a:solidFill>
                  <a:schemeClr val="accent2"/>
                </a:solidFill>
              </a:rPr>
              <a:t>Italian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School</a:t>
            </a:r>
            <a:r>
              <a:rPr lang="it-IT" dirty="0" smtClean="0">
                <a:solidFill>
                  <a:schemeClr val="accent2"/>
                </a:solidFill>
              </a:rPr>
              <a:t> System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00034" y="2214554"/>
            <a:ext cx="81439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it-IT" dirty="0" err="1" smtClean="0"/>
              <a:t>Infant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: 8.30 </a:t>
            </a:r>
            <a:r>
              <a:rPr lang="it-IT" dirty="0" err="1" smtClean="0"/>
              <a:t>am</a:t>
            </a:r>
            <a:r>
              <a:rPr lang="it-IT" dirty="0" smtClean="0"/>
              <a:t> – 4 pm 5 </a:t>
            </a:r>
            <a:r>
              <a:rPr lang="it-IT" dirty="0" err="1" smtClean="0"/>
              <a:t>days</a:t>
            </a:r>
            <a:r>
              <a:rPr lang="it-IT" dirty="0" smtClean="0"/>
              <a:t> a week  </a:t>
            </a:r>
          </a:p>
          <a:p>
            <a:pPr algn="just"/>
            <a:r>
              <a:rPr lang="it-IT" dirty="0" err="1" smtClean="0"/>
              <a:t>Students</a:t>
            </a:r>
            <a:r>
              <a:rPr lang="it-IT" dirty="0" smtClean="0"/>
              <a:t> wear </a:t>
            </a:r>
            <a:r>
              <a:rPr lang="it-IT" dirty="0" err="1" smtClean="0"/>
              <a:t>uniforms</a:t>
            </a:r>
            <a:endParaRPr lang="it-IT" dirty="0" smtClean="0"/>
          </a:p>
          <a:p>
            <a:pPr algn="just">
              <a:buFont typeface="Arial" pitchFamily="34" charset="0"/>
              <a:buChar char="•"/>
            </a:pPr>
            <a:endParaRPr lang="it-IT" dirty="0" smtClean="0"/>
          </a:p>
          <a:p>
            <a:pPr algn="just">
              <a:buFont typeface="Arial" pitchFamily="34" charset="0"/>
              <a:buChar char="•"/>
            </a:pPr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: </a:t>
            </a:r>
          </a:p>
          <a:p>
            <a:pPr algn="just">
              <a:buFont typeface="Arial" pitchFamily="34" charset="0"/>
              <a:buChar char="•"/>
            </a:pPr>
            <a:r>
              <a:rPr lang="it-IT" dirty="0" smtClean="0"/>
              <a:t>8.30 </a:t>
            </a:r>
            <a:r>
              <a:rPr lang="it-IT" dirty="0" err="1" smtClean="0"/>
              <a:t>am</a:t>
            </a:r>
            <a:r>
              <a:rPr lang="it-IT" dirty="0" smtClean="0"/>
              <a:t> – </a:t>
            </a:r>
            <a:r>
              <a:rPr lang="it-IT" dirty="0" smtClean="0"/>
              <a:t>01.00 </a:t>
            </a:r>
            <a:r>
              <a:rPr lang="it-IT" dirty="0" smtClean="0"/>
              <a:t>pm 6 </a:t>
            </a:r>
            <a:r>
              <a:rPr lang="it-IT" dirty="0" err="1" smtClean="0"/>
              <a:t>days</a:t>
            </a:r>
            <a:r>
              <a:rPr lang="it-IT" dirty="0" smtClean="0"/>
              <a:t> a week</a:t>
            </a:r>
          </a:p>
          <a:p>
            <a:pPr algn="just">
              <a:buFont typeface="Arial" pitchFamily="34" charset="0"/>
              <a:buChar char="•"/>
            </a:pPr>
            <a:r>
              <a:rPr lang="it-IT" dirty="0" smtClean="0"/>
              <a:t>8.30 </a:t>
            </a:r>
            <a:r>
              <a:rPr lang="it-IT" dirty="0" err="1" smtClean="0"/>
              <a:t>am</a:t>
            </a:r>
            <a:r>
              <a:rPr lang="it-IT" dirty="0" smtClean="0"/>
              <a:t>  - 4 pm 5 </a:t>
            </a:r>
            <a:r>
              <a:rPr lang="it-IT" dirty="0" err="1" smtClean="0"/>
              <a:t>days</a:t>
            </a:r>
            <a:r>
              <a:rPr lang="it-IT" dirty="0" smtClean="0"/>
              <a:t> a week </a:t>
            </a:r>
          </a:p>
          <a:p>
            <a:pPr algn="just"/>
            <a:r>
              <a:rPr lang="it-IT" dirty="0" err="1" smtClean="0"/>
              <a:t>Students</a:t>
            </a:r>
            <a:r>
              <a:rPr lang="it-IT" dirty="0" smtClean="0"/>
              <a:t> wear </a:t>
            </a:r>
            <a:r>
              <a:rPr lang="it-IT" dirty="0" err="1" smtClean="0"/>
              <a:t>uniforms</a:t>
            </a:r>
            <a:r>
              <a:rPr lang="it-IT" dirty="0" smtClean="0"/>
              <a:t> </a:t>
            </a:r>
          </a:p>
          <a:p>
            <a:pPr algn="just">
              <a:buFont typeface="Arial" pitchFamily="34" charset="0"/>
              <a:buChar char="•"/>
            </a:pPr>
            <a:endParaRPr lang="it-IT" dirty="0" smtClean="0"/>
          </a:p>
          <a:p>
            <a:pPr algn="just">
              <a:buFont typeface="Arial" pitchFamily="34" charset="0"/>
              <a:buChar char="•"/>
            </a:pPr>
            <a:r>
              <a:rPr lang="it-IT" dirty="0" err="1" smtClean="0"/>
              <a:t>Secondary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(junior): 8.00 </a:t>
            </a:r>
            <a:r>
              <a:rPr lang="it-IT" dirty="0" err="1" smtClean="0"/>
              <a:t>am</a:t>
            </a:r>
            <a:r>
              <a:rPr lang="it-IT" dirty="0" smtClean="0"/>
              <a:t> – 1.00 pm </a:t>
            </a:r>
          </a:p>
          <a:p>
            <a:pPr algn="just">
              <a:buFont typeface="Arial" pitchFamily="34" charset="0"/>
              <a:buChar char="•"/>
            </a:pPr>
            <a:endParaRPr lang="it-IT" dirty="0" smtClean="0"/>
          </a:p>
          <a:p>
            <a:pPr algn="just">
              <a:buFont typeface="Arial" pitchFamily="34" charset="0"/>
              <a:buChar char="•"/>
            </a:pPr>
            <a:r>
              <a:rPr lang="it-IT" dirty="0" err="1" smtClean="0"/>
              <a:t>Secondary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(senior): 8.00 </a:t>
            </a:r>
            <a:r>
              <a:rPr lang="it-IT" dirty="0" err="1" smtClean="0"/>
              <a:t>am</a:t>
            </a:r>
            <a:r>
              <a:rPr lang="it-IT" dirty="0" smtClean="0"/>
              <a:t> – 1.00 pm</a:t>
            </a:r>
          </a:p>
          <a:p>
            <a:pPr algn="just">
              <a:buFont typeface="Arial" pitchFamily="34" charset="0"/>
              <a:buChar char="•"/>
            </a:pPr>
            <a:endParaRPr lang="it-IT" dirty="0" smtClean="0"/>
          </a:p>
          <a:p>
            <a:pPr algn="just"/>
            <a:r>
              <a:rPr lang="it-IT" dirty="0" smtClean="0"/>
              <a:t>In </a:t>
            </a:r>
            <a:r>
              <a:rPr lang="it-IT" dirty="0" err="1" smtClean="0"/>
              <a:t>both</a:t>
            </a:r>
            <a:r>
              <a:rPr lang="it-IT" dirty="0" smtClean="0"/>
              <a:t> </a:t>
            </a:r>
            <a:r>
              <a:rPr lang="it-IT" dirty="0" err="1" smtClean="0"/>
              <a:t>Secondary</a:t>
            </a:r>
            <a:r>
              <a:rPr lang="it-IT" dirty="0" smtClean="0"/>
              <a:t> </a:t>
            </a:r>
            <a:r>
              <a:rPr lang="it-IT" dirty="0" err="1" smtClean="0"/>
              <a:t>levels</a:t>
            </a:r>
            <a:r>
              <a:rPr lang="it-IT" dirty="0" smtClean="0"/>
              <a:t>, </a:t>
            </a:r>
            <a:r>
              <a:rPr lang="it-IT" dirty="0" err="1" smtClean="0"/>
              <a:t>students</a:t>
            </a:r>
            <a:r>
              <a:rPr lang="it-IT" dirty="0" smtClean="0"/>
              <a:t> do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wear </a:t>
            </a:r>
            <a:r>
              <a:rPr lang="it-IT" dirty="0" err="1" smtClean="0"/>
              <a:t>uniforms</a:t>
            </a:r>
            <a:endParaRPr lang="it-IT" dirty="0"/>
          </a:p>
        </p:txBody>
      </p:sp>
      <p:pic>
        <p:nvPicPr>
          <p:cNvPr id="5" name="Immagine 4" descr="dall'uva al vino 2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2" y="2428868"/>
            <a:ext cx="3048021" cy="228601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24322"/>
          </a:xfrm>
        </p:spPr>
        <p:txBody>
          <a:bodyPr/>
          <a:lstStyle/>
          <a:p>
            <a:pPr algn="ctr">
              <a:buNone/>
            </a:pPr>
            <a:r>
              <a:rPr lang="it-IT" dirty="0" smtClean="0"/>
              <a:t>National </a:t>
            </a:r>
            <a:r>
              <a:rPr lang="it-IT" dirty="0" err="1" smtClean="0"/>
              <a:t>exams</a:t>
            </a:r>
            <a:endParaRPr lang="it-IT" dirty="0" smtClean="0"/>
          </a:p>
          <a:p>
            <a:r>
              <a:rPr lang="it-IT" dirty="0" smtClean="0"/>
              <a:t>Licenza Media </a:t>
            </a:r>
          </a:p>
          <a:p>
            <a:pPr>
              <a:buNone/>
            </a:pPr>
            <a:r>
              <a:rPr lang="it-IT" dirty="0" smtClean="0"/>
              <a:t>At 14 </a:t>
            </a:r>
            <a:r>
              <a:rPr lang="it-IT" dirty="0" err="1" smtClean="0"/>
              <a:t>students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choose</a:t>
            </a:r>
            <a:r>
              <a:rPr lang="it-IT" dirty="0" smtClean="0"/>
              <a:t> a </a:t>
            </a:r>
            <a:r>
              <a:rPr lang="it-IT" dirty="0" err="1" smtClean="0"/>
              <a:t>new</a:t>
            </a:r>
            <a:r>
              <a:rPr lang="it-IT" dirty="0" smtClean="0"/>
              <a:t> </a:t>
            </a:r>
            <a:r>
              <a:rPr lang="it-IT" dirty="0" err="1" smtClean="0"/>
              <a:t>type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endParaRPr lang="it-IT" dirty="0" smtClean="0"/>
          </a:p>
          <a:p>
            <a:pPr>
              <a:buNone/>
            </a:pPr>
            <a:endParaRPr lang="it-IT" dirty="0" smtClean="0"/>
          </a:p>
          <a:p>
            <a:r>
              <a:rPr lang="it-IT" dirty="0" smtClean="0"/>
              <a:t>Esami di Stato (Upper SC Diploma)</a:t>
            </a:r>
          </a:p>
          <a:p>
            <a:pPr>
              <a:buNone/>
            </a:pPr>
            <a:r>
              <a:rPr lang="it-IT" dirty="0" smtClean="0"/>
              <a:t>At 18 </a:t>
            </a:r>
            <a:r>
              <a:rPr lang="it-IT" dirty="0" err="1" smtClean="0"/>
              <a:t>students</a:t>
            </a:r>
            <a:r>
              <a:rPr lang="it-IT" dirty="0" smtClean="0"/>
              <a:t> can </a:t>
            </a:r>
            <a:r>
              <a:rPr lang="it-IT" dirty="0" err="1" smtClean="0"/>
              <a:t>choose</a:t>
            </a:r>
            <a:r>
              <a:rPr lang="it-IT" dirty="0" smtClean="0"/>
              <a:t> 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attend</a:t>
            </a:r>
            <a:r>
              <a:rPr lang="it-IT" dirty="0" smtClean="0"/>
              <a:t> a </a:t>
            </a:r>
            <a:r>
              <a:rPr lang="it-IT" dirty="0" err="1" smtClean="0"/>
              <a:t>University</a:t>
            </a:r>
            <a:r>
              <a:rPr lang="it-IT" dirty="0" smtClean="0"/>
              <a:t> </a:t>
            </a:r>
            <a:r>
              <a:rPr lang="it-IT" dirty="0" err="1" smtClean="0"/>
              <a:t>Course</a:t>
            </a:r>
            <a:r>
              <a:rPr lang="it-IT" dirty="0" smtClean="0"/>
              <a:t> or start </a:t>
            </a:r>
            <a:r>
              <a:rPr lang="it-IT" dirty="0" err="1" smtClean="0"/>
              <a:t>working</a:t>
            </a:r>
            <a:endParaRPr lang="it-IT" dirty="0" smtClean="0"/>
          </a:p>
          <a:p>
            <a:pPr>
              <a:buNone/>
            </a:pPr>
            <a:endParaRPr lang="it-IT" sz="2000" b="1" i="1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accent2"/>
                </a:solidFill>
              </a:rPr>
              <a:t>The </a:t>
            </a:r>
            <a:r>
              <a:rPr lang="it-IT" dirty="0" err="1" smtClean="0">
                <a:solidFill>
                  <a:schemeClr val="accent2"/>
                </a:solidFill>
              </a:rPr>
              <a:t>Italian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School</a:t>
            </a:r>
            <a:r>
              <a:rPr lang="it-IT" dirty="0" smtClean="0">
                <a:solidFill>
                  <a:schemeClr val="accent2"/>
                </a:solidFill>
              </a:rPr>
              <a:t> System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3200" dirty="0" smtClean="0"/>
              <a:t>K</a:t>
            </a:r>
            <a:r>
              <a:rPr lang="ar-AE" sz="3200" dirty="0" smtClean="0"/>
              <a:t>eep your fears to yourself,</a:t>
            </a:r>
            <a:br>
              <a:rPr lang="ar-AE" sz="3200" dirty="0" smtClean="0"/>
            </a:br>
            <a:r>
              <a:rPr lang="ar-AE" sz="3200" dirty="0" smtClean="0"/>
              <a:t> but share your courage with others</a:t>
            </a:r>
            <a:br>
              <a:rPr lang="ar-AE" sz="3200" dirty="0" smtClean="0"/>
            </a:br>
            <a:r>
              <a:rPr lang="ar-AE" sz="1300" dirty="0" smtClean="0"/>
              <a:t>Robert Louis Stevenson</a:t>
            </a:r>
            <a:endParaRPr lang="it-IT" sz="1300" dirty="0"/>
          </a:p>
        </p:txBody>
      </p:sp>
      <p:pic>
        <p:nvPicPr>
          <p:cNvPr id="8" name="Segnaposto contenuto 7" descr="2012-05 Locorotondo (6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62" y="1524000"/>
            <a:ext cx="8143875" cy="45720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DSC_2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36765" y="1524000"/>
            <a:ext cx="6870469" cy="4572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Locorotondo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DSCN2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809706"/>
            <a:ext cx="3357586" cy="4476781"/>
          </a:xfrm>
          <a:ln>
            <a:solidFill>
              <a:schemeClr val="bg1"/>
            </a:solidFill>
          </a:ln>
          <a:effectLst>
            <a:softEdge rad="12700"/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1443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3100" b="1" dirty="0" err="1" smtClean="0"/>
              <a:t>We</a:t>
            </a:r>
            <a:r>
              <a:rPr lang="it-IT" sz="3100" b="1" dirty="0" smtClean="0"/>
              <a:t> are </a:t>
            </a:r>
            <a:r>
              <a:rPr lang="it-IT" sz="3100" b="1" dirty="0" err="1" smtClean="0"/>
              <a:t>listed</a:t>
            </a:r>
            <a:r>
              <a:rPr lang="it-IT" sz="3100" b="1" dirty="0" smtClean="0"/>
              <a:t> </a:t>
            </a:r>
            <a:r>
              <a:rPr lang="it-IT" sz="3100" b="1" dirty="0" err="1" smtClean="0"/>
              <a:t>among</a:t>
            </a:r>
            <a:r>
              <a:rPr lang="it-IT" sz="3100" b="1" dirty="0" smtClean="0"/>
              <a:t/>
            </a:r>
            <a:br>
              <a:rPr lang="it-IT" sz="3100" b="1" dirty="0" smtClean="0"/>
            </a:br>
            <a:r>
              <a:rPr lang="it-IT" sz="3100" b="1" dirty="0" smtClean="0"/>
              <a:t>the </a:t>
            </a:r>
            <a:r>
              <a:rPr lang="it-IT" sz="3100" b="1" dirty="0" err="1" smtClean="0"/>
              <a:t>most</a:t>
            </a:r>
            <a:r>
              <a:rPr lang="it-IT" sz="3100" b="1" dirty="0" smtClean="0"/>
              <a:t> beautiful </a:t>
            </a:r>
            <a:r>
              <a:rPr lang="it-IT" sz="3100" b="1" dirty="0" err="1" smtClean="0"/>
              <a:t>villages</a:t>
            </a:r>
            <a:r>
              <a:rPr lang="it-IT" sz="3100" b="1" dirty="0" smtClean="0"/>
              <a:t> in Italy</a:t>
            </a:r>
            <a:endParaRPr lang="it-IT" sz="3100" b="1" dirty="0"/>
          </a:p>
        </p:txBody>
      </p:sp>
      <p:pic>
        <p:nvPicPr>
          <p:cNvPr id="4" name="Immagine 3" descr="PicsArt_14105326794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785926"/>
            <a:ext cx="3077531" cy="398385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maggio 12 1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4714896" cy="628652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Immagine 4" descr="maggio 12 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214422"/>
            <a:ext cx="3357568" cy="447675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perspective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it-IT" dirty="0" err="1" smtClean="0"/>
              <a:t>Baroque</a:t>
            </a:r>
            <a:r>
              <a:rPr lang="it-IT" dirty="0" smtClean="0"/>
              <a:t> </a:t>
            </a:r>
            <a:r>
              <a:rPr lang="it-IT" dirty="0" err="1" smtClean="0"/>
              <a:t>balconies</a:t>
            </a:r>
            <a:endParaRPr lang="it-IT" dirty="0"/>
          </a:p>
        </p:txBody>
      </p:sp>
      <p:pic>
        <p:nvPicPr>
          <p:cNvPr id="14" name="Segnaposto contenuto 13" descr="DSCN213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9788" y="2643980"/>
            <a:ext cx="4038600" cy="3499663"/>
          </a:xfrm>
          <a:ln>
            <a:solidFill>
              <a:schemeClr val="tx1"/>
            </a:solidFill>
          </a:ln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features</a:t>
            </a:r>
            <a:r>
              <a:rPr lang="it-IT" dirty="0" smtClean="0"/>
              <a:t> in </a:t>
            </a:r>
            <a:r>
              <a:rPr lang="it-IT" dirty="0" err="1" smtClean="0"/>
              <a:t>town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ctr"/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churches</a:t>
            </a:r>
            <a:endParaRPr lang="it-IT" dirty="0"/>
          </a:p>
        </p:txBody>
      </p:sp>
      <p:pic>
        <p:nvPicPr>
          <p:cNvPr id="9" name="Segnaposto contenuto 8" descr="PicsArt_141053240577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09055" y="2201863"/>
            <a:ext cx="2934890" cy="3913187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2012-05 Locorotondo (21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1714488"/>
            <a:ext cx="1844855" cy="342902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Immagine 11" descr="2012-05 Locorotondo (26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642918"/>
            <a:ext cx="3850105" cy="57150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Immagine 12" descr="2012-05 Locorotondo (30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1643050"/>
            <a:ext cx="1928826" cy="35886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SCN21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3307" y="1524000"/>
            <a:ext cx="6097385" cy="45720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gardens</a:t>
            </a:r>
            <a:r>
              <a:rPr lang="it-IT" dirty="0" smtClean="0"/>
              <a:t> </a:t>
            </a:r>
            <a:r>
              <a:rPr lang="it-IT" dirty="0" err="1" smtClean="0"/>
              <a:t>overlooking</a:t>
            </a:r>
            <a:r>
              <a:rPr lang="it-IT" dirty="0" smtClean="0"/>
              <a:t> the </a:t>
            </a:r>
            <a:r>
              <a:rPr lang="it-IT" dirty="0" err="1" smtClean="0"/>
              <a:t>Itria</a:t>
            </a:r>
            <a:r>
              <a:rPr lang="it-IT" dirty="0" smtClean="0"/>
              <a:t> Valley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457200" y="1285860"/>
            <a:ext cx="4040188" cy="928695"/>
          </a:xfrm>
        </p:spPr>
        <p:txBody>
          <a:bodyPr>
            <a:normAutofit fontScale="92500"/>
          </a:bodyPr>
          <a:lstStyle/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valley</a:t>
            </a:r>
            <a:r>
              <a:rPr lang="it-IT" dirty="0" smtClean="0"/>
              <a:t> </a:t>
            </a:r>
            <a:r>
              <a:rPr lang="it-IT" dirty="0" err="1" smtClean="0"/>
              <a:t>gathers</a:t>
            </a:r>
            <a:r>
              <a:rPr lang="it-IT" dirty="0" smtClean="0"/>
              <a:t>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typical</a:t>
            </a:r>
            <a:r>
              <a:rPr lang="it-IT" dirty="0" smtClean="0"/>
              <a:t> </a:t>
            </a:r>
            <a:r>
              <a:rPr lang="it-IT" dirty="0" err="1" smtClean="0"/>
              <a:t>houses</a:t>
            </a:r>
            <a:r>
              <a:rPr lang="it-IT" dirty="0" smtClean="0"/>
              <a:t>, olive </a:t>
            </a:r>
            <a:r>
              <a:rPr lang="it-IT" dirty="0" err="1" smtClean="0"/>
              <a:t>trees</a:t>
            </a:r>
            <a:r>
              <a:rPr lang="it-IT" dirty="0" smtClean="0"/>
              <a:t>, </a:t>
            </a:r>
            <a:endParaRPr lang="it-IT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AE" dirty="0" smtClean="0"/>
              <a:t>Around us...</a:t>
            </a:r>
            <a:r>
              <a:rPr lang="it-IT" dirty="0" smtClean="0"/>
              <a:t>The </a:t>
            </a:r>
            <a:r>
              <a:rPr lang="it-IT" dirty="0" err="1" smtClean="0"/>
              <a:t>Itria</a:t>
            </a:r>
            <a:r>
              <a:rPr lang="it-IT" dirty="0" smtClean="0"/>
              <a:t> Valley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err="1" smtClean="0"/>
              <a:t>vegetation</a:t>
            </a:r>
            <a:r>
              <a:rPr lang="it-IT" dirty="0" smtClean="0"/>
              <a:t> and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cultures…</a:t>
            </a:r>
            <a:endParaRPr lang="it-IT" dirty="0"/>
          </a:p>
        </p:txBody>
      </p:sp>
      <p:pic>
        <p:nvPicPr>
          <p:cNvPr id="10" name="Segnaposto contenuto 9" descr="2012-05 Locorotondo (194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00100" y="2285992"/>
            <a:ext cx="6858048" cy="4370194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12-05 Locorotondo (21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62" y="1524000"/>
            <a:ext cx="8143875" cy="45720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Locorotondo</a:t>
            </a:r>
            <a:r>
              <a:rPr lang="it-IT" dirty="0" smtClean="0"/>
              <a:t>  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G_20140514_06350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23900" y="457200"/>
            <a:ext cx="5919802" cy="5919802"/>
          </a:xfrm>
        </p:spPr>
      </p:pic>
      <p:sp>
        <p:nvSpPr>
          <p:cNvPr id="2" name="Segnaposto testo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ar-AE" dirty="0" smtClean="0"/>
              <a:t>We are close to the Adriatic Sea, only 20 minutes by car .</a:t>
            </a:r>
          </a:p>
          <a:p>
            <a:r>
              <a:rPr lang="it-IT" dirty="0" err="1" smtClean="0"/>
              <a:t>We</a:t>
            </a:r>
            <a:r>
              <a:rPr lang="it-IT" dirty="0" smtClean="0"/>
              <a:t> are </a:t>
            </a:r>
            <a:r>
              <a:rPr lang="it-IT" dirty="0" err="1" smtClean="0"/>
              <a:t>between</a:t>
            </a:r>
            <a:r>
              <a:rPr lang="it-IT" dirty="0" smtClean="0"/>
              <a:t> the </a:t>
            </a:r>
            <a:r>
              <a:rPr lang="it-IT" dirty="0" err="1" smtClean="0"/>
              <a:t>Adriatic</a:t>
            </a:r>
            <a:r>
              <a:rPr lang="it-IT" dirty="0" smtClean="0"/>
              <a:t> and the </a:t>
            </a:r>
            <a:r>
              <a:rPr lang="it-IT" dirty="0" err="1" smtClean="0"/>
              <a:t>Ionian</a:t>
            </a:r>
            <a:r>
              <a:rPr lang="it-IT" dirty="0" smtClean="0"/>
              <a:t> </a:t>
            </a:r>
            <a:r>
              <a:rPr lang="it-IT" dirty="0" err="1" smtClean="0"/>
              <a:t>seas…</a:t>
            </a:r>
            <a:r>
              <a:rPr lang="ar-AE" dirty="0" smtClean="0"/>
              <a:t> </a:t>
            </a:r>
            <a:endParaRPr lang="it-IT" dirty="0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AE" dirty="0" smtClean="0"/>
              <a:t>Around us...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2012-05 Locorotondo (73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62" y="1483878"/>
            <a:ext cx="8215342" cy="4612122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400" dirty="0" smtClean="0"/>
              <a:t>Alberobello, the capital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trulli</a:t>
            </a:r>
            <a:r>
              <a:rPr lang="ar-AE" sz="2400" dirty="0" smtClean="0"/>
              <a:t/>
            </a:r>
            <a:br>
              <a:rPr lang="ar-AE" sz="2400" dirty="0" smtClean="0"/>
            </a:br>
            <a:r>
              <a:rPr lang="it-IT" sz="2400" dirty="0" smtClean="0"/>
              <a:t> (5 </a:t>
            </a:r>
            <a:r>
              <a:rPr lang="it-IT" sz="2400" dirty="0" err="1" smtClean="0"/>
              <a:t>miles</a:t>
            </a:r>
            <a:r>
              <a:rPr lang="it-IT" sz="2400" dirty="0" smtClean="0"/>
              <a:t> </a:t>
            </a:r>
            <a:r>
              <a:rPr lang="it-IT" sz="2400" dirty="0" err="1" smtClean="0"/>
              <a:t>from</a:t>
            </a:r>
            <a:r>
              <a:rPr lang="it-IT" sz="2400" dirty="0" smtClean="0"/>
              <a:t> </a:t>
            </a:r>
            <a:r>
              <a:rPr lang="it-IT" sz="2400" dirty="0" err="1" smtClean="0"/>
              <a:t>us</a:t>
            </a:r>
            <a:r>
              <a:rPr lang="it-IT" sz="2400" dirty="0" smtClean="0"/>
              <a:t>) </a:t>
            </a:r>
            <a:r>
              <a:rPr lang="it-IT" sz="2400" dirty="0" err="1" smtClean="0"/>
              <a:t>is</a:t>
            </a:r>
            <a:r>
              <a:rPr lang="it-IT" sz="2400" dirty="0" smtClean="0"/>
              <a:t> a Unesco </a:t>
            </a:r>
            <a:r>
              <a:rPr lang="ar-AE" sz="2400" dirty="0" smtClean="0"/>
              <a:t>S</a:t>
            </a:r>
            <a:r>
              <a:rPr lang="it-IT" sz="2400" dirty="0" err="1" smtClean="0"/>
              <a:t>ite</a:t>
            </a:r>
            <a:r>
              <a:rPr lang="it-IT" sz="2400" dirty="0" smtClean="0"/>
              <a:t>. </a:t>
            </a:r>
            <a:r>
              <a:rPr lang="ar-AE" sz="2400" dirty="0" smtClean="0"/>
              <a:t> </a:t>
            </a:r>
            <a:endParaRPr lang="it-IT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PicsArt_14105321879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571612"/>
            <a:ext cx="3429000" cy="45720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Martina Franca</a:t>
            </a:r>
            <a:endParaRPr lang="it-IT" dirty="0"/>
          </a:p>
        </p:txBody>
      </p:sp>
      <p:pic>
        <p:nvPicPr>
          <p:cNvPr id="5" name="Immagine 4" descr="PicsArt_14105322126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482446"/>
            <a:ext cx="3929058" cy="29467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irabile\Desktop\locorotondo3-54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571480"/>
            <a:ext cx="7786742" cy="592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2"/>
          <p:cNvSpPr txBox="1">
            <a:spLocks/>
          </p:cNvSpPr>
          <p:nvPr/>
        </p:nvSpPr>
        <p:spPr>
          <a:xfrm>
            <a:off x="714348" y="5143512"/>
            <a:ext cx="6471198" cy="1219200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ar-AE" dirty="0" smtClean="0"/>
              <a:t>Matera</a:t>
            </a:r>
            <a:r>
              <a:rPr lang="it-IT" dirty="0" smtClean="0"/>
              <a:t>, 2019 </a:t>
            </a:r>
            <a:r>
              <a:rPr lang="it-IT" dirty="0" err="1" smtClean="0"/>
              <a:t>European</a:t>
            </a:r>
            <a:r>
              <a:rPr lang="it-IT" dirty="0" smtClean="0"/>
              <a:t> capital </a:t>
            </a:r>
            <a:r>
              <a:rPr lang="it-IT" dirty="0" err="1" smtClean="0"/>
              <a:t>of</a:t>
            </a:r>
            <a:r>
              <a:rPr lang="it-IT" dirty="0" smtClean="0"/>
              <a:t> Culture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very</a:t>
            </a:r>
            <a:r>
              <a:rPr lang="it-IT" dirty="0" smtClean="0"/>
              <a:t> far </a:t>
            </a:r>
            <a:r>
              <a:rPr lang="it-IT" dirty="0" err="1" smtClean="0"/>
              <a:t>from</a:t>
            </a:r>
            <a:r>
              <a:rPr lang="it-IT" dirty="0" smtClean="0"/>
              <a:t> </a:t>
            </a:r>
            <a:r>
              <a:rPr lang="it-IT" dirty="0" err="1" smtClean="0"/>
              <a:t>us</a:t>
            </a:r>
            <a:r>
              <a:rPr lang="it-IT" dirty="0" smtClean="0"/>
              <a:t> 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newcastle 28 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500042"/>
            <a:ext cx="7556528" cy="5667396"/>
          </a:xfrm>
        </p:spPr>
      </p:pic>
      <p:sp>
        <p:nvSpPr>
          <p:cNvPr id="5" name="CasellaDiTesto 4"/>
          <p:cNvSpPr txBox="1"/>
          <p:nvPr/>
        </p:nvSpPr>
        <p:spPr>
          <a:xfrm>
            <a:off x="500034" y="5715016"/>
            <a:ext cx="8072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 smtClean="0"/>
              <a:t>  </a:t>
            </a:r>
            <a:r>
              <a:rPr lang="it-IT" sz="2000" b="1" i="1" dirty="0" err="1" smtClean="0"/>
              <a:t>You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must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be</a:t>
            </a:r>
            <a:r>
              <a:rPr lang="it-IT" sz="2000" b="1" i="1" dirty="0" smtClean="0"/>
              <a:t> the </a:t>
            </a:r>
            <a:r>
              <a:rPr lang="it-IT" sz="2000" b="1" i="1" dirty="0" err="1" smtClean="0"/>
              <a:t>change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you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wish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to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see</a:t>
            </a:r>
            <a:r>
              <a:rPr lang="it-IT" sz="2000" b="1" i="1" dirty="0" smtClean="0"/>
              <a:t> in the world  (Gandhi)</a:t>
            </a:r>
            <a:endParaRPr lang="it-IT" sz="2000" b="1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SC_20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374730"/>
            <a:ext cx="4857784" cy="5983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it-IT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               A </a:t>
            </a:r>
            <a:r>
              <a:rPr lang="it-IT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town</a:t>
            </a:r>
            <a:r>
              <a:rPr lang="it-IT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with</a:t>
            </a:r>
            <a:r>
              <a:rPr lang="it-IT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 a </a:t>
            </a:r>
            <a:r>
              <a:rPr lang="it-IT" dirty="0" err="1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view</a:t>
            </a:r>
            <a:endParaRPr lang="it-IT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dirty="0" err="1" smtClean="0"/>
              <a:t>Our</a:t>
            </a:r>
            <a:r>
              <a:rPr lang="it-IT" sz="4000" dirty="0" smtClean="0"/>
              <a:t> </a:t>
            </a:r>
            <a:r>
              <a:rPr lang="it-IT" sz="4000" dirty="0" err="1" smtClean="0"/>
              <a:t>School</a:t>
            </a:r>
            <a:endParaRPr lang="it-IT" sz="4000" dirty="0"/>
          </a:p>
        </p:txBody>
      </p:sp>
      <p:pic>
        <p:nvPicPr>
          <p:cNvPr id="7" name="Segnaposto immagine 6" descr="foto scuol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9418" r="9418"/>
          <a:stretch>
            <a:fillRect/>
          </a:stretch>
        </p:blipFill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</a:t>
            </a:r>
            <a:r>
              <a:rPr lang="it-IT" dirty="0" err="1" smtClean="0"/>
              <a:t>consists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smtClean="0"/>
              <a:t> </a:t>
            </a:r>
            <a:r>
              <a:rPr lang="it-IT" dirty="0" smtClean="0"/>
              <a:t>3 </a:t>
            </a:r>
            <a:r>
              <a:rPr lang="it-IT" dirty="0" err="1" smtClean="0"/>
              <a:t>departments</a:t>
            </a:r>
            <a:r>
              <a:rPr lang="it-IT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it-IT" dirty="0" err="1" smtClean="0"/>
              <a:t>Infant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err="1" smtClean="0"/>
              <a:t>Secondary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endParaRPr lang="it-IT" dirty="0" smtClean="0"/>
          </a:p>
          <a:p>
            <a:pPr algn="just"/>
            <a:r>
              <a:rPr lang="it-IT" dirty="0" err="1" smtClean="0"/>
              <a:t>They</a:t>
            </a:r>
            <a:r>
              <a:rPr lang="it-IT" dirty="0" smtClean="0"/>
              <a:t> are </a:t>
            </a:r>
            <a:r>
              <a:rPr lang="it-IT" dirty="0" err="1" smtClean="0"/>
              <a:t>located</a:t>
            </a:r>
            <a:r>
              <a:rPr lang="it-IT" dirty="0" smtClean="0"/>
              <a:t> in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buildings</a:t>
            </a:r>
            <a:r>
              <a:rPr lang="it-IT" dirty="0" smtClean="0"/>
              <a:t>. The </a:t>
            </a:r>
            <a:r>
              <a:rPr lang="it-IT" dirty="0" err="1" smtClean="0"/>
              <a:t>picture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secondary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and </a:t>
            </a:r>
            <a:r>
              <a:rPr lang="it-IT" dirty="0" err="1" smtClean="0"/>
              <a:t>main</a:t>
            </a:r>
            <a:r>
              <a:rPr lang="it-IT" dirty="0" smtClean="0"/>
              <a:t>  </a:t>
            </a:r>
            <a:r>
              <a:rPr lang="it-IT" dirty="0" err="1" smtClean="0"/>
              <a:t>headquarter</a:t>
            </a: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FFC000"/>
                </a:solidFill>
              </a:rPr>
              <a:t>O</a:t>
            </a:r>
            <a:r>
              <a:rPr lang="ar-AE" dirty="0" smtClean="0">
                <a:solidFill>
                  <a:srgbClr val="FFC000"/>
                </a:solidFill>
              </a:rPr>
              <a:t>ur School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AE" u="sng" dirty="0" smtClean="0"/>
              <a:t>Infant School</a:t>
            </a:r>
            <a:r>
              <a:rPr lang="ar-AE" dirty="0" smtClean="0"/>
              <a:t>:</a:t>
            </a:r>
            <a:endParaRPr lang="it-IT" dirty="0" smtClean="0"/>
          </a:p>
          <a:p>
            <a:endParaRPr lang="ar-AE" dirty="0" smtClean="0"/>
          </a:p>
          <a:p>
            <a:pPr>
              <a:buNone/>
            </a:pPr>
            <a:r>
              <a:rPr lang="it-IT" dirty="0" smtClean="0"/>
              <a:t>T</a:t>
            </a:r>
            <a:r>
              <a:rPr lang="ar-AE" dirty="0" smtClean="0"/>
              <a:t>eachers</a:t>
            </a:r>
            <a:r>
              <a:rPr lang="it-IT" dirty="0" smtClean="0"/>
              <a:t>   35</a:t>
            </a:r>
          </a:p>
          <a:p>
            <a:pPr>
              <a:buNone/>
            </a:pPr>
            <a:r>
              <a:rPr lang="it-IT" dirty="0" err="1" smtClean="0"/>
              <a:t>Students</a:t>
            </a:r>
            <a:r>
              <a:rPr lang="it-IT" dirty="0" smtClean="0"/>
              <a:t>   375</a:t>
            </a:r>
          </a:p>
          <a:p>
            <a:pPr>
              <a:buNone/>
            </a:pPr>
            <a:r>
              <a:rPr lang="it-IT" dirty="0" err="1" smtClean="0"/>
              <a:t>Buildings</a:t>
            </a:r>
            <a:r>
              <a:rPr lang="it-IT" dirty="0" smtClean="0"/>
              <a:t>  4</a:t>
            </a:r>
          </a:p>
          <a:p>
            <a:pPr>
              <a:buNone/>
            </a:pPr>
            <a:endParaRPr lang="it-IT" dirty="0" smtClean="0"/>
          </a:p>
          <a:p>
            <a:r>
              <a:rPr lang="it-IT" u="sng" dirty="0" err="1" smtClean="0">
                <a:latin typeface="Times New Roman" pitchFamily="18" charset="0"/>
                <a:cs typeface="Times New Roman" pitchFamily="18" charset="0"/>
              </a:rPr>
              <a:t>Primary</a:t>
            </a:r>
            <a:r>
              <a:rPr lang="it-IT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u="sng" dirty="0" err="1" smtClean="0">
                <a:latin typeface="Times New Roman" pitchFamily="18" charset="0"/>
                <a:cs typeface="Times New Roman" pitchFamily="18" charset="0"/>
              </a:rPr>
              <a:t>School</a:t>
            </a:r>
            <a:endParaRPr lang="it-IT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Teachers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 52</a:t>
            </a:r>
          </a:p>
          <a:p>
            <a:pPr>
              <a:buNone/>
            </a:pP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Students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  592</a:t>
            </a:r>
          </a:p>
          <a:p>
            <a:pPr>
              <a:buNone/>
            </a:pP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Buildings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3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u="sng" dirty="0" err="1" smtClean="0">
                <a:latin typeface="Times New Roman" pitchFamily="18" charset="0"/>
                <a:cs typeface="Times New Roman" pitchFamily="18" charset="0"/>
              </a:rPr>
              <a:t>Secondary</a:t>
            </a:r>
            <a:r>
              <a:rPr lang="it-IT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u="sng" dirty="0" err="1" smtClean="0">
                <a:latin typeface="Times New Roman" pitchFamily="18" charset="0"/>
                <a:cs typeface="Times New Roman" pitchFamily="18" charset="0"/>
              </a:rPr>
              <a:t>School</a:t>
            </a:r>
            <a:r>
              <a:rPr lang="it-IT" u="sng" dirty="0" smtClean="0">
                <a:latin typeface="Times New Roman" pitchFamily="18" charset="0"/>
                <a:cs typeface="Times New Roman" pitchFamily="18" charset="0"/>
              </a:rPr>
              <a:t> (junior)</a:t>
            </a:r>
          </a:p>
          <a:p>
            <a:pPr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Teachers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 39</a:t>
            </a:r>
          </a:p>
          <a:p>
            <a:pPr>
              <a:buNone/>
            </a:pP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Students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    435</a:t>
            </a:r>
          </a:p>
          <a:p>
            <a:pPr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Building     1</a:t>
            </a:r>
          </a:p>
          <a:p>
            <a:pPr>
              <a:buNone/>
            </a:pP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magine 6" descr="I diritti dell infanz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14" y="3786190"/>
            <a:ext cx="3857652" cy="2514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 smtClean="0"/>
              <a:t>Our Head Mistress, Mrs Teresa Turi</a:t>
            </a:r>
            <a:endParaRPr lang="it-IT" dirty="0"/>
          </a:p>
        </p:txBody>
      </p:sp>
      <p:pic>
        <p:nvPicPr>
          <p:cNvPr id="4" name="Segnaposto contenuto 3" descr="New Ima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1428736"/>
            <a:ext cx="5165093" cy="4976834"/>
          </a:xfr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egnaposto contenuto 14" descr="anni 5 14-15 1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357166"/>
            <a:ext cx="8572560" cy="6000792"/>
          </a:xfrm>
        </p:spPr>
      </p:pic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285720" y="4786322"/>
            <a:ext cx="8229600" cy="1219200"/>
          </a:xfrm>
        </p:spPr>
        <p:txBody>
          <a:bodyPr/>
          <a:lstStyle/>
          <a:p>
            <a:pPr algn="ctr"/>
            <a:r>
              <a:rPr lang="ar-AE" dirty="0" smtClean="0">
                <a:solidFill>
                  <a:srgbClr val="0070C0"/>
                </a:solidFill>
              </a:rPr>
              <a:t>We love our school!!!</a:t>
            </a:r>
            <a:endParaRPr lang="it-IT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101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AE" dirty="0" smtClean="0"/>
              <a:t>Types of s</a:t>
            </a:r>
            <a:r>
              <a:rPr lang="it-IT" dirty="0" err="1" smtClean="0"/>
              <a:t>chool</a:t>
            </a:r>
            <a:r>
              <a:rPr lang="it-IT" dirty="0" smtClean="0"/>
              <a:t>: </a:t>
            </a:r>
          </a:p>
          <a:p>
            <a:pPr algn="just"/>
            <a:r>
              <a:rPr lang="it-IT" dirty="0" smtClean="0"/>
              <a:t>Scuola Materna (</a:t>
            </a:r>
            <a:r>
              <a:rPr lang="it-IT" dirty="0" err="1" smtClean="0"/>
              <a:t>Infant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)</a:t>
            </a:r>
          </a:p>
          <a:p>
            <a:pPr algn="just">
              <a:buNone/>
            </a:pPr>
            <a:endParaRPr lang="it-IT" dirty="0" smtClean="0"/>
          </a:p>
          <a:p>
            <a:pPr algn="just"/>
            <a:r>
              <a:rPr lang="it-IT" dirty="0" smtClean="0"/>
              <a:t>Scuola Elementare (</a:t>
            </a:r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)</a:t>
            </a:r>
          </a:p>
          <a:p>
            <a:pPr algn="just"/>
            <a:endParaRPr lang="it-IT" dirty="0" smtClean="0"/>
          </a:p>
          <a:p>
            <a:pPr algn="just"/>
            <a:r>
              <a:rPr lang="it-IT" dirty="0" smtClean="0"/>
              <a:t>Scuola Secondaria di Primo Grado (</a:t>
            </a:r>
            <a:r>
              <a:rPr lang="it-IT" dirty="0" err="1" smtClean="0"/>
              <a:t>Secondary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– junior)</a:t>
            </a:r>
          </a:p>
          <a:p>
            <a:pPr algn="just">
              <a:buNone/>
            </a:pPr>
            <a:endParaRPr lang="it-IT" dirty="0" smtClean="0"/>
          </a:p>
          <a:p>
            <a:pPr algn="just"/>
            <a:r>
              <a:rPr lang="it-IT" dirty="0" smtClean="0"/>
              <a:t>Scuola Secondaria di Secondo Grado (High </a:t>
            </a:r>
            <a:r>
              <a:rPr lang="it-IT" dirty="0" err="1" smtClean="0"/>
              <a:t>School</a:t>
            </a:r>
            <a:r>
              <a:rPr lang="it-IT" dirty="0" smtClean="0"/>
              <a:t> – senior)</a:t>
            </a:r>
          </a:p>
          <a:p>
            <a:pPr algn="just"/>
            <a:endParaRPr lang="it-IT" dirty="0" smtClean="0"/>
          </a:p>
          <a:p>
            <a:pPr algn="just"/>
            <a:endParaRPr lang="it-IT" dirty="0" smtClean="0"/>
          </a:p>
          <a:p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47708"/>
          </a:xfrm>
        </p:spPr>
        <p:txBody>
          <a:bodyPr/>
          <a:lstStyle/>
          <a:p>
            <a:pPr algn="ctr"/>
            <a:r>
              <a:rPr lang="ar-AE" dirty="0" smtClean="0">
                <a:solidFill>
                  <a:schemeClr val="accent2"/>
                </a:solidFill>
              </a:rPr>
              <a:t>The Italian School System</a:t>
            </a: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5" name="Immagine 4" descr="dall'uva al vino 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3636" y="1428736"/>
            <a:ext cx="2381267" cy="1785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 err="1" smtClean="0"/>
              <a:t>Age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students</a:t>
            </a:r>
            <a:endParaRPr lang="it-IT" dirty="0" smtClean="0"/>
          </a:p>
          <a:p>
            <a:pPr algn="ctr">
              <a:buNone/>
            </a:pPr>
            <a:endParaRPr lang="it-IT" dirty="0" smtClean="0"/>
          </a:p>
          <a:p>
            <a:pPr algn="just"/>
            <a:r>
              <a:rPr lang="it-IT" dirty="0" err="1" smtClean="0"/>
              <a:t>Infant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: 3 – 5</a:t>
            </a:r>
          </a:p>
          <a:p>
            <a:pPr algn="just"/>
            <a:endParaRPr lang="it-IT" dirty="0" smtClean="0"/>
          </a:p>
          <a:p>
            <a:pPr algn="just"/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: 6 – 10</a:t>
            </a:r>
          </a:p>
          <a:p>
            <a:pPr algn="just"/>
            <a:endParaRPr lang="it-IT" dirty="0" smtClean="0"/>
          </a:p>
          <a:p>
            <a:pPr algn="just"/>
            <a:r>
              <a:rPr lang="it-IT" dirty="0" err="1" smtClean="0"/>
              <a:t>Secondary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(junior): 11 - 13 </a:t>
            </a:r>
          </a:p>
          <a:p>
            <a:pPr algn="just"/>
            <a:endParaRPr lang="it-IT" dirty="0" smtClean="0"/>
          </a:p>
          <a:p>
            <a:pPr algn="just"/>
            <a:r>
              <a:rPr lang="it-IT" dirty="0" err="1" smtClean="0"/>
              <a:t>Secondary</a:t>
            </a:r>
            <a:r>
              <a:rPr lang="it-IT" dirty="0" smtClean="0"/>
              <a:t> </a:t>
            </a:r>
            <a:r>
              <a:rPr lang="it-IT" dirty="0" err="1" smtClean="0"/>
              <a:t>school</a:t>
            </a:r>
            <a:r>
              <a:rPr lang="it-IT" dirty="0" smtClean="0"/>
              <a:t> (senior): 14 - 18</a:t>
            </a:r>
            <a:endParaRPr lang="it-IT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chemeClr val="accent2"/>
                </a:solidFill>
              </a:rPr>
              <a:t>The </a:t>
            </a:r>
            <a:r>
              <a:rPr lang="it-IT" dirty="0" err="1" smtClean="0">
                <a:solidFill>
                  <a:schemeClr val="accent2"/>
                </a:solidFill>
              </a:rPr>
              <a:t>Italian</a:t>
            </a:r>
            <a:r>
              <a:rPr lang="it-IT" dirty="0" smtClean="0">
                <a:solidFill>
                  <a:schemeClr val="accent2"/>
                </a:solidFill>
              </a:rPr>
              <a:t> </a:t>
            </a:r>
            <a:r>
              <a:rPr lang="it-IT" dirty="0" err="1" smtClean="0">
                <a:solidFill>
                  <a:schemeClr val="accent2"/>
                </a:solidFill>
              </a:rPr>
              <a:t>School</a:t>
            </a:r>
            <a:r>
              <a:rPr lang="it-IT" dirty="0" smtClean="0">
                <a:solidFill>
                  <a:schemeClr val="accent2"/>
                </a:solidFill>
              </a:rPr>
              <a:t> System</a:t>
            </a: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4" name="Immagine 3" descr="2012-05 Locorotondo (56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1643050"/>
            <a:ext cx="4444751" cy="249529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351</TotalTime>
  <Words>414</Words>
  <Application>Microsoft Office PowerPoint</Application>
  <PresentationFormat>Presentazione su schermo (4:3)</PresentationFormat>
  <Paragraphs>92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Carta</vt:lpstr>
      <vt:lpstr>Istituto Comprensivo “Marconi – Oliva”</vt:lpstr>
      <vt:lpstr>Locorotondo  </vt:lpstr>
      <vt:lpstr>                A town with a view</vt:lpstr>
      <vt:lpstr>Our School</vt:lpstr>
      <vt:lpstr>Our School</vt:lpstr>
      <vt:lpstr>Our Head Mistress, Mrs Teresa Turi</vt:lpstr>
      <vt:lpstr>We love our school!!!</vt:lpstr>
      <vt:lpstr>The Italian School System</vt:lpstr>
      <vt:lpstr>The Italian School System</vt:lpstr>
      <vt:lpstr>The Italian School System</vt:lpstr>
      <vt:lpstr>The Italian School System</vt:lpstr>
      <vt:lpstr>Keep your fears to yourself,  but share your courage with others Robert Louis Stevenson</vt:lpstr>
      <vt:lpstr>Locorotondo</vt:lpstr>
      <vt:lpstr>  We are listed among the most beautiful villages in Italy</vt:lpstr>
      <vt:lpstr>Diapositiva 15</vt:lpstr>
      <vt:lpstr>Main features in town</vt:lpstr>
      <vt:lpstr>Diapositiva 17</vt:lpstr>
      <vt:lpstr>The gardens overlooking the Itria Valley</vt:lpstr>
      <vt:lpstr>Around us...The Itria Valley</vt:lpstr>
      <vt:lpstr>Around us...</vt:lpstr>
      <vt:lpstr>Alberobello, the capital of the trulli  (5 miles from us) is a Unesco Site.  </vt:lpstr>
      <vt:lpstr>Martina Franca</vt:lpstr>
      <vt:lpstr>Diapositiva 23</vt:lpstr>
      <vt:lpstr>Diapositiva 24</vt:lpstr>
    </vt:vector>
  </TitlesOfParts>
  <Company>Olidata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“Marconi – Oliva”</dc:title>
  <dc:creator>Xp Professional Sp2b Italiano</dc:creator>
  <cp:lastModifiedBy> </cp:lastModifiedBy>
  <cp:revision>77</cp:revision>
  <dcterms:created xsi:type="dcterms:W3CDTF">2014-02-05T15:24:30Z</dcterms:created>
  <dcterms:modified xsi:type="dcterms:W3CDTF">2014-11-22T19:26:45Z</dcterms:modified>
</cp:coreProperties>
</file>