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61" r:id="rId4"/>
    <p:sldId id="262" r:id="rId5"/>
    <p:sldId id="263" r:id="rId6"/>
    <p:sldId id="258" r:id="rId7"/>
    <p:sldId id="259" r:id="rId8"/>
    <p:sldId id="260" r:id="rId9"/>
  </p:sldIdLst>
  <p:sldSz cx="9144000" cy="5143500" type="screen16x9"/>
  <p:notesSz cx="6858000" cy="9144000"/>
  <p:embeddedFontLst>
    <p:embeddedFont>
      <p:font typeface="Pinyon Script" panose="020B0604020202020204" charset="0"/>
      <p:regular r:id="rId11"/>
    </p:embeddedFont>
  </p:embeddedFontLst>
  <p:custDataLst>
    <p:tags r:id="rId1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2" d="100"/>
          <a:sy n="132" d="100"/>
        </p:scale>
        <p:origin x="-168"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613312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fr"/>
              <a:t>‹N°›</a:t>
            </a:fld>
            <a:endParaRPr lang="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fr" sz="1000">
                <a:solidFill>
                  <a:schemeClr val="dk2"/>
                </a:solidFill>
              </a:rPr>
              <a:t>‹N°›</a:t>
            </a:fld>
            <a:endParaRPr lang="f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3"/>
        <p:cNvGrpSpPr/>
        <p:nvPr/>
      </p:nvGrpSpPr>
      <p:grpSpPr>
        <a:xfrm>
          <a:off x="0" y="0"/>
          <a:ext cx="0" cy="0"/>
          <a:chOff x="0" y="0"/>
          <a:chExt cx="0" cy="0"/>
        </a:xfrm>
      </p:grpSpPr>
      <p:sp>
        <p:nvSpPr>
          <p:cNvPr id="54" name="Shape 54"/>
          <p:cNvSpPr txBox="1"/>
          <p:nvPr/>
        </p:nvSpPr>
        <p:spPr>
          <a:xfrm>
            <a:off x="1578750" y="181675"/>
            <a:ext cx="6411900" cy="630300"/>
          </a:xfrm>
          <a:prstGeom prst="rect">
            <a:avLst/>
          </a:prstGeom>
          <a:noFill/>
          <a:ln>
            <a:noFill/>
          </a:ln>
        </p:spPr>
        <p:txBody>
          <a:bodyPr lIns="91425" tIns="91425" rIns="91425" bIns="91425" anchor="t" anchorCtr="0">
            <a:noAutofit/>
          </a:bodyPr>
          <a:lstStyle/>
          <a:p>
            <a:pPr lvl="0">
              <a:spcBef>
                <a:spcPts val="0"/>
              </a:spcBef>
              <a:buNone/>
            </a:pPr>
            <a:r>
              <a:rPr lang="fr" sz="4800" b="1">
                <a:latin typeface="Pinyon Script"/>
                <a:ea typeface="Pinyon Script"/>
                <a:cs typeface="Pinyon Script"/>
                <a:sym typeface="Pinyon Script"/>
              </a:rPr>
              <a:t>La Bella y la Bestia</a:t>
            </a:r>
          </a:p>
        </p:txBody>
      </p:sp>
      <p:pic>
        <p:nvPicPr>
          <p:cNvPr id="55" name="Shape 55"/>
          <p:cNvPicPr preferRelativeResize="0"/>
          <p:nvPr/>
        </p:nvPicPr>
        <p:blipFill>
          <a:blip r:embed="rId3">
            <a:alphaModFix/>
          </a:blip>
          <a:stretch>
            <a:fillRect/>
          </a:stretch>
        </p:blipFill>
        <p:spPr>
          <a:xfrm>
            <a:off x="1994825" y="1162125"/>
            <a:ext cx="4485600" cy="3377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1000"/>
                                        <p:tgtEl>
                                          <p:spTgt spid="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9"/>
        <p:cNvGrpSpPr/>
        <p:nvPr/>
      </p:nvGrpSpPr>
      <p:grpSpPr>
        <a:xfrm>
          <a:off x="0" y="0"/>
          <a:ext cx="0" cy="0"/>
          <a:chOff x="0" y="0"/>
          <a:chExt cx="0" cy="0"/>
        </a:xfrm>
      </p:grpSpPr>
      <p:sp>
        <p:nvSpPr>
          <p:cNvPr id="60" name="Shape 60"/>
          <p:cNvSpPr txBox="1"/>
          <p:nvPr/>
        </p:nvSpPr>
        <p:spPr>
          <a:xfrm>
            <a:off x="1027400" y="251725"/>
            <a:ext cx="5050200" cy="692400"/>
          </a:xfrm>
          <a:prstGeom prst="rect">
            <a:avLst/>
          </a:prstGeom>
          <a:noFill/>
          <a:ln>
            <a:noFill/>
          </a:ln>
        </p:spPr>
        <p:txBody>
          <a:bodyPr lIns="91425" tIns="91425" rIns="91425" bIns="91425" anchor="t" anchorCtr="0">
            <a:noAutofit/>
          </a:bodyPr>
          <a:lstStyle/>
          <a:p>
            <a:pPr lvl="0">
              <a:spcBef>
                <a:spcPts val="0"/>
              </a:spcBef>
              <a:buNone/>
            </a:pPr>
            <a:endParaRPr sz="4800" b="1">
              <a:latin typeface="Pinyon Script"/>
              <a:ea typeface="Pinyon Script"/>
              <a:cs typeface="Pinyon Script"/>
              <a:sym typeface="Pinyon Script"/>
            </a:endParaRPr>
          </a:p>
        </p:txBody>
      </p:sp>
      <p:sp>
        <p:nvSpPr>
          <p:cNvPr id="61" name="Shape 61"/>
          <p:cNvSpPr txBox="1"/>
          <p:nvPr/>
        </p:nvSpPr>
        <p:spPr>
          <a:xfrm>
            <a:off x="6403300" y="1517450"/>
            <a:ext cx="2171100" cy="6924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2" name="Shape 62"/>
          <p:cNvSpPr txBox="1"/>
          <p:nvPr/>
        </p:nvSpPr>
        <p:spPr>
          <a:xfrm>
            <a:off x="312500" y="3303200"/>
            <a:ext cx="2482200" cy="7470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3" name="Shape 63"/>
          <p:cNvSpPr txBox="1"/>
          <p:nvPr/>
        </p:nvSpPr>
        <p:spPr>
          <a:xfrm>
            <a:off x="973275" y="1526402"/>
            <a:ext cx="7305000" cy="3023700"/>
          </a:xfrm>
          <a:prstGeom prst="rect">
            <a:avLst/>
          </a:prstGeom>
          <a:noFill/>
          <a:ln>
            <a:noFill/>
          </a:ln>
        </p:spPr>
        <p:txBody>
          <a:bodyPr lIns="91425" tIns="91425" rIns="91425" bIns="91425" anchor="t" anchorCtr="0">
            <a:noAutofit/>
          </a:bodyPr>
          <a:lstStyle/>
          <a:p>
            <a:pPr lvl="0">
              <a:spcBef>
                <a:spcPts val="0"/>
              </a:spcBef>
              <a:buNone/>
            </a:pPr>
            <a:r>
              <a:rPr lang="fr" sz="1800" b="1" dirty="0">
                <a:latin typeface="Pinyon Script"/>
                <a:ea typeface="Pinyon Script"/>
                <a:cs typeface="Pinyon Script"/>
                <a:sym typeface="Pinyon Script"/>
              </a:rPr>
              <a:t>La Bella y la Bestia es un cuento de hadas </a:t>
            </a:r>
            <a:r>
              <a:rPr lang="fr" sz="1800" b="1" dirty="0" smtClean="0">
                <a:latin typeface="Pinyon Script"/>
                <a:ea typeface="Pinyon Script"/>
                <a:cs typeface="Pinyon Script"/>
                <a:sym typeface="Pinyon Script"/>
              </a:rPr>
              <a:t>tradicional </a:t>
            </a:r>
            <a:r>
              <a:rPr lang="fr" sz="1800" b="1" dirty="0">
                <a:latin typeface="Pinyon Script"/>
                <a:ea typeface="Pinyon Script"/>
                <a:cs typeface="Pinyon Script"/>
                <a:sym typeface="Pinyon Script"/>
              </a:rPr>
              <a:t>francès. </a:t>
            </a:r>
            <a:r>
              <a:rPr lang="fr" sz="1800" b="1" dirty="0" smtClean="0">
                <a:latin typeface="Pinyon Script"/>
                <a:ea typeface="Pinyon Script"/>
                <a:cs typeface="Pinyon Script"/>
                <a:sym typeface="Pinyon Script"/>
              </a:rPr>
              <a:t>Narración </a:t>
            </a:r>
            <a:r>
              <a:rPr lang="fr" sz="1800" b="1" dirty="0">
                <a:latin typeface="Pinyon Script"/>
                <a:ea typeface="Pinyon Script"/>
                <a:cs typeface="Pinyon Script"/>
                <a:sym typeface="Pinyon Script"/>
              </a:rPr>
              <a:t>de la que hay </a:t>
            </a:r>
            <a:r>
              <a:rPr lang="fr" sz="1800" b="1" dirty="0" smtClean="0">
                <a:latin typeface="Pinyon Script"/>
                <a:ea typeface="Pinyon Script"/>
                <a:cs typeface="Pinyon Script"/>
                <a:sym typeface="Pinyon Script"/>
              </a:rPr>
              <a:t>múltiples </a:t>
            </a:r>
            <a:r>
              <a:rPr lang="fr" sz="1800" b="1" dirty="0">
                <a:latin typeface="Pinyon Script"/>
                <a:ea typeface="Pinyon Script"/>
                <a:cs typeface="Pinyon Script"/>
                <a:sym typeface="Pinyon Script"/>
              </a:rPr>
              <a:t>variante, </a:t>
            </a:r>
            <a:r>
              <a:rPr lang="fr" sz="1800" b="1" dirty="0" smtClean="0">
                <a:latin typeface="Pinyon Script"/>
                <a:ea typeface="Pinyon Script"/>
                <a:cs typeface="Pinyon Script"/>
                <a:sym typeface="Pinyon Script"/>
              </a:rPr>
              <a:t>su </a:t>
            </a:r>
            <a:r>
              <a:rPr lang="fr" sz="1800" b="1" dirty="0">
                <a:latin typeface="Pinyon Script"/>
                <a:ea typeface="Pinyon Script"/>
                <a:cs typeface="Pinyon Script"/>
                <a:sym typeface="Pinyon Script"/>
              </a:rPr>
              <a:t>crigen </a:t>
            </a:r>
            <a:r>
              <a:rPr lang="fr" sz="1800" b="1" dirty="0" smtClean="0">
                <a:latin typeface="Pinyon Script"/>
                <a:ea typeface="Pinyon Script"/>
                <a:cs typeface="Pinyon Script"/>
                <a:sym typeface="Pinyon Script"/>
              </a:rPr>
              <a:t>podría </a:t>
            </a:r>
            <a:r>
              <a:rPr lang="fr" sz="1800" b="1" dirty="0">
                <a:latin typeface="Pinyon Script"/>
                <a:ea typeface="Pinyon Script"/>
                <a:cs typeface="Pinyon Script"/>
                <a:sym typeface="Pinyon Script"/>
              </a:rPr>
              <a:t>ser una historia de </a:t>
            </a:r>
            <a:r>
              <a:rPr lang="fr" sz="1800" b="1" dirty="0" smtClean="0">
                <a:latin typeface="Pinyon Script"/>
                <a:ea typeface="Pinyon Script"/>
                <a:cs typeface="Pinyon Script"/>
                <a:sym typeface="Pinyon Script"/>
              </a:rPr>
              <a:t>Apuleyo</a:t>
            </a:r>
            <a:r>
              <a:rPr lang="fr" sz="1800" b="1" dirty="0">
                <a:latin typeface="Pinyon Script"/>
                <a:ea typeface="Pinyon Script"/>
                <a:cs typeface="Pinyon Script"/>
                <a:sym typeface="Pinyon Script"/>
              </a:rPr>
              <a:t>, incluida en su libeo el asno de oro. La primera </a:t>
            </a:r>
            <a:r>
              <a:rPr lang="fr" sz="1800" b="1" dirty="0" smtClean="0">
                <a:latin typeface="Pinyon Script"/>
                <a:ea typeface="Pinyon Script"/>
                <a:cs typeface="Pinyon Script"/>
                <a:sym typeface="Pinyon Script"/>
              </a:rPr>
              <a:t>versión </a:t>
            </a:r>
            <a:r>
              <a:rPr lang="fr" sz="1800" b="1" dirty="0">
                <a:latin typeface="Pinyon Script"/>
                <a:ea typeface="Pinyon Script"/>
                <a:cs typeface="Pinyon Script"/>
                <a:sym typeface="Pinyon Script"/>
              </a:rPr>
              <a:t>publicada fue </a:t>
            </a:r>
            <a:r>
              <a:rPr lang="fr" sz="1800" b="1" dirty="0" smtClean="0">
                <a:latin typeface="Pinyon Script"/>
                <a:ea typeface="Pinyon Script"/>
                <a:cs typeface="Pinyon Script"/>
                <a:sym typeface="Pinyon Script"/>
              </a:rPr>
              <a:t>la de </a:t>
            </a:r>
            <a:r>
              <a:rPr lang="fr" sz="1800" b="1" dirty="0">
                <a:latin typeface="Pinyon Script"/>
                <a:ea typeface="Pinyon Script"/>
                <a:cs typeface="Pinyon Script"/>
                <a:sym typeface="Pinyon Script"/>
              </a:rPr>
              <a:t>la escritora franscesa Gabrielle-Suzanne Bardot de Villeneuve. La </a:t>
            </a:r>
            <a:r>
              <a:rPr lang="fr" sz="1800" b="1" dirty="0" smtClean="0">
                <a:latin typeface="Pinyon Script"/>
                <a:ea typeface="Pinyon Script"/>
                <a:cs typeface="Pinyon Script"/>
                <a:sym typeface="Pinyon Script"/>
              </a:rPr>
              <a:t>versión </a:t>
            </a:r>
            <a:r>
              <a:rPr lang="fr" sz="1800" b="1" dirty="0">
                <a:latin typeface="Pinyon Script"/>
                <a:ea typeface="Pinyon Script"/>
                <a:cs typeface="Pinyon Script"/>
                <a:sym typeface="Pinyon Script"/>
              </a:rPr>
              <a:t>escrita </a:t>
            </a:r>
            <a:r>
              <a:rPr lang="fr" sz="1800" b="1" dirty="0" smtClean="0">
                <a:latin typeface="Pinyon Script"/>
                <a:ea typeface="Pinyon Script"/>
                <a:cs typeface="Pinyon Script"/>
                <a:sym typeface="Pinyon Script"/>
              </a:rPr>
              <a:t>más </a:t>
            </a:r>
            <a:r>
              <a:rPr lang="fr" sz="1800" b="1" dirty="0">
                <a:latin typeface="Pinyon Script"/>
                <a:ea typeface="Pinyon Script"/>
                <a:cs typeface="Pinyon Script"/>
                <a:sym typeface="Pinyon Script"/>
              </a:rPr>
              <a:t>conocida fue una </a:t>
            </a:r>
            <a:r>
              <a:rPr lang="fr" sz="1800" b="1" dirty="0" smtClean="0">
                <a:latin typeface="Pinyon Script"/>
                <a:ea typeface="Pinyon Script"/>
                <a:cs typeface="Pinyon Script"/>
                <a:sym typeface="Pinyon Script"/>
              </a:rPr>
              <a:t>revisión </a:t>
            </a:r>
            <a:r>
              <a:rPr lang="fr" sz="1800" b="1" dirty="0">
                <a:latin typeface="Pinyon Script"/>
                <a:ea typeface="Pinyon Script"/>
                <a:cs typeface="Pinyon Script"/>
                <a:sym typeface="Pinyon Script"/>
              </a:rPr>
              <a:t>muy abreviada de Villeneuve , publicada en 1756 por Jeanne-Marie Leprince Beaumont. La version de Beaumont es la que goza de mayor fama siendo esta la base de casi todas la vesiones o adaptaciones posteriores</a:t>
            </a:r>
            <a:r>
              <a:rPr lang="fr" sz="2400" b="1" dirty="0">
                <a:latin typeface="Pinyon Script"/>
                <a:ea typeface="Pinyon Script"/>
                <a:cs typeface="Pinyon Script"/>
                <a:sym typeface="Pinyon Script"/>
              </a:rPr>
              <a:t>.</a:t>
            </a:r>
          </a:p>
        </p:txBody>
      </p:sp>
      <p:sp>
        <p:nvSpPr>
          <p:cNvPr id="64" name="Shape 64"/>
          <p:cNvSpPr txBox="1"/>
          <p:nvPr/>
        </p:nvSpPr>
        <p:spPr>
          <a:xfrm>
            <a:off x="1027400" y="337825"/>
            <a:ext cx="5961900" cy="864900"/>
          </a:xfrm>
          <a:prstGeom prst="rect">
            <a:avLst/>
          </a:prstGeom>
          <a:noFill/>
          <a:ln>
            <a:noFill/>
          </a:ln>
        </p:spPr>
        <p:txBody>
          <a:bodyPr lIns="91425" tIns="91425" rIns="91425" bIns="91425" anchor="t" anchorCtr="0">
            <a:noAutofit/>
          </a:bodyPr>
          <a:lstStyle/>
          <a:p>
            <a:pPr lvl="0">
              <a:spcBef>
                <a:spcPts val="0"/>
              </a:spcBef>
              <a:buNone/>
            </a:pPr>
            <a:r>
              <a:rPr lang="fr" sz="3600" b="1">
                <a:latin typeface="Pinyon Script"/>
                <a:ea typeface="Pinyon Script"/>
                <a:cs typeface="Pinyon Script"/>
                <a:sym typeface="Pinyon Script"/>
              </a:rPr>
              <a:t>Una breve presentacion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9"/>
        <p:cNvGrpSpPr/>
        <p:nvPr/>
      </p:nvGrpSpPr>
      <p:grpSpPr>
        <a:xfrm>
          <a:off x="0" y="0"/>
          <a:ext cx="0" cy="0"/>
          <a:chOff x="0" y="0"/>
          <a:chExt cx="0" cy="0"/>
        </a:xfrm>
      </p:grpSpPr>
      <p:sp>
        <p:nvSpPr>
          <p:cNvPr id="60" name="Shape 60"/>
          <p:cNvSpPr txBox="1"/>
          <p:nvPr/>
        </p:nvSpPr>
        <p:spPr>
          <a:xfrm>
            <a:off x="1027400" y="251725"/>
            <a:ext cx="5050200" cy="692400"/>
          </a:xfrm>
          <a:prstGeom prst="rect">
            <a:avLst/>
          </a:prstGeom>
          <a:noFill/>
          <a:ln>
            <a:noFill/>
          </a:ln>
        </p:spPr>
        <p:txBody>
          <a:bodyPr lIns="91425" tIns="91425" rIns="91425" bIns="91425" anchor="t" anchorCtr="0">
            <a:noAutofit/>
          </a:bodyPr>
          <a:lstStyle/>
          <a:p>
            <a:pPr lvl="0">
              <a:spcBef>
                <a:spcPts val="0"/>
              </a:spcBef>
              <a:buNone/>
            </a:pPr>
            <a:endParaRPr sz="4800" b="1">
              <a:latin typeface="Pinyon Script"/>
              <a:ea typeface="Pinyon Script"/>
              <a:cs typeface="Pinyon Script"/>
              <a:sym typeface="Pinyon Script"/>
            </a:endParaRPr>
          </a:p>
        </p:txBody>
      </p:sp>
      <p:sp>
        <p:nvSpPr>
          <p:cNvPr id="61" name="Shape 61"/>
          <p:cNvSpPr txBox="1"/>
          <p:nvPr/>
        </p:nvSpPr>
        <p:spPr>
          <a:xfrm>
            <a:off x="6403300" y="1517450"/>
            <a:ext cx="2171100" cy="6924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2" name="Shape 62"/>
          <p:cNvSpPr txBox="1"/>
          <p:nvPr/>
        </p:nvSpPr>
        <p:spPr>
          <a:xfrm>
            <a:off x="312500" y="3303200"/>
            <a:ext cx="2482200" cy="7470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3" name="Shape 63"/>
          <p:cNvSpPr txBox="1"/>
          <p:nvPr/>
        </p:nvSpPr>
        <p:spPr>
          <a:xfrm>
            <a:off x="973275" y="1526402"/>
            <a:ext cx="7305000" cy="3023700"/>
          </a:xfrm>
          <a:prstGeom prst="rect">
            <a:avLst/>
          </a:prstGeom>
          <a:noFill/>
          <a:ln>
            <a:noFill/>
          </a:ln>
        </p:spPr>
        <p:txBody>
          <a:bodyPr lIns="91425" tIns="91425" rIns="91425" bIns="91425" anchor="t" anchorCtr="0">
            <a:noAutofit/>
          </a:bodyPr>
          <a:lstStyle/>
          <a:p>
            <a:pPr lvl="0" algn="just"/>
            <a:r>
              <a:rPr lang="es-ES" sz="1800" b="1" dirty="0">
                <a:latin typeface="Pinyon Script" panose="020B0604020202020204" charset="0"/>
              </a:rPr>
              <a:t>Durante un viaje un hombre acaba en un castillo mágico habitado por una bestia, que termina encerrándolo. Para salvarlo, su hija menor se ofrece para quedar con la bestia a cambio de la libertad de su padre. En el palacio, la Bestia trata a Bella con grandes atenciones y comienzan a hacerse amigos, hasta que Bella abandona el castillo para ir a visitar a su padre enfermo, prometiendo regresar. Al retrasarse a su vuelta, la Bestia está a punto de morir de tristeza, y cuando Bella le encuentra así le confiesa su amor, deshaciendo el encantamiento que encerraba a un príncipe bajo la forma de </a:t>
            </a:r>
            <a:r>
              <a:rPr lang="es-ES" sz="1800" b="1" dirty="0" smtClean="0">
                <a:latin typeface="Pinyon Script" panose="020B0604020202020204" charset="0"/>
              </a:rPr>
              <a:t>bestia.</a:t>
            </a:r>
            <a:endParaRPr lang="fr" sz="1800" b="1" dirty="0">
              <a:latin typeface="Pinyon Script" panose="020B0604020202020204" charset="0"/>
              <a:ea typeface="Pinyon Script"/>
              <a:cs typeface="Pinyon Script"/>
              <a:sym typeface="Pinyon Script"/>
            </a:endParaRPr>
          </a:p>
        </p:txBody>
      </p:sp>
      <p:sp>
        <p:nvSpPr>
          <p:cNvPr id="64" name="Shape 64"/>
          <p:cNvSpPr txBox="1"/>
          <p:nvPr/>
        </p:nvSpPr>
        <p:spPr>
          <a:xfrm>
            <a:off x="1027400" y="337825"/>
            <a:ext cx="5961900" cy="864900"/>
          </a:xfrm>
          <a:prstGeom prst="rect">
            <a:avLst/>
          </a:prstGeom>
          <a:noFill/>
          <a:ln>
            <a:noFill/>
          </a:ln>
        </p:spPr>
        <p:txBody>
          <a:bodyPr lIns="91425" tIns="91425" rIns="91425" bIns="91425" anchor="t" anchorCtr="0">
            <a:noAutofit/>
          </a:bodyPr>
          <a:lstStyle/>
          <a:p>
            <a:pPr lvl="0">
              <a:spcBef>
                <a:spcPts val="0"/>
              </a:spcBef>
              <a:buNone/>
            </a:pPr>
            <a:r>
              <a:rPr lang="fr" sz="3600" b="1" dirty="0" smtClean="0">
                <a:latin typeface="Pinyon Script"/>
                <a:ea typeface="Pinyon Script"/>
                <a:cs typeface="Pinyon Script"/>
                <a:sym typeface="Pinyon Script"/>
              </a:rPr>
              <a:t>La historia(Resumen) :</a:t>
            </a:r>
            <a:endParaRPr lang="fr" sz="3600" b="1" dirty="0">
              <a:latin typeface="Pinyon Script"/>
              <a:ea typeface="Pinyon Script"/>
              <a:cs typeface="Pinyon Script"/>
              <a:sym typeface="Pinyon Script"/>
            </a:endParaRPr>
          </a:p>
        </p:txBody>
      </p:sp>
    </p:spTree>
    <p:extLst>
      <p:ext uri="{BB962C8B-B14F-4D97-AF65-F5344CB8AC3E}">
        <p14:creationId xmlns:p14="http://schemas.microsoft.com/office/powerpoint/2010/main" val="503741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9"/>
        <p:cNvGrpSpPr/>
        <p:nvPr/>
      </p:nvGrpSpPr>
      <p:grpSpPr>
        <a:xfrm>
          <a:off x="0" y="0"/>
          <a:ext cx="0" cy="0"/>
          <a:chOff x="0" y="0"/>
          <a:chExt cx="0" cy="0"/>
        </a:xfrm>
      </p:grpSpPr>
      <p:sp>
        <p:nvSpPr>
          <p:cNvPr id="60" name="Shape 60"/>
          <p:cNvSpPr txBox="1"/>
          <p:nvPr/>
        </p:nvSpPr>
        <p:spPr>
          <a:xfrm>
            <a:off x="1027400" y="251725"/>
            <a:ext cx="5050200" cy="692400"/>
          </a:xfrm>
          <a:prstGeom prst="rect">
            <a:avLst/>
          </a:prstGeom>
          <a:noFill/>
          <a:ln>
            <a:noFill/>
          </a:ln>
        </p:spPr>
        <p:txBody>
          <a:bodyPr lIns="91425" tIns="91425" rIns="91425" bIns="91425" anchor="t" anchorCtr="0">
            <a:noAutofit/>
          </a:bodyPr>
          <a:lstStyle/>
          <a:p>
            <a:pPr lvl="0">
              <a:spcBef>
                <a:spcPts val="0"/>
              </a:spcBef>
              <a:buNone/>
            </a:pPr>
            <a:endParaRPr sz="4800" b="1">
              <a:latin typeface="Pinyon Script"/>
              <a:ea typeface="Pinyon Script"/>
              <a:cs typeface="Pinyon Script"/>
              <a:sym typeface="Pinyon Script"/>
            </a:endParaRPr>
          </a:p>
        </p:txBody>
      </p:sp>
      <p:sp>
        <p:nvSpPr>
          <p:cNvPr id="61" name="Shape 61"/>
          <p:cNvSpPr txBox="1"/>
          <p:nvPr/>
        </p:nvSpPr>
        <p:spPr>
          <a:xfrm>
            <a:off x="6403300" y="1517450"/>
            <a:ext cx="2171100" cy="6924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2" name="Shape 62"/>
          <p:cNvSpPr txBox="1"/>
          <p:nvPr/>
        </p:nvSpPr>
        <p:spPr>
          <a:xfrm>
            <a:off x="312500" y="3303200"/>
            <a:ext cx="2482200" cy="7470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3" name="Shape 63"/>
          <p:cNvSpPr txBox="1"/>
          <p:nvPr/>
        </p:nvSpPr>
        <p:spPr>
          <a:xfrm>
            <a:off x="171831" y="771550"/>
            <a:ext cx="8651987" cy="3023700"/>
          </a:xfrm>
          <a:prstGeom prst="rect">
            <a:avLst/>
          </a:prstGeom>
          <a:noFill/>
          <a:ln>
            <a:noFill/>
          </a:ln>
        </p:spPr>
        <p:txBody>
          <a:bodyPr lIns="91425" tIns="91425" rIns="91425" bIns="91425" anchor="t" anchorCtr="0">
            <a:noAutofit/>
          </a:bodyPr>
          <a:lstStyle/>
          <a:p>
            <a:pPr algn="just"/>
            <a:r>
              <a:rPr lang="es-ES" sz="1600" b="1" dirty="0">
                <a:latin typeface="Pinyon Script" panose="020B0604020202020204" charset="0"/>
              </a:rPr>
              <a:t>Esta es la historia de un rico mercader viudo que tenía tres hijas y tres hijos. Dos de ellas eran presuntuosas y vanidosas, y la menor, a la que por su belleza llamaron Bella, era, sin embargo, humilde y bondadosa. Todas tenían siempre pretendientes dispuestos a casarse con ellas. Pero mientras las dos hermanas mayores rechazaban despectivamente a todos los candidatos, ya que ansiaban casarse con un noble, Bella los recibía y conversaba con ellos, aunque los rechazara cortésmente. Un golpe de mala fortuna hizo que el mercader perdiera todas sus riquezas, por lo que todos los pretendientes desaparecieron, ya que el dinero era el único motivo para casarse con semejantes mujeres. Bella, sin embargo, siguió recibiendo proposiciones, pero las siguió rechazando. Cierto día, llegó la noticia de que uno de los barcos del mercader había llegado a puerto con mercancías. Sus dos hijas mayores le pidieron que les trajera joyas y vestidos, pero Bella le dijo que solo con una rosa ya la haría feliz.</a:t>
            </a:r>
          </a:p>
          <a:p>
            <a:pPr algn="just"/>
            <a:r>
              <a:rPr lang="es-ES" sz="1600" b="1" dirty="0">
                <a:latin typeface="Pinyon Script" panose="020B0604020202020204" charset="0"/>
              </a:rPr>
              <a:t>Regresando del puerto, el mercader se pierde en el bosque y encuentra refugio en un lúgubre castillo que se hallaba cerca. En este come y descansa, y al otro día, justo después de coger una rosa del bello jardín, una horrenda bestia lo sorprende y le obliga a que le pida perdón.</a:t>
            </a:r>
          </a:p>
          <a:p>
            <a:pPr algn="just"/>
            <a:r>
              <a:rPr lang="es-ES" sz="1600" b="1" dirty="0">
                <a:latin typeface="Pinyon Script" panose="020B0604020202020204" charset="0"/>
              </a:rPr>
              <a:t>El mercader suplica por poder ver a sus hijas una última vez, a lo que la bestia responde que puede marcharse para verlas una vez más, pero a cambio, tendrá que traer a una de ellas para que ocupe su lugar. El mercader vuelve a su hogar y le explica lo acontecido a sus hijas, tras lo cual Bella se ofrece para ocupar el lugar de su padre, para regocijo de sus hermanas y desesperación de su anciano progenitor. Bella le recuerda a su padre que las promesas se dan para cumplirse, y que si ella no hubiera pedido una rosa, nada habría sucedido.</a:t>
            </a:r>
          </a:p>
          <a:p>
            <a:pPr lvl="0" algn="just"/>
            <a:endParaRPr lang="fr" b="1" dirty="0">
              <a:latin typeface="Pinyon Script" panose="020B0604020202020204" charset="0"/>
              <a:ea typeface="Pinyon Script"/>
              <a:cs typeface="Pinyon Script"/>
              <a:sym typeface="Pinyon Script"/>
            </a:endParaRPr>
          </a:p>
        </p:txBody>
      </p:sp>
      <p:sp>
        <p:nvSpPr>
          <p:cNvPr id="64" name="Shape 64"/>
          <p:cNvSpPr txBox="1"/>
          <p:nvPr/>
        </p:nvSpPr>
        <p:spPr>
          <a:xfrm>
            <a:off x="827584" y="78650"/>
            <a:ext cx="7560840" cy="619350"/>
          </a:xfrm>
          <a:prstGeom prst="rect">
            <a:avLst/>
          </a:prstGeom>
          <a:noFill/>
          <a:ln>
            <a:noFill/>
          </a:ln>
        </p:spPr>
        <p:txBody>
          <a:bodyPr lIns="91425" tIns="91425" rIns="91425" bIns="91425" anchor="t" anchorCtr="0">
            <a:noAutofit/>
          </a:bodyPr>
          <a:lstStyle/>
          <a:p>
            <a:pPr lvl="0">
              <a:spcBef>
                <a:spcPts val="0"/>
              </a:spcBef>
              <a:buNone/>
            </a:pPr>
            <a:r>
              <a:rPr lang="fr" sz="3200" b="1" dirty="0" smtClean="0">
                <a:latin typeface="Pinyon Script"/>
                <a:ea typeface="Pinyon Script"/>
                <a:cs typeface="Pinyon Script"/>
                <a:sym typeface="Pinyon Script"/>
              </a:rPr>
              <a:t>La historia (versión de Beaumont) </a:t>
            </a:r>
            <a:r>
              <a:rPr lang="fr" sz="2800" b="1" dirty="0" smtClean="0">
                <a:latin typeface="Pinyon Script"/>
                <a:ea typeface="Pinyon Script"/>
                <a:cs typeface="Pinyon Script"/>
                <a:sym typeface="Pinyon Script"/>
              </a:rPr>
              <a:t>:</a:t>
            </a:r>
            <a:endParaRPr lang="fr" sz="2800" b="1" dirty="0">
              <a:latin typeface="Pinyon Script"/>
              <a:ea typeface="Pinyon Script"/>
              <a:cs typeface="Pinyon Script"/>
              <a:sym typeface="Pinyon Script"/>
            </a:endParaRPr>
          </a:p>
        </p:txBody>
      </p:sp>
    </p:spTree>
    <p:extLst>
      <p:ext uri="{BB962C8B-B14F-4D97-AF65-F5344CB8AC3E}">
        <p14:creationId xmlns:p14="http://schemas.microsoft.com/office/powerpoint/2010/main" val="7506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9"/>
        <p:cNvGrpSpPr/>
        <p:nvPr/>
      </p:nvGrpSpPr>
      <p:grpSpPr>
        <a:xfrm>
          <a:off x="0" y="0"/>
          <a:ext cx="0" cy="0"/>
          <a:chOff x="0" y="0"/>
          <a:chExt cx="0" cy="0"/>
        </a:xfrm>
      </p:grpSpPr>
      <p:sp>
        <p:nvSpPr>
          <p:cNvPr id="60" name="Shape 60"/>
          <p:cNvSpPr txBox="1"/>
          <p:nvPr/>
        </p:nvSpPr>
        <p:spPr>
          <a:xfrm>
            <a:off x="1027400" y="251725"/>
            <a:ext cx="5050200" cy="692400"/>
          </a:xfrm>
          <a:prstGeom prst="rect">
            <a:avLst/>
          </a:prstGeom>
          <a:noFill/>
          <a:ln>
            <a:noFill/>
          </a:ln>
        </p:spPr>
        <p:txBody>
          <a:bodyPr lIns="91425" tIns="91425" rIns="91425" bIns="91425" anchor="t" anchorCtr="0">
            <a:noAutofit/>
          </a:bodyPr>
          <a:lstStyle/>
          <a:p>
            <a:pPr lvl="0">
              <a:spcBef>
                <a:spcPts val="0"/>
              </a:spcBef>
              <a:buNone/>
            </a:pPr>
            <a:endParaRPr sz="4800" b="1">
              <a:latin typeface="Pinyon Script"/>
              <a:ea typeface="Pinyon Script"/>
              <a:cs typeface="Pinyon Script"/>
              <a:sym typeface="Pinyon Script"/>
            </a:endParaRPr>
          </a:p>
        </p:txBody>
      </p:sp>
      <p:sp>
        <p:nvSpPr>
          <p:cNvPr id="61" name="Shape 61"/>
          <p:cNvSpPr txBox="1"/>
          <p:nvPr/>
        </p:nvSpPr>
        <p:spPr>
          <a:xfrm>
            <a:off x="6403300" y="1517450"/>
            <a:ext cx="2171100" cy="6924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2" name="Shape 62"/>
          <p:cNvSpPr txBox="1"/>
          <p:nvPr/>
        </p:nvSpPr>
        <p:spPr>
          <a:xfrm>
            <a:off x="312500" y="3303200"/>
            <a:ext cx="2482200" cy="747000"/>
          </a:xfrm>
          <a:prstGeom prst="rect">
            <a:avLst/>
          </a:prstGeom>
          <a:noFill/>
          <a:ln>
            <a:noFill/>
          </a:ln>
        </p:spPr>
        <p:txBody>
          <a:bodyPr lIns="91425" tIns="91425" rIns="91425" bIns="91425" anchor="t" anchorCtr="0">
            <a:noAutofit/>
          </a:bodyPr>
          <a:lstStyle/>
          <a:p>
            <a:pPr lvl="0">
              <a:spcBef>
                <a:spcPts val="0"/>
              </a:spcBef>
              <a:buNone/>
            </a:pPr>
            <a:endParaRPr sz="2400" b="1">
              <a:latin typeface="Pinyon Script"/>
              <a:ea typeface="Pinyon Script"/>
              <a:cs typeface="Pinyon Script"/>
              <a:sym typeface="Pinyon Script"/>
            </a:endParaRPr>
          </a:p>
        </p:txBody>
      </p:sp>
      <p:sp>
        <p:nvSpPr>
          <p:cNvPr id="63" name="Shape 63"/>
          <p:cNvSpPr txBox="1"/>
          <p:nvPr/>
        </p:nvSpPr>
        <p:spPr>
          <a:xfrm>
            <a:off x="179511" y="411510"/>
            <a:ext cx="8651987" cy="3023700"/>
          </a:xfrm>
          <a:prstGeom prst="rect">
            <a:avLst/>
          </a:prstGeom>
          <a:noFill/>
          <a:ln>
            <a:noFill/>
          </a:ln>
        </p:spPr>
        <p:txBody>
          <a:bodyPr lIns="91425" tIns="91425" rIns="91425" bIns="91425" anchor="t" anchorCtr="0">
            <a:noAutofit/>
          </a:bodyPr>
          <a:lstStyle/>
          <a:p>
            <a:pPr algn="just"/>
            <a:r>
              <a:rPr lang="es-ES" sz="1600" b="1" dirty="0" smtClean="0">
                <a:latin typeface="Pinyon Script" panose="020B0604020202020204" charset="0"/>
              </a:rPr>
              <a:t>Sin </a:t>
            </a:r>
            <a:r>
              <a:rPr lang="es-ES" sz="1600" b="1" dirty="0">
                <a:latin typeface="Pinyon Script" panose="020B0604020202020204" charset="0"/>
              </a:rPr>
              <a:t>embargo, una vez allí, la Bestia le concedió la libertad a su padre ordenándole no volver jamás. Y gentilmente, llevó a Bella a unos ricos aposentos, para que viviera toda su vida en el castillo. Al cabo de un tiempo, cada noche la Bestia visitaba a Bella y le pedía que se casara con ella, pero Bella le respondía que solamente le concedería su amistad. Pasaron tres meses agradables en el castillo, donde la Bestia llenaba de atenciones a Bella, y ella le correspondía con gestos de amistad. Cierto día, Bella vio en su espejo mágico que su anciano padre estaba muy enfermo, y rogó a la Bestia que le permitiera verlo una última vez, a lo cual la Bestia aceptó, con la condición de que Bella volviera en ocho días. Ella le prometió agradecida y partió hacia su hogar. Una vez allí, sus hermanas, tristemente casadas con personas de bajo nivel, inventaron una trampa para que Bella estuviera en su casa más de ocho días. Al darse cuenta de que había roto su promesa, la muchacha partió hacia el castillo y encuentra a la Bestia en un prado, agonizando, por la tristeza que le había causado la lejanía de Bella. Ella se arrodilla ante la bestia, que exhala ya sus últimas horas de su vida y, entre lágrimas, le suplica que no muera, ya que lo ama y quiere ser su esposa. Al escuchar estas palabras, la Bestia se transforma mágicamente en un bello príncipe, que a causa de la maldición de una bruja, había sido transformado en Bestia para que ninguna mujer quisiera casarse con él.</a:t>
            </a:r>
          </a:p>
          <a:p>
            <a:pPr algn="just"/>
            <a:r>
              <a:rPr lang="es-ES" sz="1600" b="1" dirty="0">
                <a:latin typeface="Pinyon Script" panose="020B0604020202020204" charset="0"/>
              </a:rPr>
              <a:t>La Bella y el príncipe se casaron y vivieron felices en el castillo, junto a su padre, mientras que las hermanas fueron transformadas en estatuas, pero sin perder la consciencia, para que fueran testigos de la felicidad de su hermana.</a:t>
            </a:r>
          </a:p>
          <a:p>
            <a:pPr lvl="0" algn="just"/>
            <a:endParaRPr lang="fr" sz="1600" b="1" dirty="0">
              <a:latin typeface="Pinyon Script" panose="020B0604020202020204" charset="0"/>
              <a:ea typeface="Pinyon Script"/>
              <a:cs typeface="Pinyon Script"/>
              <a:sym typeface="Pinyon Script"/>
            </a:endParaRPr>
          </a:p>
        </p:txBody>
      </p:sp>
    </p:spTree>
    <p:extLst>
      <p:ext uri="{BB962C8B-B14F-4D97-AF65-F5344CB8AC3E}">
        <p14:creationId xmlns:p14="http://schemas.microsoft.com/office/powerpoint/2010/main" val="1865302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65025" y="110425"/>
            <a:ext cx="8520600" cy="572700"/>
          </a:xfrm>
          <a:prstGeom prst="rect">
            <a:avLst/>
          </a:prstGeom>
        </p:spPr>
        <p:txBody>
          <a:bodyPr lIns="91425" tIns="91425" rIns="91425" bIns="91425" anchor="t" anchorCtr="0">
            <a:noAutofit/>
          </a:bodyPr>
          <a:lstStyle/>
          <a:p>
            <a:pPr lvl="0">
              <a:spcBef>
                <a:spcPts val="0"/>
              </a:spcBef>
              <a:buNone/>
            </a:pPr>
            <a:r>
              <a:rPr lang="fr" sz="4800" b="1">
                <a:latin typeface="Pinyon Script"/>
                <a:ea typeface="Pinyon Script"/>
                <a:cs typeface="Pinyon Script"/>
                <a:sym typeface="Pinyon Script"/>
              </a:rPr>
              <a:t>    Los acciones</a:t>
            </a:r>
          </a:p>
        </p:txBody>
      </p:sp>
      <p:pic>
        <p:nvPicPr>
          <p:cNvPr id="70" name="Shape 70"/>
          <p:cNvPicPr preferRelativeResize="0"/>
          <p:nvPr/>
        </p:nvPicPr>
        <p:blipFill>
          <a:blip r:embed="rId3">
            <a:alphaModFix/>
          </a:blip>
          <a:stretch>
            <a:fillRect/>
          </a:stretch>
        </p:blipFill>
        <p:spPr>
          <a:xfrm>
            <a:off x="5134075" y="672075"/>
            <a:ext cx="3431750" cy="1921775"/>
          </a:xfrm>
          <a:prstGeom prst="rect">
            <a:avLst/>
          </a:prstGeom>
          <a:noFill/>
          <a:ln>
            <a:noFill/>
          </a:ln>
        </p:spPr>
      </p:pic>
      <p:pic>
        <p:nvPicPr>
          <p:cNvPr id="71" name="Shape 71"/>
          <p:cNvPicPr preferRelativeResize="0"/>
          <p:nvPr/>
        </p:nvPicPr>
        <p:blipFill>
          <a:blip r:embed="rId4">
            <a:alphaModFix/>
          </a:blip>
          <a:stretch>
            <a:fillRect/>
          </a:stretch>
        </p:blipFill>
        <p:spPr>
          <a:xfrm>
            <a:off x="838650" y="3084624"/>
            <a:ext cx="2817825" cy="1855050"/>
          </a:xfrm>
          <a:prstGeom prst="rect">
            <a:avLst/>
          </a:prstGeom>
          <a:noFill/>
          <a:ln>
            <a:noFill/>
          </a:ln>
        </p:spPr>
      </p:pic>
      <p:sp>
        <p:nvSpPr>
          <p:cNvPr id="72" name="Shape 72"/>
          <p:cNvSpPr txBox="1"/>
          <p:nvPr/>
        </p:nvSpPr>
        <p:spPr>
          <a:xfrm>
            <a:off x="412225" y="1235825"/>
            <a:ext cx="4239600" cy="1652100"/>
          </a:xfrm>
          <a:prstGeom prst="rect">
            <a:avLst/>
          </a:prstGeom>
          <a:noFill/>
          <a:ln>
            <a:noFill/>
          </a:ln>
        </p:spPr>
        <p:txBody>
          <a:bodyPr lIns="91425" tIns="91425" rIns="91425" bIns="91425" anchor="t" anchorCtr="0">
            <a:noAutofit/>
          </a:bodyPr>
          <a:lstStyle/>
          <a:p>
            <a:pPr lvl="0">
              <a:spcBef>
                <a:spcPts val="0"/>
              </a:spcBef>
              <a:buNone/>
            </a:pPr>
            <a:r>
              <a:rPr lang="fr" sz="1800" b="1" dirty="0">
                <a:latin typeface="Pinyon Script"/>
                <a:ea typeface="Pinyon Script"/>
                <a:cs typeface="Pinyon Script"/>
                <a:sym typeface="Pinyon Script"/>
              </a:rPr>
              <a:t>Una mujer joven </a:t>
            </a:r>
            <a:r>
              <a:rPr lang="fr" sz="1800" b="1" dirty="0" smtClean="0">
                <a:latin typeface="Pinyon Script"/>
                <a:ea typeface="Pinyon Script"/>
                <a:cs typeface="Pinyon Script"/>
                <a:sym typeface="Pinyon Script"/>
              </a:rPr>
              <a:t>apodada </a:t>
            </a:r>
            <a:r>
              <a:rPr lang="fr" sz="1800" b="1" dirty="0">
                <a:latin typeface="Pinyon Script"/>
                <a:ea typeface="Pinyon Script"/>
                <a:cs typeface="Pinyon Script"/>
                <a:sym typeface="Pinyon Script"/>
              </a:rPr>
              <a:t>Bella se sacrifica para salvar </a:t>
            </a:r>
            <a:r>
              <a:rPr lang="fr" sz="1800" b="1" dirty="0" smtClean="0">
                <a:latin typeface="Pinyon Script"/>
                <a:ea typeface="Pinyon Script"/>
                <a:cs typeface="Pinyon Script"/>
                <a:sym typeface="Pinyon Script"/>
              </a:rPr>
              <a:t>a su </a:t>
            </a:r>
            <a:r>
              <a:rPr lang="fr" sz="1800" b="1" dirty="0">
                <a:latin typeface="Pinyon Script"/>
                <a:ea typeface="Pinyon Script"/>
                <a:cs typeface="Pinyon Script"/>
                <a:sym typeface="Pinyon Script"/>
              </a:rPr>
              <a:t>padre </a:t>
            </a:r>
            <a:r>
              <a:rPr lang="fr" sz="1800" b="1" dirty="0" smtClean="0">
                <a:latin typeface="Pinyon Script"/>
                <a:ea typeface="Pinyon Script"/>
                <a:cs typeface="Pinyon Script"/>
                <a:sym typeface="Pinyon Script"/>
              </a:rPr>
              <a:t>condenado a </a:t>
            </a:r>
            <a:r>
              <a:rPr lang="fr" sz="1800" b="1" dirty="0">
                <a:latin typeface="Pinyon Script"/>
                <a:ea typeface="Pinyon Script"/>
                <a:cs typeface="Pinyon Script"/>
                <a:sym typeface="Pinyon Script"/>
              </a:rPr>
              <a:t>la muerte por haber </a:t>
            </a:r>
            <a:r>
              <a:rPr lang="fr" sz="1800" b="1" dirty="0" smtClean="0">
                <a:latin typeface="Pinyon Script"/>
                <a:ea typeface="Pinyon Script"/>
                <a:cs typeface="Pinyon Script"/>
                <a:sym typeface="Pinyon Script"/>
              </a:rPr>
              <a:t>cogido </a:t>
            </a:r>
            <a:r>
              <a:rPr lang="fr" sz="1800" b="1" dirty="0">
                <a:latin typeface="Pinyon Script"/>
                <a:ea typeface="Pinyon Script"/>
                <a:cs typeface="Pinyon Script"/>
                <a:sym typeface="Pinyon Script"/>
              </a:rPr>
              <a:t>una rosa en el </a:t>
            </a:r>
            <a:r>
              <a:rPr lang="fr" sz="1800" b="1" dirty="0" smtClean="0">
                <a:latin typeface="Pinyon Script"/>
                <a:ea typeface="Pinyon Script"/>
                <a:cs typeface="Pinyon Script"/>
                <a:sym typeface="Pinyon Script"/>
              </a:rPr>
              <a:t>jardín de </a:t>
            </a:r>
            <a:r>
              <a:rPr lang="fr" sz="1800" b="1" dirty="0">
                <a:latin typeface="Pinyon Script"/>
                <a:ea typeface="Pinyon Script"/>
                <a:cs typeface="Pinyon Script"/>
                <a:sym typeface="Pinyon Script"/>
              </a:rPr>
              <a:t>un terrible monstruo.</a:t>
            </a:r>
          </a:p>
        </p:txBody>
      </p:sp>
      <p:sp>
        <p:nvSpPr>
          <p:cNvPr id="73" name="Shape 73"/>
          <p:cNvSpPr txBox="1"/>
          <p:nvPr/>
        </p:nvSpPr>
        <p:spPr>
          <a:xfrm>
            <a:off x="4536600" y="2887924"/>
            <a:ext cx="4283872" cy="2051749"/>
          </a:xfrm>
          <a:prstGeom prst="rect">
            <a:avLst/>
          </a:prstGeom>
          <a:noFill/>
          <a:ln>
            <a:noFill/>
          </a:ln>
        </p:spPr>
        <p:txBody>
          <a:bodyPr lIns="91425" tIns="91425" rIns="91425" bIns="91425" anchor="t" anchorCtr="0">
            <a:noAutofit/>
          </a:bodyPr>
          <a:lstStyle/>
          <a:p>
            <a:pPr lvl="0">
              <a:spcBef>
                <a:spcPts val="0"/>
              </a:spcBef>
              <a:buNone/>
            </a:pPr>
            <a:r>
              <a:rPr lang="fr" sz="1800" b="1" dirty="0">
                <a:latin typeface="Pinyon Script"/>
                <a:ea typeface="Pinyon Script"/>
                <a:cs typeface="Pinyon Script"/>
                <a:sym typeface="Pinyon Script"/>
              </a:rPr>
              <a:t>A pesar de todo el </a:t>
            </a:r>
            <a:r>
              <a:rPr lang="fr" sz="1800" b="1" dirty="0" smtClean="0">
                <a:latin typeface="Pinyon Script"/>
                <a:ea typeface="Pinyon Script"/>
                <a:cs typeface="Pinyon Script"/>
                <a:sym typeface="Pinyon Script"/>
              </a:rPr>
              <a:t>horror la  </a:t>
            </a:r>
            <a:r>
              <a:rPr lang="fr" sz="1800" b="1" dirty="0">
                <a:latin typeface="Pinyon Script"/>
                <a:ea typeface="Pinyon Script"/>
                <a:cs typeface="Pinyon Script"/>
                <a:sym typeface="Pinyon Script"/>
              </a:rPr>
              <a:t>Bestia, </a:t>
            </a:r>
            <a:r>
              <a:rPr lang="fr" sz="1800" b="1" dirty="0" smtClean="0">
                <a:latin typeface="Pinyon Script"/>
                <a:ea typeface="Pinyon Script"/>
                <a:cs typeface="Pinyon Script"/>
                <a:sym typeface="Pinyon Script"/>
              </a:rPr>
              <a:t>permite a Bella vivir </a:t>
            </a:r>
            <a:r>
              <a:rPr lang="fr" sz="1800" b="1" dirty="0">
                <a:latin typeface="Pinyon Script"/>
                <a:ea typeface="Pinyon Script"/>
                <a:cs typeface="Pinyon Script"/>
                <a:sym typeface="Pinyon Script"/>
              </a:rPr>
              <a:t>en su </a:t>
            </a:r>
            <a:r>
              <a:rPr lang="fr" sz="1800" b="1" dirty="0" smtClean="0">
                <a:latin typeface="Pinyon Script"/>
                <a:ea typeface="Pinyon Script"/>
                <a:cs typeface="Pinyon Script"/>
                <a:sym typeface="Pinyon Script"/>
              </a:rPr>
              <a:t>castillo para salvar a su padre</a:t>
            </a:r>
            <a:endParaRPr lang="fr" sz="1800" b="1" dirty="0">
              <a:latin typeface="Pinyon Script"/>
              <a:ea typeface="Pinyon Script"/>
              <a:cs typeface="Pinyon Script"/>
              <a:sym typeface="Pinyon Script"/>
            </a:endParaRPr>
          </a:p>
          <a:p>
            <a:pPr lvl="0">
              <a:spcBef>
                <a:spcPts val="0"/>
              </a:spcBef>
              <a:buNone/>
            </a:pPr>
            <a:r>
              <a:rPr lang="fr" sz="1800" b="1" dirty="0">
                <a:latin typeface="Pinyon Script"/>
                <a:ea typeface="Pinyon Script"/>
                <a:cs typeface="Pinyon Script"/>
                <a:sym typeface="Pinyon Script"/>
              </a:rPr>
              <a:t>Ella percibe </a:t>
            </a:r>
            <a:r>
              <a:rPr lang="fr" sz="1800" b="1" dirty="0" smtClean="0">
                <a:latin typeface="Pinyon Script"/>
                <a:ea typeface="Pinyon Script"/>
                <a:cs typeface="Pinyon Script"/>
                <a:sym typeface="Pinyon Script"/>
              </a:rPr>
              <a:t> a través de  </a:t>
            </a:r>
            <a:r>
              <a:rPr lang="fr" sz="1800" b="1" dirty="0">
                <a:latin typeface="Pinyon Script"/>
                <a:ea typeface="Pinyon Script"/>
                <a:cs typeface="Pinyon Script"/>
                <a:sym typeface="Pinyon Script"/>
              </a:rPr>
              <a:t>los rasgos del animal </a:t>
            </a:r>
            <a:r>
              <a:rPr lang="fr" sz="1800" b="1" dirty="0" smtClean="0">
                <a:latin typeface="Pinyon Script"/>
                <a:ea typeface="Pinyon Script"/>
                <a:cs typeface="Pinyon Script"/>
                <a:sym typeface="Pinyon Script"/>
              </a:rPr>
              <a:t>a  </a:t>
            </a:r>
            <a:r>
              <a:rPr lang="fr" sz="1800" b="1" dirty="0">
                <a:latin typeface="Pinyon Script"/>
                <a:ea typeface="Pinyon Script"/>
                <a:cs typeface="Pinyon Script"/>
                <a:sym typeface="Pinyon Script"/>
              </a:rPr>
              <a:t>un hombre </a:t>
            </a:r>
            <a:r>
              <a:rPr lang="fr" sz="1800" b="1" dirty="0" smtClean="0">
                <a:latin typeface="Pinyon Script"/>
                <a:ea typeface="Pinyon Script"/>
                <a:cs typeface="Pinyon Script"/>
                <a:sym typeface="Pinyon Script"/>
              </a:rPr>
              <a:t>que sufre y que es victima </a:t>
            </a:r>
            <a:r>
              <a:rPr lang="fr" sz="1800" b="1" dirty="0">
                <a:latin typeface="Pinyon Script"/>
                <a:ea typeface="Pinyon Script"/>
                <a:cs typeface="Pinyon Script"/>
                <a:sym typeface="Pinyon Script"/>
              </a:rPr>
              <a:t>de la brujeria. Bella </a:t>
            </a:r>
            <a:r>
              <a:rPr lang="fr" sz="1800" b="1" dirty="0" smtClean="0">
                <a:latin typeface="Pinyon Script"/>
                <a:ea typeface="Pinyon Script"/>
                <a:cs typeface="Pinyon Script"/>
                <a:sym typeface="Pinyon Script"/>
              </a:rPr>
              <a:t>se enamorará locamente </a:t>
            </a:r>
            <a:r>
              <a:rPr lang="fr" sz="1800" b="1" dirty="0">
                <a:latin typeface="Pinyon Script"/>
                <a:ea typeface="Pinyon Script"/>
                <a:cs typeface="Pinyon Script"/>
                <a:sym typeface="Pinyon Script"/>
              </a:rPr>
              <a:t>enamorada de la Bestia.</a:t>
            </a:r>
            <a:r>
              <a:rPr lang="fr" sz="18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7"/>
        <p:cNvGrpSpPr/>
        <p:nvPr/>
      </p:nvGrpSpPr>
      <p:grpSpPr>
        <a:xfrm>
          <a:off x="0" y="0"/>
          <a:ext cx="0" cy="0"/>
          <a:chOff x="0" y="0"/>
          <a:chExt cx="0" cy="0"/>
        </a:xfrm>
      </p:grpSpPr>
      <p:sp>
        <p:nvSpPr>
          <p:cNvPr id="78" name="Shape 78"/>
          <p:cNvSpPr txBox="1"/>
          <p:nvPr/>
        </p:nvSpPr>
        <p:spPr>
          <a:xfrm>
            <a:off x="536900" y="337800"/>
            <a:ext cx="4785000" cy="607800"/>
          </a:xfrm>
          <a:prstGeom prst="rect">
            <a:avLst/>
          </a:prstGeom>
          <a:noFill/>
          <a:ln>
            <a:noFill/>
          </a:ln>
        </p:spPr>
        <p:txBody>
          <a:bodyPr lIns="91425" tIns="91425" rIns="91425" bIns="91425" anchor="t" anchorCtr="0">
            <a:noAutofit/>
          </a:bodyPr>
          <a:lstStyle/>
          <a:p>
            <a:pPr lvl="0">
              <a:spcBef>
                <a:spcPts val="0"/>
              </a:spcBef>
              <a:buNone/>
            </a:pPr>
            <a:r>
              <a:rPr lang="fr" sz="3600" b="1" dirty="0" smtClean="0">
                <a:latin typeface="Pinyon Script"/>
                <a:ea typeface="Pinyon Script"/>
                <a:cs typeface="Pinyon Script"/>
                <a:sym typeface="Pinyon Script"/>
              </a:rPr>
              <a:t>Por qué </a:t>
            </a:r>
            <a:r>
              <a:rPr lang="fr" sz="3600" b="1" dirty="0">
                <a:latin typeface="Pinyon Script"/>
                <a:ea typeface="Pinyon Script"/>
                <a:cs typeface="Pinyon Script"/>
                <a:sym typeface="Pinyon Script"/>
              </a:rPr>
              <a:t>es un mito</a:t>
            </a:r>
          </a:p>
        </p:txBody>
      </p:sp>
      <p:sp>
        <p:nvSpPr>
          <p:cNvPr id="79" name="Shape 79"/>
          <p:cNvSpPr txBox="1"/>
          <p:nvPr/>
        </p:nvSpPr>
        <p:spPr>
          <a:xfrm>
            <a:off x="536900" y="1421075"/>
            <a:ext cx="4926900" cy="1956000"/>
          </a:xfrm>
          <a:prstGeom prst="rect">
            <a:avLst/>
          </a:prstGeom>
          <a:noFill/>
          <a:ln>
            <a:noFill/>
          </a:ln>
        </p:spPr>
        <p:txBody>
          <a:bodyPr lIns="91425" tIns="91425" rIns="91425" bIns="91425" anchor="t" anchorCtr="0">
            <a:noAutofit/>
          </a:bodyPr>
          <a:lstStyle/>
          <a:p>
            <a:pPr lvl="0">
              <a:spcBef>
                <a:spcPts val="0"/>
              </a:spcBef>
              <a:buNone/>
            </a:pPr>
            <a:r>
              <a:rPr lang="fr" sz="2400" b="1">
                <a:latin typeface="Pinyon Script"/>
                <a:ea typeface="Pinyon Script"/>
                <a:cs typeface="Pinyon Script"/>
                <a:sym typeface="Pinyon Script"/>
              </a:rPr>
              <a:t>Son personajes consistentes con la bestia mito que representa un señor ricos y pobres y una mujer dulce y seductora. El final de la historia termina en el matrimonio entre dos amantes, con enlaces muy ambiguos que asegura la aparición del mito. Encontramos alusiones al mito en el amor.</a:t>
            </a:r>
          </a:p>
        </p:txBody>
      </p:sp>
      <p:pic>
        <p:nvPicPr>
          <p:cNvPr id="80" name="Shape 80"/>
          <p:cNvPicPr preferRelativeResize="0"/>
          <p:nvPr/>
        </p:nvPicPr>
        <p:blipFill>
          <a:blip r:embed="rId3">
            <a:alphaModFix/>
          </a:blip>
          <a:stretch>
            <a:fillRect/>
          </a:stretch>
        </p:blipFill>
        <p:spPr>
          <a:xfrm>
            <a:off x="5724128" y="2715766"/>
            <a:ext cx="3140725" cy="2231549"/>
          </a:xfrm>
          <a:prstGeom prst="rect">
            <a:avLst/>
          </a:prstGeom>
          <a:noFill/>
          <a:ln>
            <a:noFill/>
          </a:ln>
        </p:spPr>
      </p:pic>
      <p:pic>
        <p:nvPicPr>
          <p:cNvPr id="1026" name="Picture 2" descr="Crane beauty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916" y="324011"/>
            <a:ext cx="1907937" cy="2194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4"/>
        <p:cNvGrpSpPr/>
        <p:nvPr/>
      </p:nvGrpSpPr>
      <p:grpSpPr>
        <a:xfrm>
          <a:off x="0" y="0"/>
          <a:ext cx="0" cy="0"/>
          <a:chOff x="0" y="0"/>
          <a:chExt cx="0" cy="0"/>
        </a:xfrm>
      </p:grpSpPr>
      <p:sp>
        <p:nvSpPr>
          <p:cNvPr id="85" name="Shape 85"/>
          <p:cNvSpPr txBox="1"/>
          <p:nvPr/>
        </p:nvSpPr>
        <p:spPr>
          <a:xfrm>
            <a:off x="2349200" y="3387600"/>
            <a:ext cx="2676600" cy="474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86" name="Shape 86"/>
          <p:cNvSpPr txBox="1"/>
          <p:nvPr/>
        </p:nvSpPr>
        <p:spPr>
          <a:xfrm>
            <a:off x="519500" y="306625"/>
            <a:ext cx="6336000" cy="717000"/>
          </a:xfrm>
          <a:prstGeom prst="rect">
            <a:avLst/>
          </a:prstGeom>
          <a:noFill/>
          <a:ln>
            <a:noFill/>
          </a:ln>
        </p:spPr>
        <p:txBody>
          <a:bodyPr lIns="91425" tIns="91425" rIns="91425" bIns="91425" anchor="t" anchorCtr="0">
            <a:noAutofit/>
          </a:bodyPr>
          <a:lstStyle/>
          <a:p>
            <a:pPr lvl="0">
              <a:spcBef>
                <a:spcPts val="0"/>
              </a:spcBef>
              <a:buNone/>
            </a:pPr>
            <a:r>
              <a:rPr lang="fr" sz="3600" b="1">
                <a:latin typeface="Pinyon Script"/>
                <a:ea typeface="Pinyon Script"/>
                <a:cs typeface="Pinyon Script"/>
                <a:sym typeface="Pinyon Script"/>
              </a:rPr>
              <a:t>La evolucion con el paso del tiempo</a:t>
            </a:r>
          </a:p>
        </p:txBody>
      </p:sp>
      <p:pic>
        <p:nvPicPr>
          <p:cNvPr id="87" name="Shape 87"/>
          <p:cNvPicPr preferRelativeResize="0"/>
          <p:nvPr/>
        </p:nvPicPr>
        <p:blipFill>
          <a:blip r:embed="rId3">
            <a:alphaModFix/>
          </a:blip>
          <a:stretch>
            <a:fillRect/>
          </a:stretch>
        </p:blipFill>
        <p:spPr>
          <a:xfrm>
            <a:off x="800548" y="2675787"/>
            <a:ext cx="1548649" cy="2102312"/>
          </a:xfrm>
          <a:prstGeom prst="rect">
            <a:avLst/>
          </a:prstGeom>
          <a:noFill/>
          <a:ln>
            <a:noFill/>
          </a:ln>
        </p:spPr>
      </p:pic>
      <p:pic>
        <p:nvPicPr>
          <p:cNvPr id="88" name="Shape 88"/>
          <p:cNvPicPr preferRelativeResize="0"/>
          <p:nvPr/>
        </p:nvPicPr>
        <p:blipFill>
          <a:blip r:embed="rId4">
            <a:alphaModFix/>
          </a:blip>
          <a:stretch>
            <a:fillRect/>
          </a:stretch>
        </p:blipFill>
        <p:spPr>
          <a:xfrm>
            <a:off x="2688393" y="2675799"/>
            <a:ext cx="1461456" cy="2102300"/>
          </a:xfrm>
          <a:prstGeom prst="rect">
            <a:avLst/>
          </a:prstGeom>
          <a:noFill/>
          <a:ln>
            <a:noFill/>
          </a:ln>
        </p:spPr>
      </p:pic>
      <p:pic>
        <p:nvPicPr>
          <p:cNvPr id="89" name="Shape 89"/>
          <p:cNvPicPr preferRelativeResize="0"/>
          <p:nvPr/>
        </p:nvPicPr>
        <p:blipFill>
          <a:blip r:embed="rId5">
            <a:alphaModFix/>
          </a:blip>
          <a:stretch>
            <a:fillRect/>
          </a:stretch>
        </p:blipFill>
        <p:spPr>
          <a:xfrm>
            <a:off x="4404273" y="2675799"/>
            <a:ext cx="1603303" cy="2102299"/>
          </a:xfrm>
          <a:prstGeom prst="rect">
            <a:avLst/>
          </a:prstGeom>
          <a:noFill/>
          <a:ln>
            <a:noFill/>
          </a:ln>
        </p:spPr>
      </p:pic>
      <p:sp>
        <p:nvSpPr>
          <p:cNvPr id="90" name="Shape 90"/>
          <p:cNvSpPr txBox="1"/>
          <p:nvPr/>
        </p:nvSpPr>
        <p:spPr>
          <a:xfrm>
            <a:off x="519500" y="813225"/>
            <a:ext cx="7232100" cy="2233500"/>
          </a:xfrm>
          <a:prstGeom prst="rect">
            <a:avLst/>
          </a:prstGeom>
          <a:noFill/>
          <a:ln>
            <a:noFill/>
          </a:ln>
        </p:spPr>
        <p:txBody>
          <a:bodyPr lIns="91425" tIns="91425" rIns="91425" bIns="91425" anchor="ctr" anchorCtr="0">
            <a:noAutofit/>
          </a:bodyPr>
          <a:lstStyle/>
          <a:p>
            <a:pPr lvl="0" rtl="0">
              <a:spcBef>
                <a:spcPts val="0"/>
              </a:spcBef>
              <a:buNone/>
            </a:pPr>
            <a:r>
              <a:rPr lang="fr" sz="1800" b="1">
                <a:latin typeface="Pinyon Script"/>
                <a:ea typeface="Pinyon Script"/>
                <a:cs typeface="Pinyon Script"/>
                <a:sym typeface="Pinyon Script"/>
              </a:rPr>
              <a:t>Este cuento infantil ha evolucionado con el tiempo y esta diversificación en estos adaptación. Que son tanto para escuchar música, la televisión, el teatro, la danza banda cinematográfica, literaria o dessinée.On encontrado en numerosos idiomas y países, pero la historia todavía tiene el original en francés.</a:t>
            </a:r>
          </a:p>
        </p:txBody>
      </p:sp>
      <p:pic>
        <p:nvPicPr>
          <p:cNvPr id="91" name="Shape 91"/>
          <p:cNvPicPr preferRelativeResize="0"/>
          <p:nvPr/>
        </p:nvPicPr>
        <p:blipFill>
          <a:blip r:embed="rId6">
            <a:alphaModFix/>
          </a:blip>
          <a:stretch>
            <a:fillRect/>
          </a:stretch>
        </p:blipFill>
        <p:spPr>
          <a:xfrm>
            <a:off x="6332100" y="2675799"/>
            <a:ext cx="1411758" cy="2102299"/>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e242d6326473e641887c338a2c6b6941845ec8"/>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1149</Words>
  <Application>Microsoft Office PowerPoint</Application>
  <PresentationFormat>Affichage à l'écran (16:9)</PresentationFormat>
  <Paragraphs>19</Paragraphs>
  <Slides>8</Slides>
  <Notes>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Pinyon Script</vt:lpstr>
      <vt:lpstr>simple-light-2</vt:lpstr>
      <vt:lpstr>Présentation PowerPoint</vt:lpstr>
      <vt:lpstr>Présentation PowerPoint</vt:lpstr>
      <vt:lpstr>Présentation PowerPoint</vt:lpstr>
      <vt:lpstr>Présentation PowerPoint</vt:lpstr>
      <vt:lpstr>Présentation PowerPoint</vt:lpstr>
      <vt:lpstr>    Los acciones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Valentina</dc:creator>
  <cp:lastModifiedBy>Valentina</cp:lastModifiedBy>
  <cp:revision>3</cp:revision>
  <dcterms:modified xsi:type="dcterms:W3CDTF">2016-12-20T19:05:02Z</dcterms:modified>
</cp:coreProperties>
</file>