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PT" sz="1800" spc="-1" strike="noStrike">
                <a:solidFill>
                  <a:srgbClr val="000000"/>
                </a:solidFill>
                <a:latin typeface="Lucida Sans Unicode"/>
              </a:rPr>
              <a:t>Pulse para desplazar la página</a:t>
            </a:r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6702DB5-65E7-4E15-99A7-54F855637410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latin typeface="Arial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BC42D8D-92C3-444B-865F-7D7FD7E5BEE5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noFill/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</a:pPr>
            <a:r>
              <a:rPr b="1" lang="pt-PT" sz="4800" spc="-1" strike="noStrike">
                <a:solidFill>
                  <a:srgbClr val="464646"/>
                </a:solidFill>
                <a:latin typeface="Lucida Sans Unicode"/>
              </a:rPr>
              <a:t>Clique para editar o estilo</a:t>
            </a:r>
            <a:endParaRPr b="0" lang="pt-PT" sz="4800" spc="-1" strike="noStrike">
              <a:solidFill>
                <a:srgbClr val="000000"/>
              </a:solidFill>
              <a:latin typeface="Lucida Sans Unicode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CustomShape 8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/>
              <a:ah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/>
              <a:ah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/>
              <a:ah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>
              <a:noFill/>
            </a:ln>
            <a:effectLst>
              <a:outerShdw blurRad="50800" dir="5400000" dist="381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240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7BB6D8A3-651F-4B2E-9CD7-EBC195FD8D38}" type="datetime">
              <a:rPr b="0" lang="es-ES" sz="1000" spc="-1" strike="noStrike">
                <a:solidFill>
                  <a:srgbClr val="ffffff"/>
                </a:solidFill>
                <a:latin typeface="Lucida Sans Unicode"/>
              </a:rPr>
              <a:t>3/12/19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A20C275-2FE2-46F0-A35B-B9CC158010C4}" type="slidenum">
              <a:rPr b="0" lang="es-ES" sz="1000" spc="-1" strike="noStrike">
                <a:solidFill>
                  <a:srgbClr val="ffffff"/>
                </a:solidFill>
                <a:latin typeface="Lucida Sans Unicode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700" spc="-1" strike="noStrike">
                <a:solidFill>
                  <a:srgbClr val="000000"/>
                </a:solidFill>
                <a:latin typeface="Lucida Sans Unicode"/>
              </a:rPr>
              <a:t>Pulse para editar el formato de esquema del texto</a:t>
            </a:r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100" spc="-1" strike="noStrike">
                <a:solidFill>
                  <a:srgbClr val="000000"/>
                </a:solidFill>
                <a:latin typeface="Lucida Sans Unicode"/>
              </a:rPr>
              <a:t>Segundo nivel del esquema</a:t>
            </a:r>
            <a:endParaRPr b="0" lang="pt-PT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900" spc="-1" strike="noStrike">
                <a:solidFill>
                  <a:srgbClr val="000000"/>
                </a:solidFill>
                <a:latin typeface="Lucida Sans Unicode"/>
              </a:rPr>
              <a:t>Tercer nivel del esquema</a:t>
            </a:r>
            <a:endParaRPr b="0" lang="pt-PT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pc="-1" strike="noStrike">
                <a:solidFill>
                  <a:srgbClr val="000000"/>
                </a:solidFill>
                <a:latin typeface="Lucida Sans Unicode"/>
              </a:rPr>
              <a:t>Cuarto nivel del esquema</a:t>
            </a:r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000000"/>
                </a:solidFill>
                <a:latin typeface="Lucida Sans Unicode"/>
              </a:rPr>
              <a:t>Quinto nivel del esquema</a:t>
            </a:r>
            <a:endParaRPr b="0" lang="pt-PT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000000"/>
                </a:solidFill>
                <a:latin typeface="Lucida Sans Unicode"/>
              </a:rPr>
              <a:t>Sexto nivel del esquema</a:t>
            </a:r>
            <a:endParaRPr b="0" lang="pt-PT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000000"/>
                </a:solidFill>
                <a:latin typeface="Lucida Sans Unicode"/>
              </a:rPr>
              <a:t>Séptimo nivel del esquema</a:t>
            </a:r>
            <a:endParaRPr b="0" lang="pt-PT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 hidden="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2" hidden="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noFill/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2700" spc="-1" strike="noStrike">
                <a:solidFill>
                  <a:srgbClr val="000000"/>
                </a:solidFill>
                <a:latin typeface="Lucida Sans Unicode"/>
              </a:rPr>
              <a:t>Clique para editar os estilos</a:t>
            </a:r>
            <a:endParaRPr b="0" lang="pt-PT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b="0" lang="pt-PT" sz="2300" spc="-1" strike="noStrike">
                <a:solidFill>
                  <a:srgbClr val="000000"/>
                </a:solidFill>
                <a:latin typeface="Lucida Sans Unicode"/>
              </a:rPr>
              <a:t>Segundo nível</a:t>
            </a:r>
            <a:endParaRPr b="0" lang="pt-PT" sz="23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pt-PT" sz="2100" spc="-1" strike="noStrike">
                <a:solidFill>
                  <a:srgbClr val="000000"/>
                </a:solidFill>
                <a:latin typeface="Lucida Sans Unicode"/>
              </a:rPr>
              <a:t>Terceiro nível</a:t>
            </a:r>
            <a:endParaRPr b="0" lang="pt-PT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14300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pt-PT" sz="1900" spc="-1" strike="noStrike">
                <a:solidFill>
                  <a:srgbClr val="000000"/>
                </a:solidFill>
                <a:latin typeface="Lucida Sans Unicode"/>
              </a:rPr>
              <a:t>Quarto nível</a:t>
            </a:r>
            <a:endParaRPr b="0" lang="pt-PT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137160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pt-PT" sz="1800" spc="-1" strike="noStrike">
                <a:solidFill>
                  <a:srgbClr val="000000"/>
                </a:solidFill>
                <a:latin typeface="Lucida Sans Unicode"/>
              </a:rPr>
              <a:t>Quinto nível</a:t>
            </a:r>
            <a:endParaRPr b="0" lang="pt-PT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EBCE62A4-A602-4877-9025-4FC73D07D4CD}" type="datetime">
              <a:rPr b="0" lang="es-ES" sz="1000" spc="-1" strike="noStrike">
                <a:solidFill>
                  <a:srgbClr val="000000"/>
                </a:solidFill>
                <a:latin typeface="Lucida Sans Unicode"/>
              </a:rPr>
              <a:t>3/12/19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2DD0492-CE7B-421B-9660-DCB8344A4DAC}" type="slidenum">
              <a:rPr b="0" lang="es-ES" sz="1000" spc="-1" strike="noStrike">
                <a:solidFill>
                  <a:srgbClr val="000000"/>
                </a:solidFill>
                <a:latin typeface="Lucida Sans Unicode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t-PT" sz="4100" spc="-1" strike="noStrike">
                <a:solidFill>
                  <a:srgbClr val="464646"/>
                </a:solidFill>
                <a:latin typeface="Lucida Sans Unicode"/>
              </a:rPr>
              <a:t>Clique para editar o estilo</a:t>
            </a:r>
            <a:endParaRPr b="0" lang="pt-PT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pt-PT" sz="4800" spc="-1" strike="noStrike">
                <a:solidFill>
                  <a:srgbClr val="464646"/>
                </a:solidFill>
                <a:latin typeface="Lucida Sans Unicode"/>
              </a:rPr>
              <a:t> </a:t>
            </a:r>
            <a:endParaRPr b="0" lang="pt-PT" sz="4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788000" y="3573000"/>
            <a:ext cx="3669840" cy="12380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>
            <a:norm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es-ES" sz="2700" spc="-1" strike="noStrike">
                <a:solidFill>
                  <a:srgbClr val="464646"/>
                </a:solidFill>
                <a:latin typeface="Lucida Sans Unicode"/>
              </a:rPr>
              <a:t>Escola Secundária Dr. Joaquim Gomes Ferreira Alves</a:t>
            </a:r>
            <a:endParaRPr b="0" lang="es-ES" sz="27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rcRect l="13284" t="0" r="39622" b="0"/>
          <a:stretch/>
        </p:blipFill>
        <p:spPr>
          <a:xfrm>
            <a:off x="-22320" y="5023080"/>
            <a:ext cx="6121080" cy="1456920"/>
          </a:xfrm>
          <a:prstGeom prst="rect">
            <a:avLst/>
          </a:prstGeom>
          <a:ln>
            <a:noFill/>
          </a:ln>
        </p:spPr>
      </p:pic>
      <p:pic>
        <p:nvPicPr>
          <p:cNvPr id="105" name="Picture 2" descr=""/>
          <p:cNvPicPr/>
          <p:nvPr/>
        </p:nvPicPr>
        <p:blipFill>
          <a:blip r:embed="rId2"/>
          <a:srcRect l="78116" t="0" r="11483" b="0"/>
          <a:stretch/>
        </p:blipFill>
        <p:spPr>
          <a:xfrm>
            <a:off x="6099120" y="5013000"/>
            <a:ext cx="1351440" cy="1456920"/>
          </a:xfrm>
          <a:prstGeom prst="rect">
            <a:avLst/>
          </a:prstGeom>
          <a:ln>
            <a:noFill/>
          </a:ln>
        </p:spPr>
      </p:pic>
      <p:pic>
        <p:nvPicPr>
          <p:cNvPr id="106" name="Picture 3" descr=""/>
          <p:cNvPicPr/>
          <p:nvPr/>
        </p:nvPicPr>
        <p:blipFill>
          <a:blip r:embed="rId3"/>
          <a:stretch/>
        </p:blipFill>
        <p:spPr>
          <a:xfrm>
            <a:off x="467640" y="836640"/>
            <a:ext cx="4608360" cy="3456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split dir="out" orient="vert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t-PT" sz="2800" spc="-1" strike="noStrike">
                <a:solidFill>
                  <a:srgbClr val="da1f28"/>
                </a:solidFill>
                <a:latin typeface="Lucida Sans Unicode"/>
              </a:rPr>
              <a:t>Escola Secundária Dr. Joaquim Gomes Ferreira Alves, Valadares, Vila Nova de Gaia – Portugal </a:t>
            </a: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67640" y="1628640"/>
            <a:ext cx="8208720" cy="3977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2400" spc="-1" strike="noStrike">
                <a:solidFill>
                  <a:srgbClr val="000000"/>
                </a:solidFill>
                <a:latin typeface="Lucida Sans Unicode"/>
              </a:rPr>
              <a:t>Educación obligatoria  – 12-18 años</a:t>
            </a: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2400" spc="-1" strike="noStrike">
                <a:solidFill>
                  <a:srgbClr val="000000"/>
                </a:solidFill>
                <a:latin typeface="Lucida Sans Unicode"/>
              </a:rPr>
              <a:t>2019/2020– 1860 alumnos</a:t>
            </a: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2400" spc="-1" strike="noStrike">
                <a:solidFill>
                  <a:srgbClr val="000000"/>
                </a:solidFill>
                <a:latin typeface="Lucida Sans Unicode"/>
              </a:rPr>
              <a:t>112 profesores  (70% mujeres); </a:t>
            </a: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09" name="Picture 3" descr=""/>
          <p:cNvPicPr/>
          <p:nvPr/>
        </p:nvPicPr>
        <p:blipFill>
          <a:blip r:embed="rId1"/>
          <a:stretch/>
        </p:blipFill>
        <p:spPr>
          <a:xfrm>
            <a:off x="6156000" y="2637000"/>
            <a:ext cx="1823760" cy="13676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split dir="out" orient="vert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2800" spc="-1" strike="noStrike">
                <a:solidFill>
                  <a:srgbClr val="000000"/>
                </a:solidFill>
                <a:latin typeface="Lucida Sans Unicode"/>
              </a:rPr>
              <a:t>Cursos profesionales – Multimedia; Turismo;– 12% de los alumnos de secundaria . </a:t>
            </a: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2800" spc="-1" strike="noStrike">
                <a:solidFill>
                  <a:srgbClr val="000000"/>
                </a:solidFill>
                <a:latin typeface="Lucida Sans Unicode"/>
              </a:rPr>
              <a:t> </a:t>
            </a:r>
            <a:r>
              <a:rPr b="1" lang="pt-PT" sz="2800" spc="-1" strike="noStrike">
                <a:solidFill>
                  <a:srgbClr val="000000"/>
                </a:solidFill>
                <a:latin typeface="Lucida Sans Unicode"/>
              </a:rPr>
              <a:t>Cursos de Ciencias y Humanidades – Ciencias y Tecnologias; Economia; Lenguas y Humanidades; Artes.</a:t>
            </a: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2800" spc="-1" strike="noStrike">
                <a:solidFill>
                  <a:srgbClr val="000000"/>
                </a:solidFill>
                <a:latin typeface="Lucida Sans Unicode"/>
              </a:rPr>
              <a:t>CLIL – 7 clases (12-14 años).  </a:t>
            </a: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pt-PT" sz="2800" spc="-1" strike="noStrike">
                <a:solidFill>
                  <a:srgbClr val="da1f28"/>
                </a:solidFill>
                <a:latin typeface="Lucida Sans Unicode"/>
              </a:rPr>
              <a:t>Escola Secundária Dr. Joaquim Gomes Ferreira Alves, Valadares, Vila Nova de Gaia – Portugal </a:t>
            </a: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6732360" y="4278960"/>
            <a:ext cx="2304000" cy="1728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split dir="out" orient="vert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3ee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4000" spc="-1" strike="noStrike">
                <a:solidFill>
                  <a:srgbClr val="da1f28"/>
                </a:solidFill>
                <a:latin typeface="Lucida Sans Unicode"/>
              </a:rPr>
              <a:t>Escola Secundária Dr. Joaquim Gomes Ferreira Alves, Valadares, Vila Nova de Gaia – Portugal  </a:t>
            </a:r>
            <a:endParaRPr b="0" lang="pt-PT" sz="40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rcRect l="0" t="0" r="0" b="-955"/>
          <a:stretch/>
        </p:blipFill>
        <p:spPr>
          <a:xfrm>
            <a:off x="1331640" y="1700640"/>
            <a:ext cx="6408360" cy="498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Marcador de Posição de Conteúdo 3" descr=""/>
          <p:cNvPicPr/>
          <p:nvPr/>
        </p:nvPicPr>
        <p:blipFill>
          <a:blip r:embed="rId1"/>
          <a:stretch/>
        </p:blipFill>
        <p:spPr>
          <a:xfrm>
            <a:off x="2309040" y="1481040"/>
            <a:ext cx="4525560" cy="452556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2000" spc="-1" strike="noStrike">
                <a:solidFill>
                  <a:srgbClr val="ff0000"/>
                </a:solidFill>
                <a:latin typeface="Lucida Sans Unicode"/>
              </a:rPr>
              <a:t>Escola Secundária Dr. Joaquim Gomes Ferreira Alves</a:t>
            </a:r>
            <a:endParaRPr b="0" lang="pt-PT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transition spd="slow">
    <p:split dir="out" orient="vert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Marcador de Posição de Conteúdo 3" descr=""/>
          <p:cNvPicPr/>
          <p:nvPr/>
        </p:nvPicPr>
        <p:blipFill>
          <a:blip r:embed="rId1"/>
          <a:stretch/>
        </p:blipFill>
        <p:spPr>
          <a:xfrm>
            <a:off x="1177560" y="1481040"/>
            <a:ext cx="6788520" cy="452556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2000" spc="-1" strike="noStrike">
                <a:solidFill>
                  <a:srgbClr val="ff0000"/>
                </a:solidFill>
                <a:latin typeface="Lucida Sans Unicode"/>
              </a:rPr>
              <a:t>Escola Secundária Dr. Joaquim Gomes Ferreira Alves</a:t>
            </a:r>
            <a:endParaRPr b="0" lang="pt-PT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transition spd="slow">
    <p:split dir="out" orient="vert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arcador de Posição de Conteúdo 3" descr=""/>
          <p:cNvPicPr/>
          <p:nvPr/>
        </p:nvPicPr>
        <p:blipFill>
          <a:blip r:embed="rId1"/>
          <a:stretch/>
        </p:blipFill>
        <p:spPr>
          <a:xfrm>
            <a:off x="1177560" y="1481040"/>
            <a:ext cx="6788520" cy="452556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2400" spc="-1" strike="noStrike">
                <a:solidFill>
                  <a:srgbClr val="464646"/>
                </a:solidFill>
                <a:latin typeface="Lucida Sans Unicode"/>
              </a:rPr>
              <a:t>Día GFA – Celebrando la poesia</a:t>
            </a:r>
            <a:endParaRPr b="0" lang="pt-PT" sz="24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transition spd="slow">
    <p:split dir="out" orient="vert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Marcador de Posição de Conteúdo 3" descr=""/>
          <p:cNvPicPr/>
          <p:nvPr/>
        </p:nvPicPr>
        <p:blipFill>
          <a:blip r:embed="rId1"/>
          <a:stretch/>
        </p:blipFill>
        <p:spPr>
          <a:xfrm>
            <a:off x="3063240" y="1481040"/>
            <a:ext cx="3016800" cy="452556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2800" spc="-1" strike="noStrike">
                <a:solidFill>
                  <a:srgbClr val="464646"/>
                </a:solidFill>
                <a:latin typeface="Lucida Sans Unicode"/>
              </a:rPr>
              <a:t>La musica está siempre presente</a:t>
            </a:r>
            <a:endParaRPr b="0" lang="pt-PT" sz="2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transition spd="slow">
    <p:split dir="out" orient="vert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2186</TotalTime>
  <Application>LibreOffice/6.0.7.3$Windows_x86 LibreOffice_project/dc89aa7a9eabfd848af146d5086077aeed2ae4a5</Application>
  <Words>146</Words>
  <Paragraphs>23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2010-09-22T08:40:02Z</dcterms:created>
  <dc:creator>Gabriela_de_Azevedo</dc:creator>
  <dc:description/>
  <dc:language>es-ES</dc:language>
  <cp:lastModifiedBy/>
  <dcterms:modified xsi:type="dcterms:W3CDTF">2019-12-03T11:01:11Z</dcterms:modified>
  <cp:revision>312</cp:revision>
  <dc:subject/>
  <dc:title>Comenius 1.1 Our ideal country – Our ideal Europe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Apresentação no Ecrã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