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9.jpeg" ContentType="image/jpeg"/>
  <Override PartName="/ppt/media/image28.png" ContentType="image/png"/>
  <Override PartName="/ppt/media/image1.jpeg" ContentType="image/jpeg"/>
  <Override PartName="/ppt/media/image22.gif" ContentType="image/gif"/>
  <Override PartName="/ppt/media/image2.png" ContentType="image/png"/>
  <Override PartName="/ppt/media/image4.jpeg" ContentType="image/jpeg"/>
  <Override PartName="/ppt/media/image5.png" ContentType="image/png"/>
  <Override PartName="/ppt/media/image3.jpeg" ContentType="image/jpeg"/>
  <Override PartName="/ppt/media/image8.jpeg" ContentType="image/jpeg"/>
  <Override PartName="/ppt/media/image34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11.jpeg" ContentType="image/jpe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png" ContentType="image/png"/>
  <Override PartName="/ppt/media/image27.jpeg" ContentType="image/jpe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jpeg" ContentType="image/jpeg"/>
  <Override PartName="/ppt/media/image35.png" ContentType="image/png"/>
  <Override PartName="/ppt/media/image3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Pulse para desplazar la página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s-ES" sz="1400" spc="-1" strike="noStrike">
                <a:latin typeface="Times New Roman"/>
              </a:rPr>
              <a:t> 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s-ES" sz="1400" spc="-1" strike="noStrike">
                <a:latin typeface="Times New Roman"/>
              </a:rPr>
              <a:t> 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s-ES" sz="1400" spc="-1" strike="noStrike">
                <a:latin typeface="Times New Roman"/>
              </a:rPr>
              <a:t> 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04BBD02-C0C3-48B6-9DF2-5C7309AD2FC1}" type="slidenum">
              <a:rPr b="0" lang="es-ES" sz="1400" spc="-1" strike="noStrike">
                <a:latin typeface="Times New Roman"/>
              </a:rPr>
              <a:t>1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rIns="99000" tIns="49680" bIns="49680" anchor="b"/>
          <a:p>
            <a:pPr algn="r">
              <a:lnSpc>
                <a:spcPct val="100000"/>
              </a:lnSpc>
            </a:pPr>
            <a:fld id="{A2BD213F-CA3A-4CA7-AE7E-198A78F6A263}" type="slidenum">
              <a:rPr b="0" lang="es-ES" sz="1300" spc="-1" strike="noStrike">
                <a:latin typeface="Arial"/>
              </a:rPr>
              <a:t>1</a:t>
            </a:fld>
            <a:endParaRPr b="0" lang="es-ES" sz="1300" spc="-1" strike="noStrike">
              <a:latin typeface="Times New Roman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</p:spPr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rIns="99000" tIns="49680" bIns="49680" anchor="b"/>
          <a:p>
            <a:pPr algn="r">
              <a:lnSpc>
                <a:spcPct val="100000"/>
              </a:lnSpc>
            </a:pPr>
            <a:fld id="{0C1C0DFF-61F3-4FBF-9C42-B6C17BBEEDDC}" type="slidenum">
              <a:rPr b="0" lang="es-ES" sz="1300" spc="-1" strike="noStrike">
                <a:latin typeface="Arial"/>
              </a:rPr>
              <a:t>1</a:t>
            </a:fld>
            <a:endParaRPr b="0" lang="es-ES" sz="1300" spc="-1" strike="noStrike">
              <a:latin typeface="Times New Roman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114920" y="3731040"/>
            <a:ext cx="5648400" cy="558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1114920" y="3731040"/>
            <a:ext cx="5648400" cy="558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1114920" y="3731040"/>
            <a:ext cx="5648400" cy="558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ubTitle"/>
          </p:nvPr>
        </p:nvSpPr>
        <p:spPr>
          <a:xfrm>
            <a:off x="1114920" y="3731040"/>
            <a:ext cx="5648400" cy="558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114920" y="3731040"/>
            <a:ext cx="5648400" cy="5581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14920" y="3731040"/>
            <a:ext cx="5648400" cy="12038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2647800"/>
            <a:ext cx="3571560" cy="420984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-2520" y="-1080"/>
            <a:ext cx="9146160" cy="6858720"/>
          </a:xfrm>
          <a:custGeom>
            <a:avLst/>
            <a:gdLst/>
            <a:ahLst/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 rot="19140000">
            <a:off x="816840" y="1730520"/>
            <a:ext cx="5648400" cy="1203840"/>
          </a:xfrm>
          <a:prstGeom prst="rect">
            <a:avLst/>
          </a:prstGeom>
        </p:spPr>
        <p:txBody>
          <a:bodyPr bIns="9000" anchor="b"/>
          <a:p>
            <a:pPr>
              <a:lnSpc>
                <a:spcPct val="100000"/>
              </a:lnSpc>
            </a:pPr>
            <a:r>
              <a:rPr b="0" lang="en-US" sz="3200" spc="-1" strike="noStrike" cap="all">
                <a:solidFill>
                  <a:srgbClr val="000000"/>
                </a:solidFill>
                <a:latin typeface="Franklin Gothic Medium"/>
              </a:rPr>
              <a:t>Haga clic para modificar el estilo de título del patrón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C9EA776-ECCD-4276-9E5B-497FF7546E45}" type="datetime">
              <a:rPr b="0" lang="es-ES" sz="1200" spc="-1" strike="noStrike" u="sng">
                <a:solidFill>
                  <a:srgbClr val="ffffff"/>
                </a:solidFill>
                <a:uFillTx/>
                <a:latin typeface="Arial"/>
              </a:rPr>
              <a:t>3/12/19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rIns="9000" tIns="9000" bIns="9000" anchor="ctr"/>
          <a:p>
            <a:pPr algn="ctr">
              <a:lnSpc>
                <a:spcPct val="100000"/>
              </a:lnSpc>
            </a:pPr>
            <a:fld id="{F386599E-88EC-46A7-904F-C936FC470E15}" type="slidenum">
              <a:rPr b="0" lang="es-ES" sz="1650" spc="-1" strike="noStrike" u="sng">
                <a:solidFill>
                  <a:srgbClr val="ffffff"/>
                </a:solidFill>
                <a:uFillTx/>
                <a:latin typeface="Arial"/>
              </a:rPr>
              <a:t>&lt;número&gt;</a:t>
            </a:fld>
            <a:endParaRPr b="0" lang="es-ES" sz="165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0000"/>
                </a:solidFill>
                <a:latin typeface="Franklin Gothic Book"/>
              </a:rPr>
              <a:t>Pulse para editar el formato de esquema del texto</a:t>
            </a: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Segundo nivel del esquema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Tercer nivel del esquema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Cuarto nivel del esquema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Quinto nivel del esquema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Sexto nivel del esquema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Séptimo nivel del esquema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latin typeface="Franklin Gothic Medium"/>
              </a:rPr>
              <a:t>Haga clic para modificar el estilo de título del patrón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822960" y="1100520"/>
            <a:ext cx="7520760" cy="357948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1600" spc="-1" strike="noStrike">
                <a:solidFill>
                  <a:srgbClr val="000000"/>
                </a:solidFill>
                <a:latin typeface="Franklin Gothic Book"/>
              </a:rPr>
              <a:t>Haga clic para modificar el estilo de texto del patrón</a:t>
            </a: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173880" indent="-1735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Segundo nivel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402480" indent="-16416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Tercer nivel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631080" indent="-16416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Cuarto nivel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859680" indent="-1735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Quinto nivel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5D0D69C-EE54-4ED0-A130-A256F9461C54}" type="datetime">
              <a:rPr b="0" lang="es-ES" sz="1200" spc="-1" strike="noStrike" u="sng">
                <a:solidFill>
                  <a:srgbClr val="ffffff"/>
                </a:solidFill>
                <a:uFillTx/>
                <a:latin typeface="Arial"/>
              </a:rPr>
              <a:t>3/12/19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rIns="9000" tIns="9000" bIns="9000" anchor="ctr"/>
          <a:p>
            <a:endParaRPr b="0" lang="es-ES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PlaceHolder 3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938D4FA-DCD7-4147-8D13-A48E934EAB76}" type="datetime">
              <a:rPr b="0" lang="es-ES" sz="1200" spc="-1" strike="noStrike" u="sng">
                <a:solidFill>
                  <a:srgbClr val="ffffff"/>
                </a:solidFill>
                <a:uFillTx/>
                <a:latin typeface="Arial"/>
              </a:rPr>
              <a:t>3/12/19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rIns="9000" tIns="9000" bIns="9000" anchor="ctr"/>
          <a:p>
            <a:pPr algn="ctr">
              <a:lnSpc>
                <a:spcPct val="100000"/>
              </a:lnSpc>
            </a:pPr>
            <a:r>
              <a:rPr b="0" lang="es-ES" sz="1650" spc="-1" strike="noStrike" u="sng">
                <a:solidFill>
                  <a:srgbClr val="ffffff"/>
                </a:solidFill>
                <a:uFillTx/>
                <a:latin typeface="Arial"/>
              </a:rPr>
              <a:t>http://www.isabelperez.com/clil.htm   Metodología AICLE / CLIL</a:t>
            </a:r>
            <a:endParaRPr b="0" lang="es-ES" sz="1650" spc="-1" strike="noStrike"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1600" spc="-1" strike="noStrike">
                <a:solidFill>
                  <a:srgbClr val="000000"/>
                </a:solidFill>
                <a:latin typeface="Franklin Gothic Book"/>
              </a:rPr>
              <a:t>Pulse para editar el formato de esquema del texto</a:t>
            </a: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Segundo nivel del esquema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Tercer nivel del esquema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Cuarto nivel del esquema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Quinto nivel del esquema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Sexto nivel del esquema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Séptimo nivel del esquema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PlaceHolder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latin typeface="Franklin Gothic Medium"/>
              </a:rPr>
              <a:t>Haga clic para modificar el estilo de título del patrón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22960" y="1097280"/>
            <a:ext cx="3200040" cy="54828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1400" spc="398" strike="noStrike" cap="all">
                <a:solidFill>
                  <a:srgbClr val="000000"/>
                </a:solidFill>
                <a:latin typeface="Franklin Gothic Book"/>
              </a:rPr>
              <a:t>Haga clic para modificar el estilo de texto del patrón</a:t>
            </a:r>
            <a:endParaRPr b="1" lang="en-US" sz="1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819000" y="1701720"/>
            <a:ext cx="3200040" cy="31086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Haga clic para modificar el estilo de texto del patrón</a:t>
            </a:r>
            <a:endParaRPr b="1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173880" indent="-1735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Segundo nivel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402480" indent="-16416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Tercer nivel</a:t>
            </a: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631080" indent="-16416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Cuarto nivel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859680" indent="-1735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Quinto nivel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4700160" y="1097280"/>
            <a:ext cx="3200040" cy="54828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1400" spc="398" strike="noStrike" cap="all">
                <a:solidFill>
                  <a:srgbClr val="000000"/>
                </a:solidFill>
                <a:latin typeface="Franklin Gothic Book"/>
              </a:rPr>
              <a:t>Haga clic para modificar el estilo de texto del patrón</a:t>
            </a:r>
            <a:endParaRPr b="1" lang="en-US" sz="1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4700160" y="1701720"/>
            <a:ext cx="3200040" cy="31086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Franklin Gothic Book"/>
              </a:rPr>
              <a:t>Haga clic para modificar el estilo de texto del patrón</a:t>
            </a:r>
            <a:endParaRPr b="1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173880" indent="-1735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Segundo nivel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402480" indent="-16416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Tercer nivel</a:t>
            </a: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631080" indent="-16416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Cuarto nivel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859680" indent="-1735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600" spc="-1" strike="noStrike">
                <a:solidFill>
                  <a:srgbClr val="000000"/>
                </a:solidFill>
                <a:latin typeface="Franklin Gothic Book"/>
              </a:rPr>
              <a:t>Quinto nivel</a:t>
            </a:r>
            <a:endParaRPr b="0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8" name="PlaceHolder 8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5855846-8CB4-4815-A526-FDCA6B4AB8AD}" type="datetime">
              <a:rPr b="0" lang="es-ES" sz="1200" spc="-1" strike="noStrike" u="sng">
                <a:solidFill>
                  <a:srgbClr val="ffffff"/>
                </a:solidFill>
                <a:uFillTx/>
                <a:latin typeface="Arial"/>
              </a:rPr>
              <a:t>3/12/19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39" name="PlaceHolder 9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140" name="PlaceHolder 10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rIns="9000" tIns="9000" bIns="9000" anchor="ctr"/>
          <a:p>
            <a:pPr algn="ctr">
              <a:lnSpc>
                <a:spcPct val="100000"/>
              </a:lnSpc>
            </a:pPr>
            <a:r>
              <a:rPr b="0" lang="es-ES" sz="1650" spc="-1" strike="noStrike" u="sng">
                <a:solidFill>
                  <a:srgbClr val="ffffff"/>
                </a:solidFill>
                <a:uFillTx/>
                <a:latin typeface="Arial"/>
              </a:rPr>
              <a:t>http://www.isabelperez.com/clil.htm   Metodología AICLE / CLIL</a:t>
            </a:r>
            <a:endParaRPr b="0" lang="es-ES" sz="16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-2520" y="5050800"/>
            <a:ext cx="3573720" cy="1806840"/>
          </a:xfrm>
          <a:custGeom>
            <a:avLst/>
            <a:gdLst/>
            <a:ah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-2520" y="5051160"/>
            <a:ext cx="9146160" cy="1806480"/>
          </a:xfrm>
          <a:custGeom>
            <a:avLst/>
            <a:gdLst/>
            <a:ah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822960" y="1097280"/>
            <a:ext cx="3200040" cy="37119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Franklin Gothic Book"/>
              </a:rPr>
              <a:t>Haga clic para modificar el estilo de texto del patrón</a:t>
            </a:r>
            <a:endParaRPr b="1" lang="en-US" sz="28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173880" indent="-1735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Franklin Gothic Book"/>
              </a:rPr>
              <a:t>Segundo nivel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402480" indent="-16416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Tercer nivel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631080" indent="-16416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Cuarto nivel</a:t>
            </a: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859680" indent="-1735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Quinto nivel</a:t>
            </a: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700160" y="1097280"/>
            <a:ext cx="3200040" cy="37119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Franklin Gothic Book"/>
              </a:rPr>
              <a:t>Haga clic para modificar el estilo de texto del patrón</a:t>
            </a:r>
            <a:endParaRPr b="1" lang="en-US" sz="2800" spc="-1" strike="noStrike">
              <a:solidFill>
                <a:srgbClr val="000000"/>
              </a:solidFill>
              <a:latin typeface="Franklin Gothic Book"/>
            </a:endParaRPr>
          </a:p>
          <a:p>
            <a:pPr lvl="1" marL="173880" indent="-1735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Franklin Gothic Book"/>
              </a:rPr>
              <a:t>Segundo nivel</a:t>
            </a:r>
            <a:endParaRPr b="0" lang="en-US" sz="2400" spc="-1" strike="noStrike">
              <a:solidFill>
                <a:srgbClr val="000000"/>
              </a:solidFill>
              <a:latin typeface="Franklin Gothic Book"/>
            </a:endParaRPr>
          </a:p>
          <a:p>
            <a:pPr lvl="2" marL="402480" indent="-16416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Franklin Gothic Book"/>
              </a:rPr>
              <a:t>Tercer nivel</a:t>
            </a:r>
            <a:endParaRPr b="0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lvl="3" marL="631080" indent="-16416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Cuarto nivel</a:t>
            </a: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  <a:p>
            <a:pPr lvl="4" marL="859680" indent="-17352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Quinto nivel</a:t>
            </a: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dt"/>
          </p:nvPr>
        </p:nvSpPr>
        <p:spPr>
          <a:xfrm rot="19140000">
            <a:off x="200880" y="5870160"/>
            <a:ext cx="2175840" cy="200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E95067B-B10D-4016-8C18-60DEA334A3D9}" type="datetime">
              <a:rPr b="0" lang="es-ES" sz="1200" spc="-1" strike="noStrike" u="sng">
                <a:solidFill>
                  <a:srgbClr val="ffffff"/>
                </a:solidFill>
                <a:uFillTx/>
                <a:latin typeface="Arial"/>
              </a:rPr>
              <a:t>3/12/19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 type="ftr"/>
          </p:nvPr>
        </p:nvSpPr>
        <p:spPr>
          <a:xfrm>
            <a:off x="3517560" y="6285240"/>
            <a:ext cx="4723920" cy="273960"/>
          </a:xfrm>
          <a:prstGeom prst="rect">
            <a:avLst/>
          </a:prstGeom>
        </p:spPr>
        <p:txBody>
          <a:bodyPr anchor="ctr"/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183" name="PlaceHolder 7"/>
          <p:cNvSpPr>
            <a:spLocks noGrp="1"/>
          </p:cNvSpPr>
          <p:nvPr>
            <p:ph type="sldNum"/>
          </p:nvPr>
        </p:nvSpPr>
        <p:spPr>
          <a:xfrm>
            <a:off x="8400960" y="6170760"/>
            <a:ext cx="502560" cy="502560"/>
          </a:xfrm>
          <a:prstGeom prst="rect">
            <a:avLst/>
          </a:prstGeom>
        </p:spPr>
        <p:txBody>
          <a:bodyPr lIns="9000" rIns="9000" tIns="9000" bIns="9000" anchor="ctr"/>
          <a:p>
            <a:pPr algn="ctr">
              <a:lnSpc>
                <a:spcPct val="100000"/>
              </a:lnSpc>
            </a:pPr>
            <a:r>
              <a:rPr b="0" lang="es-ES" sz="1650" spc="-1" strike="noStrike" u="sng">
                <a:solidFill>
                  <a:srgbClr val="ffffff"/>
                </a:solidFill>
                <a:uFillTx/>
                <a:latin typeface="Arial"/>
              </a:rPr>
              <a:t>http://www.isabelperez.com/clil.htm   Metodología AICLE / CLIL</a:t>
            </a:r>
            <a:endParaRPr b="0" lang="es-ES" sz="1650" spc="-1" strike="noStrike">
              <a:latin typeface="Times New Roman"/>
            </a:endParaRPr>
          </a:p>
        </p:txBody>
      </p:sp>
      <p:sp>
        <p:nvSpPr>
          <p:cNvPr id="184" name="PlaceHolder 8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760" cy="548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latin typeface="Franklin Gothic Medium"/>
              </a:rPr>
              <a:t>Haga clic para modificar el estilo de título del patrón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gif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owzG3s5WuMY" TargetMode="Externa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371600" y="3162240"/>
            <a:ext cx="8152920" cy="1371240"/>
          </a:xfrm>
          <a:prstGeom prst="rect">
            <a:avLst/>
          </a:prstGeom>
          <a:noFill/>
          <a:ln>
            <a:noFill/>
          </a:ln>
        </p:spPr>
        <p:txBody>
          <a:bodyPr bIns="9000" anchor="b">
            <a:normAutofit/>
          </a:bodyPr>
          <a:p>
            <a:pPr>
              <a:lnSpc>
                <a:spcPct val="100000"/>
              </a:lnSpc>
            </a:pPr>
            <a:r>
              <a:rPr b="1" lang="en-US" sz="2400" spc="-1" strike="noStrike" cap="all">
                <a:solidFill>
                  <a:srgbClr val="002060"/>
                </a:solidFill>
                <a:latin typeface="Arial"/>
              </a:rPr>
              <a:t>KA229</a:t>
            </a:r>
            <a:r>
              <a:rPr b="0" lang="en-US" sz="2400" spc="-1" strike="noStrike" cap="all">
                <a:solidFill>
                  <a:srgbClr val="002060"/>
                </a:solidFill>
                <a:latin typeface="Arial"/>
              </a:rPr>
              <a:t> </a:t>
            </a:r>
            <a:r>
              <a:rPr b="1" lang="en-US" sz="2400" spc="-1" strike="noStrike" cap="all">
                <a:solidFill>
                  <a:srgbClr val="002060"/>
                </a:solidFill>
                <a:latin typeface="Arial"/>
              </a:rPr>
              <a:t>:”</a:t>
            </a:r>
            <a:r>
              <a:rPr b="1" i="1" lang="en-US" sz="2400" spc="-1" strike="noStrike" cap="all">
                <a:solidFill>
                  <a:srgbClr val="002060"/>
                </a:solidFill>
                <a:latin typeface="Arial"/>
              </a:rPr>
              <a:t>misión europa”: </a:t>
            </a:r>
            <a:r>
              <a:rPr b="1" i="1" lang="en-US" sz="2400" spc="-1" strike="noStrike" cap="all">
                <a:solidFill>
                  <a:srgbClr val="ff0000"/>
                </a:solidFill>
                <a:latin typeface="Arial"/>
              </a:rPr>
              <a:t>movilidad de larga duración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2 Imagen" descr=""/>
          <p:cNvPicPr/>
          <p:nvPr/>
        </p:nvPicPr>
        <p:blipFill>
          <a:blip r:embed="rId1"/>
          <a:stretch/>
        </p:blipFill>
        <p:spPr>
          <a:xfrm>
            <a:off x="0" y="0"/>
            <a:ext cx="3276360" cy="933480"/>
          </a:xfrm>
          <a:prstGeom prst="rect">
            <a:avLst/>
          </a:prstGeom>
          <a:ln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685800" y="2590920"/>
            <a:ext cx="815292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bIns="9000" anchor="b">
            <a:normAutofit/>
          </a:bodyPr>
          <a:p>
            <a:pPr algn="ctr">
              <a:lnSpc>
                <a:spcPct val="100000"/>
              </a:lnSpc>
            </a:pPr>
            <a:r>
              <a:rPr b="0" lang="es-ES" sz="3800" spc="-1" strike="noStrike" cap="all">
                <a:solidFill>
                  <a:srgbClr val="002060"/>
                </a:solidFill>
                <a:latin typeface="Franklin Gothic Medium"/>
              </a:rPr>
              <a:t>IES Pérez galdós</a:t>
            </a:r>
            <a:endParaRPr b="0" lang="es-ES" sz="3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 cap="all">
                <a:solidFill>
                  <a:srgbClr val="002060"/>
                </a:solidFill>
                <a:latin typeface="Franklin Gothic Medium"/>
              </a:rPr>
              <a:t>Las Palmas de Gran canaria 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230" name="1 Imagen" descr=""/>
          <p:cNvPicPr/>
          <p:nvPr/>
        </p:nvPicPr>
        <p:blipFill>
          <a:blip r:embed="rId2"/>
          <a:stretch/>
        </p:blipFill>
        <p:spPr>
          <a:xfrm>
            <a:off x="8305920" y="151560"/>
            <a:ext cx="735480" cy="781920"/>
          </a:xfrm>
          <a:prstGeom prst="rect">
            <a:avLst/>
          </a:prstGeom>
          <a:ln>
            <a:noFill/>
          </a:ln>
        </p:spPr>
      </p:pic>
      <p:pic>
        <p:nvPicPr>
          <p:cNvPr id="231" name="5 Imagen" descr=""/>
          <p:cNvPicPr/>
          <p:nvPr/>
        </p:nvPicPr>
        <p:blipFill>
          <a:blip r:embed="rId3"/>
          <a:stretch/>
        </p:blipFill>
        <p:spPr>
          <a:xfrm>
            <a:off x="533520" y="1562040"/>
            <a:ext cx="2133360" cy="1599840"/>
          </a:xfrm>
          <a:prstGeom prst="rect">
            <a:avLst/>
          </a:prstGeom>
          <a:ln>
            <a:noFill/>
          </a:ln>
        </p:spPr>
      </p:pic>
      <p:sp>
        <p:nvSpPr>
          <p:cNvPr id="232" name="CustomShape 3"/>
          <p:cNvSpPr/>
          <p:nvPr/>
        </p:nvSpPr>
        <p:spPr>
          <a:xfrm>
            <a:off x="4952880" y="6095880"/>
            <a:ext cx="3543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 u="sng">
                <a:solidFill>
                  <a:srgbClr val="002060"/>
                </a:solidFill>
                <a:uFillTx/>
                <a:latin typeface="Arial"/>
              </a:rPr>
              <a:t>Directora: Carmen Martín Afonso</a:t>
            </a:r>
            <a:endParaRPr b="0" lang="es-ES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457200" y="273240"/>
            <a:ext cx="8223120" cy="11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s-ES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IES Pérez Galdós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457200" y="1604520"/>
            <a:ext cx="8223120" cy="397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9" name="560 Imagen" descr=""/>
          <p:cNvPicPr/>
          <p:nvPr/>
        </p:nvPicPr>
        <p:blipFill>
          <a:blip r:embed="rId1"/>
          <a:stretch/>
        </p:blipFill>
        <p:spPr>
          <a:xfrm>
            <a:off x="3569400" y="1796400"/>
            <a:ext cx="2637360" cy="1661760"/>
          </a:xfrm>
          <a:prstGeom prst="rect">
            <a:avLst/>
          </a:prstGeom>
          <a:ln>
            <a:noFill/>
          </a:ln>
        </p:spPr>
      </p:pic>
      <p:pic>
        <p:nvPicPr>
          <p:cNvPr id="270" name="561 Imagen" descr=""/>
          <p:cNvPicPr/>
          <p:nvPr/>
        </p:nvPicPr>
        <p:blipFill>
          <a:blip r:embed="rId2"/>
          <a:stretch/>
        </p:blipFill>
        <p:spPr>
          <a:xfrm>
            <a:off x="737280" y="1730880"/>
            <a:ext cx="2689200" cy="1694160"/>
          </a:xfrm>
          <a:prstGeom prst="rect">
            <a:avLst/>
          </a:prstGeom>
          <a:ln>
            <a:noFill/>
          </a:ln>
        </p:spPr>
      </p:pic>
      <p:pic>
        <p:nvPicPr>
          <p:cNvPr id="271" name="562 Imagen" descr=""/>
          <p:cNvPicPr/>
          <p:nvPr/>
        </p:nvPicPr>
        <p:blipFill>
          <a:blip r:embed="rId3"/>
          <a:stretch/>
        </p:blipFill>
        <p:spPr>
          <a:xfrm>
            <a:off x="2907360" y="4530960"/>
            <a:ext cx="2970360" cy="1077480"/>
          </a:xfrm>
          <a:prstGeom prst="rect">
            <a:avLst/>
          </a:prstGeom>
          <a:ln>
            <a:noFill/>
          </a:ln>
        </p:spPr>
      </p:pic>
      <p:pic>
        <p:nvPicPr>
          <p:cNvPr id="272" name="563 Imagen" descr=""/>
          <p:cNvPicPr/>
          <p:nvPr/>
        </p:nvPicPr>
        <p:blipFill>
          <a:blip r:embed="rId4"/>
          <a:stretch/>
        </p:blipFill>
        <p:spPr>
          <a:xfrm>
            <a:off x="1082520" y="4226760"/>
            <a:ext cx="1675440" cy="1414440"/>
          </a:xfrm>
          <a:prstGeom prst="rect">
            <a:avLst/>
          </a:prstGeom>
          <a:ln>
            <a:noFill/>
          </a:ln>
        </p:spPr>
      </p:pic>
      <p:pic>
        <p:nvPicPr>
          <p:cNvPr id="273" name="564 Imagen" descr=""/>
          <p:cNvPicPr/>
          <p:nvPr/>
        </p:nvPicPr>
        <p:blipFill>
          <a:blip r:embed="rId5"/>
          <a:stretch/>
        </p:blipFill>
        <p:spPr>
          <a:xfrm>
            <a:off x="6524640" y="1626840"/>
            <a:ext cx="1830960" cy="1830960"/>
          </a:xfrm>
          <a:prstGeom prst="rect">
            <a:avLst/>
          </a:prstGeom>
          <a:ln>
            <a:noFill/>
          </a:ln>
        </p:spPr>
      </p:pic>
      <p:sp>
        <p:nvSpPr>
          <p:cNvPr id="274" name="CustomShape 3"/>
          <p:cNvSpPr/>
          <p:nvPr/>
        </p:nvSpPr>
        <p:spPr>
          <a:xfrm>
            <a:off x="6367680" y="3886200"/>
            <a:ext cx="2255040" cy="31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00000"/>
              </a:lnSpc>
            </a:pPr>
            <a:r>
              <a:rPr b="0" lang="es-ES" sz="1600" spc="-1" strike="noStrike" u="sng">
                <a:solidFill>
                  <a:srgbClr val="000000"/>
                </a:solidFill>
                <a:uFillTx/>
                <a:latin typeface="Arial"/>
              </a:rPr>
              <a:t>Somos Club Mediando</a:t>
            </a:r>
            <a:endParaRPr b="0" lang="es-ES" sz="1600" spc="-1" strike="noStrike">
              <a:latin typeface="Arial"/>
            </a:endParaRPr>
          </a:p>
        </p:txBody>
      </p:sp>
      <p:pic>
        <p:nvPicPr>
          <p:cNvPr id="275" name="566 Imagen" descr=""/>
          <p:cNvPicPr/>
          <p:nvPr/>
        </p:nvPicPr>
        <p:blipFill>
          <a:blip r:embed="rId6"/>
          <a:stretch/>
        </p:blipFill>
        <p:spPr>
          <a:xfrm>
            <a:off x="6095160" y="4311000"/>
            <a:ext cx="2590920" cy="1910880"/>
          </a:xfrm>
          <a:prstGeom prst="rect">
            <a:avLst/>
          </a:prstGeom>
          <a:ln>
            <a:noFill/>
          </a:ln>
        </p:spPr>
      </p:pic>
    </p:spTree>
  </p:cSld>
  <p:transition spd="med">
    <p:wipe dir="u"/>
  </p:transition>
  <p:timing>
    <p:tnLst>
      <p:par>
        <p:cTn id="113" dur="indefinite" restart="never" nodeType="tmRoot">
          <p:childTnLst>
            <p:seq>
              <p:cTn id="1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228600" y="76320"/>
            <a:ext cx="845784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en-US" sz="1400" spc="-1" strike="noStrike" cap="all">
                <a:solidFill>
                  <a:srgbClr val="00b0f0"/>
                </a:solidFill>
                <a:latin typeface="Arial"/>
              </a:rPr>
              <a:t>PLAN DE DESARROLLO EUROPEO impulsado  desde la dirección del centro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380880" y="609480"/>
            <a:ext cx="8229240" cy="4419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Nuestro principal objetivo como centro en este sentido es  intentar trascender las limitaciones de vivir en una isla, promoviendo oportunidades de aprendizaje, formación, cooperación y comunicación para nuestro alumnado y profesorado.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Del entorno multicultural nace la necesidad de fomentar la dimensión europea del centro, los valores democráticos de respeto y tolerancia, así como de actuar como núcleo compensador de desigualdades entre nuestro alumnado.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1300" spc="-1" strike="noStrike">
                <a:solidFill>
                  <a:srgbClr val="ff0000"/>
                </a:solidFill>
                <a:latin typeface="Arial"/>
              </a:rPr>
              <a:t>ACCIONES QUE DESDE LA DIRECCIÓN DEL CENTRO FOMENTAN DICHA  DIMENSIÓN EUROPEA.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Apoyo desde la dirección a iniciativas de formación de profesorado en Europa (cursos, jobshadows).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Formación del equipo directivo e el aprendizaje de lenguas extranjeras.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Favorecer prácticas en empresas para nuestro alumnado en Europa (FP).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Creación de comisión de Programas Europeos.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Fomento de la mejora y actualización didáctica en la enseñanza de las 4 lenguas del centro.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Auxiliares de conversación MECD, alumnado en prácticas de universidades europeas.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Programas CLIL, Emile y Bachibac.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Recibimiento y acogida en nuestro centro de delegaciones extranjeras (profesorado y profesorado con alumnado). 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Apoyo de la vicedirección  en la organización de actividades transnacionales.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Participación del TASOCT como dinamizador de actividades en lengua inglesa para nuestro centro y otros centros con proyectos europeos, dentro de la programación de su módulo de lengua inglesa. 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Facilitar las iniciativas del profesorado en cuanto a impulsar proyectos europeos (asociaciones, movilidad escolar y profesional)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1" lang="en-US" sz="1300" spc="-1" strike="noStrike">
                <a:solidFill>
                  <a:srgbClr val="ff0000"/>
                </a:solidFill>
                <a:latin typeface="Arial"/>
              </a:rPr>
              <a:t>Antiguo proyecto MAC</a:t>
            </a:r>
            <a:r>
              <a:rPr b="1" lang="en-US" sz="1300" spc="-1" strike="noStrike">
                <a:solidFill>
                  <a:srgbClr val="000000"/>
                </a:solidFill>
                <a:latin typeface="Arial"/>
              </a:rPr>
              <a:t>, que evolucionó a  movilidad de larga duración KA201 (alumnado 3 meses, con Bélgica, Alemania) y que ha derivado en </a:t>
            </a:r>
            <a:r>
              <a:rPr b="1" lang="en-US" sz="1300" spc="-1" strike="noStrike">
                <a:solidFill>
                  <a:srgbClr val="ff0000"/>
                </a:solidFill>
                <a:latin typeface="Arial"/>
              </a:rPr>
              <a:t>MOVILIDAD DE LARGA DURACIÓN (3 meses) A POLONIA (ACTUAL KA219)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1" lang="en-US" sz="1300" spc="-1" strike="noStrike">
                <a:solidFill>
                  <a:srgbClr val="ff0000"/>
                </a:solidFill>
                <a:latin typeface="Arial"/>
              </a:rPr>
              <a:t>Con el KA229 “MISIÓN EUROPA”  que comienza, ampliaremos el número de alumnos a 11 por año en movilidad de larga de duración de 2 meses a  4 centros de 5 países: FINLANDIA,FRANCIA, ITALIA, y PORTUGAL.(2019-2021)</a:t>
            </a: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1" lang="en-US" sz="13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457200" y="273240"/>
            <a:ext cx="822528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s-ES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IES Pérez Galdós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457200" y="1604520"/>
            <a:ext cx="8225280" cy="397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0" name="549 Imagen" descr=""/>
          <p:cNvPicPr/>
          <p:nvPr/>
        </p:nvPicPr>
        <p:blipFill>
          <a:blip r:embed="rId1"/>
          <a:stretch/>
        </p:blipFill>
        <p:spPr>
          <a:xfrm>
            <a:off x="392040" y="2873880"/>
            <a:ext cx="2085840" cy="1390680"/>
          </a:xfrm>
          <a:prstGeom prst="rect">
            <a:avLst/>
          </a:prstGeom>
          <a:ln>
            <a:noFill/>
          </a:ln>
        </p:spPr>
      </p:pic>
      <p:pic>
        <p:nvPicPr>
          <p:cNvPr id="281" name="550 Imagen" descr=""/>
          <p:cNvPicPr/>
          <p:nvPr/>
        </p:nvPicPr>
        <p:blipFill>
          <a:blip r:embed="rId2"/>
          <a:stretch/>
        </p:blipFill>
        <p:spPr>
          <a:xfrm>
            <a:off x="1762200" y="1382400"/>
            <a:ext cx="5222160" cy="1487520"/>
          </a:xfrm>
          <a:prstGeom prst="rect">
            <a:avLst/>
          </a:prstGeom>
          <a:ln>
            <a:noFill/>
          </a:ln>
        </p:spPr>
      </p:pic>
      <p:pic>
        <p:nvPicPr>
          <p:cNvPr id="282" name="551 Imagen" descr=""/>
          <p:cNvPicPr/>
          <p:nvPr/>
        </p:nvPicPr>
        <p:blipFill>
          <a:blip r:embed="rId3"/>
          <a:stretch/>
        </p:blipFill>
        <p:spPr>
          <a:xfrm>
            <a:off x="393480" y="4637520"/>
            <a:ext cx="2149560" cy="1433160"/>
          </a:xfrm>
          <a:prstGeom prst="rect">
            <a:avLst/>
          </a:prstGeom>
          <a:ln>
            <a:noFill/>
          </a:ln>
        </p:spPr>
      </p:pic>
      <p:pic>
        <p:nvPicPr>
          <p:cNvPr id="283" name="552 Imagen" descr=""/>
          <p:cNvPicPr/>
          <p:nvPr/>
        </p:nvPicPr>
        <p:blipFill>
          <a:blip r:embed="rId4"/>
          <a:stretch/>
        </p:blipFill>
        <p:spPr>
          <a:xfrm>
            <a:off x="3004200" y="2736000"/>
            <a:ext cx="3237120" cy="2158560"/>
          </a:xfrm>
          <a:prstGeom prst="rect">
            <a:avLst/>
          </a:prstGeom>
          <a:ln>
            <a:noFill/>
          </a:ln>
        </p:spPr>
      </p:pic>
      <p:pic>
        <p:nvPicPr>
          <p:cNvPr id="284" name="553 Imagen" descr=""/>
          <p:cNvPicPr/>
          <p:nvPr/>
        </p:nvPicPr>
        <p:blipFill>
          <a:blip r:embed="rId5"/>
          <a:stretch/>
        </p:blipFill>
        <p:spPr>
          <a:xfrm>
            <a:off x="6596280" y="4768200"/>
            <a:ext cx="2284200" cy="1522800"/>
          </a:xfrm>
          <a:prstGeom prst="rect">
            <a:avLst/>
          </a:prstGeom>
          <a:ln>
            <a:noFill/>
          </a:ln>
        </p:spPr>
      </p:pic>
      <p:pic>
        <p:nvPicPr>
          <p:cNvPr id="285" name="554 Imagen" descr=""/>
          <p:cNvPicPr/>
          <p:nvPr/>
        </p:nvPicPr>
        <p:blipFill>
          <a:blip r:embed="rId6"/>
          <a:stretch/>
        </p:blipFill>
        <p:spPr>
          <a:xfrm>
            <a:off x="6522120" y="2808720"/>
            <a:ext cx="2356200" cy="1570680"/>
          </a:xfrm>
          <a:prstGeom prst="rect">
            <a:avLst/>
          </a:prstGeom>
          <a:ln>
            <a:noFill/>
          </a:ln>
        </p:spPr>
      </p:pic>
      <p:pic>
        <p:nvPicPr>
          <p:cNvPr id="286" name="555 Imagen" descr=""/>
          <p:cNvPicPr/>
          <p:nvPr/>
        </p:nvPicPr>
        <p:blipFill>
          <a:blip r:embed="rId7"/>
          <a:stretch/>
        </p:blipFill>
        <p:spPr>
          <a:xfrm>
            <a:off x="3559320" y="5137560"/>
            <a:ext cx="2281320" cy="1521000"/>
          </a:xfrm>
          <a:prstGeom prst="rect">
            <a:avLst/>
          </a:prstGeom>
          <a:ln>
            <a:noFill/>
          </a:ln>
        </p:spPr>
      </p:pic>
    </p:spTree>
  </p:cSld>
  <p:transition spd="med">
    <p:wipe dir="u"/>
  </p:transition>
  <p:timing>
    <p:tnLst>
      <p:par>
        <p:cTn id="185" dur="indefinite" restart="never" nodeType="tmRoot">
          <p:childTnLst>
            <p:seq>
              <p:cTn id="1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838080" y="228600"/>
            <a:ext cx="7520760" cy="548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000" spc="-1" strike="noStrike" cap="all">
                <a:solidFill>
                  <a:srgbClr val="ffffff"/>
                </a:solidFill>
                <a:latin typeface="Franklin Gothic Medium"/>
              </a:rPr>
              <a:t>MOVILIDAD DE LARGA DURACIÓN: “Yo a Polonia, Tú a mi casa”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4 Marcador de contenido" descr=""/>
          <p:cNvPicPr/>
          <p:nvPr/>
        </p:nvPicPr>
        <p:blipFill>
          <a:blip r:embed="rId1"/>
          <a:stretch/>
        </p:blipFill>
        <p:spPr>
          <a:xfrm>
            <a:off x="2035080" y="838080"/>
            <a:ext cx="5127120" cy="4233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7" dur="indefinite" restart="never" nodeType="tmRoot">
          <p:childTnLst>
            <p:seq>
              <p:cTn id="188" dur="indefinite" nodeType="mainSeq">
                <p:childTnLst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latin typeface="Franklin Gothic Medium"/>
              </a:rPr>
              <a:t>NUESTRO  ka229 2018-2021 : </a:t>
            </a:r>
            <a:r>
              <a:rPr b="0" lang="en-US" sz="2800" spc="-1" strike="noStrike" cap="all">
                <a:solidFill>
                  <a:srgbClr val="ff0000"/>
                </a:solidFill>
                <a:latin typeface="Franklin Gothic Medium"/>
              </a:rPr>
              <a:t>“misión europa”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822960" y="1100520"/>
            <a:ext cx="7520760" cy="3579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1600" spc="-1" strike="noStrike">
                <a:solidFill>
                  <a:srgbClr val="000000"/>
                </a:solidFill>
                <a:latin typeface="Franklin Gothic Book"/>
              </a:rPr>
              <a:t>KA229: “Misión Europa” (36 meses)</a:t>
            </a: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1600" spc="-1" strike="noStrike">
                <a:solidFill>
                  <a:srgbClr val="000000"/>
                </a:solidFill>
                <a:latin typeface="Franklin Gothic Book"/>
              </a:rPr>
              <a:t>Dirigido a alumnado de 1º de Bachillerato, se trata de un proyecto para trabajar desde las cuatro lenguas del centro, que incluye movilidades de larga duración de alumnado a 5 centros europeos diferentes (Francia, Portugal, Italia y Finlandia).</a:t>
            </a: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Franklin Gothic Book"/>
              </a:rPr>
              <a:t>Español como Lengua de trabajo</a:t>
            </a: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Franklin Gothic Book"/>
              </a:rPr>
              <a:t>11 alumnos españoles en movilidad de larga duración por año (2 a Portugal, 4 a Italia (sur y norte para práctica del alemán, cerca de Austria), 3 a Francia y 2 a Finlandia) y 11 alumnos de estos países en nuestro centro </a:t>
            </a: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Franklin Gothic Book"/>
              </a:rPr>
              <a:t>Duración de estas movilidades:60 días</a:t>
            </a: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Franklin Gothic Book"/>
              </a:rPr>
              <a:t>Incluye profesorado visitante de Francia e Italia durante 2 meses</a:t>
            </a: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1600" spc="-1" strike="noStrike">
                <a:solidFill>
                  <a:srgbClr val="000000"/>
                </a:solidFill>
                <a:latin typeface="Franklin Gothic Book"/>
              </a:rPr>
              <a:t> </a:t>
            </a: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91" name="TextShape 3"/>
          <p:cNvSpPr txBox="1"/>
          <p:nvPr/>
        </p:nvSpPr>
        <p:spPr>
          <a:xfrm>
            <a:off x="8400960" y="6170760"/>
            <a:ext cx="502560" cy="50256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9000" rIns="9000" tIns="9000" bIns="9000" anchor="ctr"/>
          <a:p>
            <a:endParaRPr b="0" lang="es-ES" sz="2400" spc="-1" strike="noStrike">
              <a:latin typeface="Times New Roman"/>
            </a:endParaRPr>
          </a:p>
        </p:txBody>
      </p:sp>
    </p:spTree>
  </p:cSld>
  <p:timing>
    <p:tnLst>
      <p:par>
        <p:cTn id="197" dur="indefinite" restart="never" nodeType="tmRoot">
          <p:childTnLst>
            <p:seq>
              <p:cTn id="1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2 Imagen" descr=""/>
          <p:cNvPicPr/>
          <p:nvPr/>
        </p:nvPicPr>
        <p:blipFill>
          <a:blip r:embed="rId1"/>
          <a:stretch/>
        </p:blipFill>
        <p:spPr>
          <a:xfrm>
            <a:off x="0" y="0"/>
            <a:ext cx="3276360" cy="933480"/>
          </a:xfrm>
          <a:prstGeom prst="rect">
            <a:avLst/>
          </a:prstGeom>
          <a:ln>
            <a:noFill/>
          </a:ln>
        </p:spPr>
      </p:pic>
      <p:sp>
        <p:nvSpPr>
          <p:cNvPr id="293" name="CustomShape 1"/>
          <p:cNvSpPr/>
          <p:nvPr/>
        </p:nvSpPr>
        <p:spPr>
          <a:xfrm>
            <a:off x="685800" y="2590920"/>
            <a:ext cx="815292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bIns="9000" anchor="b">
            <a:normAutofit/>
          </a:bodyPr>
          <a:p>
            <a:pPr algn="ctr">
              <a:lnSpc>
                <a:spcPct val="100000"/>
              </a:lnSpc>
            </a:pPr>
            <a:r>
              <a:rPr b="0" lang="es-ES" sz="3800" spc="-1" strike="noStrike" cap="all">
                <a:solidFill>
                  <a:srgbClr val="002060"/>
                </a:solidFill>
                <a:latin typeface="Franklin Gothic Medium"/>
              </a:rPr>
              <a:t>IES Pérez galdós</a:t>
            </a:r>
            <a:endParaRPr b="0" lang="es-ES" sz="3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1800" spc="-1" strike="noStrike" cap="all">
                <a:solidFill>
                  <a:srgbClr val="002060"/>
                </a:solidFill>
                <a:latin typeface="Franklin Gothic Medium"/>
              </a:rPr>
              <a:t>Las Palmas de Gran canaria 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294" name="1 Imagen" descr=""/>
          <p:cNvPicPr/>
          <p:nvPr/>
        </p:nvPicPr>
        <p:blipFill>
          <a:blip r:embed="rId2"/>
          <a:stretch/>
        </p:blipFill>
        <p:spPr>
          <a:xfrm>
            <a:off x="8305920" y="151560"/>
            <a:ext cx="735480" cy="781920"/>
          </a:xfrm>
          <a:prstGeom prst="rect">
            <a:avLst/>
          </a:prstGeom>
          <a:ln>
            <a:noFill/>
          </a:ln>
        </p:spPr>
      </p:pic>
      <p:pic>
        <p:nvPicPr>
          <p:cNvPr id="295" name="5 Imagen" descr=""/>
          <p:cNvPicPr/>
          <p:nvPr/>
        </p:nvPicPr>
        <p:blipFill>
          <a:blip r:embed="rId3"/>
          <a:stretch/>
        </p:blipFill>
        <p:spPr>
          <a:xfrm>
            <a:off x="533520" y="1562040"/>
            <a:ext cx="2133360" cy="1599840"/>
          </a:xfrm>
          <a:prstGeom prst="rect">
            <a:avLst/>
          </a:prstGeom>
          <a:ln>
            <a:noFill/>
          </a:ln>
        </p:spPr>
      </p:pic>
      <p:sp>
        <p:nvSpPr>
          <p:cNvPr id="296" name="CustomShape 2"/>
          <p:cNvSpPr/>
          <p:nvPr/>
        </p:nvSpPr>
        <p:spPr>
          <a:xfrm>
            <a:off x="2971800" y="3898080"/>
            <a:ext cx="5562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2800" spc="-1" strike="noStrike" u="sng">
                <a:solidFill>
                  <a:srgbClr val="ff0000"/>
                </a:solidFill>
                <a:uFillTx/>
                <a:latin typeface="Arial"/>
              </a:rPr>
              <a:t>GRACIAS POR SU ATENCIÓN</a:t>
            </a:r>
            <a:endParaRPr b="0" lang="es-ES" sz="2800" spc="-1" strike="noStrike">
              <a:latin typeface="Arial"/>
            </a:endParaRPr>
          </a:p>
        </p:txBody>
      </p:sp>
    </p:spTree>
  </p:cSld>
  <p:timing>
    <p:tnLst>
      <p:par>
        <p:cTn id="199" dur="indefinite" restart="never" nodeType="tmRoot">
          <p:childTnLst>
            <p:seq>
              <p:cTn id="200" dur="indefinite" nodeType="mainSeq">
                <p:childTnLst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latin typeface="Franklin Gothic Medium"/>
              </a:rPr>
              <a:t>NUESTRA CIUDAD: LAS PALMAS DE GRAN CANARIA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822960" y="1100520"/>
            <a:ext cx="7520760" cy="3579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1600" spc="-1" strike="noStrike">
                <a:solidFill>
                  <a:srgbClr val="000000"/>
                </a:solidFill>
                <a:latin typeface="Franklin Gothic Book"/>
              </a:rPr>
              <a:t> </a:t>
            </a: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5" name="TextShape 3"/>
          <p:cNvSpPr txBox="1"/>
          <p:nvPr/>
        </p:nvSpPr>
        <p:spPr>
          <a:xfrm>
            <a:off x="8400960" y="6170760"/>
            <a:ext cx="502560" cy="50256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9000" rIns="9000" tIns="9000" bIns="9000" anchor="ctr"/>
          <a:p>
            <a:endParaRPr b="0" lang="es-ES" sz="2400" spc="-1" strike="noStrike">
              <a:latin typeface="Times New Roman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1"/>
          <a:stretch/>
        </p:blipFill>
        <p:spPr>
          <a:xfrm>
            <a:off x="1560600" y="1272240"/>
            <a:ext cx="6094080" cy="434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000000"/>
                </a:solidFill>
                <a:latin typeface="Franklin Gothic Medium"/>
                <a:ea typeface="Microsoft YaHei"/>
              </a:rPr>
              <a:t>NUESTRA isla:  GRAN CANARIA</a:t>
            </a:r>
            <a:br/>
            <a:r>
              <a:rPr b="1" lang="en-US" sz="1600" spc="-1" strike="noStrike">
                <a:solidFill>
                  <a:srgbClr val="000000"/>
                </a:solidFill>
                <a:latin typeface="Franklin Gothic Book"/>
                <a:hlinkClick r:id="rId1"/>
              </a:rPr>
              <a:t>https://www.youtube.com/watch?v=owzG3s5WuMY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822960" y="1100520"/>
            <a:ext cx="7520760" cy="3579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1600" spc="-1" strike="noStrike">
                <a:solidFill>
                  <a:srgbClr val="000000"/>
                </a:solidFill>
                <a:latin typeface="Franklin Gothic Book"/>
              </a:rPr>
              <a:t> </a:t>
            </a: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b="1" lang="en-US" sz="1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9" name="TextShape 3"/>
          <p:cNvSpPr txBox="1"/>
          <p:nvPr/>
        </p:nvSpPr>
        <p:spPr>
          <a:xfrm>
            <a:off x="8400960" y="6170760"/>
            <a:ext cx="502560" cy="50256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9000" rIns="9000" tIns="9000" bIns="9000" anchor="ctr"/>
          <a:p>
            <a:endParaRPr b="0" lang="es-ES" sz="2400" spc="-1" strike="noStrike">
              <a:latin typeface="Times New Roman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2"/>
          <a:stretch/>
        </p:blipFill>
        <p:spPr>
          <a:xfrm>
            <a:off x="2226600" y="1767600"/>
            <a:ext cx="4762080" cy="3352320"/>
          </a:xfrm>
          <a:prstGeom prst="rect">
            <a:avLst/>
          </a:prstGeom>
          <a:ln>
            <a:noFill/>
          </a:ln>
        </p:spPr>
      </p:pic>
      <p:pic>
        <p:nvPicPr>
          <p:cNvPr id="241" name="" descr=""/>
          <p:cNvPicPr/>
          <p:nvPr/>
        </p:nvPicPr>
        <p:blipFill>
          <a:blip r:embed="rId3"/>
          <a:stretch/>
        </p:blipFill>
        <p:spPr>
          <a:xfrm>
            <a:off x="1656000" y="1335600"/>
            <a:ext cx="5875920" cy="4136400"/>
          </a:xfrm>
          <a:prstGeom prst="rect">
            <a:avLst/>
          </a:prstGeom>
          <a:ln>
            <a:noFill/>
          </a:ln>
        </p:spPr>
      </p:pic>
      <p:pic>
        <p:nvPicPr>
          <p:cNvPr id="242" name="" descr=""/>
          <p:cNvPicPr/>
          <p:nvPr/>
        </p:nvPicPr>
        <p:blipFill>
          <a:blip r:embed="rId4"/>
          <a:stretch/>
        </p:blipFill>
        <p:spPr>
          <a:xfrm>
            <a:off x="1296000" y="1224000"/>
            <a:ext cx="6489720" cy="4568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ffffff"/>
                </a:solidFill>
                <a:latin typeface="Franklin Gothic Medium"/>
              </a:rPr>
              <a:t>NUESTRO CENTRO:HISTORIA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822960" y="1100520"/>
            <a:ext cx="7520760" cy="4232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85840" indent="-2854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El IES Pérez Galdós es el centro más antiguo de la provincia de Las Palmas, y el segundo más antiguo de Canarias. </a:t>
            </a:r>
            <a:endParaRPr b="1" lang="en-US" sz="1800" spc="-1" strike="noStrike">
              <a:solidFill>
                <a:srgbClr val="000000"/>
              </a:solidFill>
              <a:latin typeface="Franklin Gothic Book"/>
            </a:endParaRPr>
          </a:p>
          <a:p>
            <a:pPr marL="285840" indent="-2854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El IES Pérez Galdós se creó por Real Decreto el 4 de febrero de 1916. El instituto inició sus tareas docentes en octubre de 1916 inaugurando el curso académico 1916-1917 como todo un acontecimiento en la ciudad, celebrándose actos y festejos, y convirtiéndose en el primer instituto de Las Palmas de Gran Canaria. </a:t>
            </a:r>
            <a:endParaRPr b="1" lang="en-US" sz="1800" spc="-1" strike="noStrike">
              <a:solidFill>
                <a:srgbClr val="000000"/>
              </a:solidFill>
              <a:latin typeface="Franklin Gothic Book"/>
            </a:endParaRPr>
          </a:p>
          <a:p>
            <a:pPr marL="285840" indent="-2854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El IES Pérez Galdós tendría cuatro sedes más, pero desde 1970 hasta la actualidad ha funcionado ininterrumpidamente en el edificio actual. </a:t>
            </a:r>
            <a:endParaRPr b="1" lang="en-US" sz="1800" spc="-1" strike="noStrike">
              <a:solidFill>
                <a:srgbClr val="000000"/>
              </a:solidFill>
              <a:latin typeface="Franklin Gothic Book"/>
            </a:endParaRPr>
          </a:p>
          <a:p>
            <a:pPr marL="285840" indent="-2854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En el pasado fue un centro enteramente masculino, pero desde los años 80 pasó a ser mixto.</a:t>
            </a:r>
            <a:endParaRPr b="1" lang="en-US" sz="1800" spc="-1" strike="noStrike">
              <a:solidFill>
                <a:srgbClr val="000000"/>
              </a:solidFill>
              <a:latin typeface="Franklin Gothic Book"/>
            </a:endParaRPr>
          </a:p>
          <a:p>
            <a:pPr marL="285840" indent="-2854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En 2016 se celebró el centenario de nuestro centro: ¡1916-2016! </a:t>
            </a:r>
            <a:endParaRPr b="1" lang="en-US" sz="1800" spc="-1" strike="noStrike">
              <a:solidFill>
                <a:srgbClr val="00000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1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457200" y="273240"/>
            <a:ext cx="8221680" cy="113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0" lang="es-ES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Centenario </a:t>
            </a:r>
            <a:r>
              <a:rPr b="0" lang="es-ES" sz="29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(1.916-2.016)</a:t>
            </a:r>
            <a:endParaRPr b="0" lang="es-ES" sz="2900" spc="-1" strike="noStrike">
              <a:latin typeface="Arial"/>
            </a:endParaRPr>
          </a:p>
        </p:txBody>
      </p:sp>
      <p:pic>
        <p:nvPicPr>
          <p:cNvPr id="246" name="84 Imagen" descr=""/>
          <p:cNvPicPr/>
          <p:nvPr/>
        </p:nvPicPr>
        <p:blipFill>
          <a:blip r:embed="rId1"/>
          <a:stretch/>
        </p:blipFill>
        <p:spPr>
          <a:xfrm>
            <a:off x="304920" y="1295280"/>
            <a:ext cx="4031280" cy="1943640"/>
          </a:xfrm>
          <a:prstGeom prst="rect">
            <a:avLst/>
          </a:prstGeom>
          <a:ln>
            <a:noFill/>
          </a:ln>
        </p:spPr>
      </p:pic>
      <p:pic>
        <p:nvPicPr>
          <p:cNvPr id="247" name="85 Imagen" descr=""/>
          <p:cNvPicPr/>
          <p:nvPr/>
        </p:nvPicPr>
        <p:blipFill>
          <a:blip r:embed="rId2"/>
          <a:stretch/>
        </p:blipFill>
        <p:spPr>
          <a:xfrm>
            <a:off x="4787640" y="1464480"/>
            <a:ext cx="3225240" cy="1605240"/>
          </a:xfrm>
          <a:prstGeom prst="rect">
            <a:avLst/>
          </a:prstGeom>
          <a:ln>
            <a:noFill/>
          </a:ln>
        </p:spPr>
      </p:pic>
      <p:pic>
        <p:nvPicPr>
          <p:cNvPr id="248" name="86 Imagen" descr=""/>
          <p:cNvPicPr/>
          <p:nvPr/>
        </p:nvPicPr>
        <p:blipFill>
          <a:blip r:embed="rId3"/>
          <a:stretch/>
        </p:blipFill>
        <p:spPr>
          <a:xfrm>
            <a:off x="254880" y="3384360"/>
            <a:ext cx="3247200" cy="1311120"/>
          </a:xfrm>
          <a:prstGeom prst="rect">
            <a:avLst/>
          </a:prstGeom>
          <a:ln>
            <a:noFill/>
          </a:ln>
        </p:spPr>
      </p:pic>
      <p:pic>
        <p:nvPicPr>
          <p:cNvPr id="249" name="87 Imagen" descr=""/>
          <p:cNvPicPr/>
          <p:nvPr/>
        </p:nvPicPr>
        <p:blipFill>
          <a:blip r:embed="rId4"/>
          <a:stretch/>
        </p:blipFill>
        <p:spPr>
          <a:xfrm>
            <a:off x="3733920" y="3384360"/>
            <a:ext cx="2313000" cy="1345320"/>
          </a:xfrm>
          <a:prstGeom prst="rect">
            <a:avLst/>
          </a:prstGeom>
          <a:ln>
            <a:noFill/>
          </a:ln>
        </p:spPr>
      </p:pic>
      <p:pic>
        <p:nvPicPr>
          <p:cNvPr id="250" name="487 Imagen" descr=""/>
          <p:cNvPicPr/>
          <p:nvPr/>
        </p:nvPicPr>
        <p:blipFill>
          <a:blip r:embed="rId5"/>
          <a:stretch/>
        </p:blipFill>
        <p:spPr>
          <a:xfrm>
            <a:off x="6400440" y="372240"/>
            <a:ext cx="2586240" cy="1038960"/>
          </a:xfrm>
          <a:prstGeom prst="rect">
            <a:avLst/>
          </a:prstGeom>
          <a:ln>
            <a:noFill/>
          </a:ln>
        </p:spPr>
      </p:pic>
      <p:pic>
        <p:nvPicPr>
          <p:cNvPr id="251" name="Picture 2" descr=""/>
          <p:cNvPicPr/>
          <p:nvPr/>
        </p:nvPicPr>
        <p:blipFill>
          <a:blip r:embed="rId6"/>
          <a:stretch/>
        </p:blipFill>
        <p:spPr>
          <a:xfrm>
            <a:off x="6248520" y="3355560"/>
            <a:ext cx="2133360" cy="1603080"/>
          </a:xfrm>
          <a:prstGeom prst="rect">
            <a:avLst/>
          </a:prstGeom>
          <a:ln>
            <a:noFill/>
          </a:ln>
        </p:spPr>
      </p:pic>
    </p:spTree>
  </p:cSld>
  <p:transition spd="med">
    <p:wipe dir="u"/>
  </p:transition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ffffff"/>
                </a:solidFill>
                <a:latin typeface="Franklin Gothic Medium"/>
              </a:rPr>
              <a:t>NUESTRO CENTRO: NOMBRE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4876920" y="1143000"/>
            <a:ext cx="3466800" cy="4190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100000"/>
              </a:lnSpc>
              <a:spcBef>
                <a:spcPts val="799"/>
              </a:spcBef>
            </a:pPr>
            <a:r>
              <a:rPr b="1" lang="en-US" sz="2000" spc="-1" strike="noStrike">
                <a:solidFill>
                  <a:srgbClr val="000000"/>
                </a:solidFill>
                <a:latin typeface="Franklin Gothic Book"/>
              </a:rPr>
              <a:t>El centro lleva el nombre de Benito Pérez Galdós, el más universal de los escritores canarios y uno de los máximos exponentes de la literatura española de todos los tiempos, que había luchado activamente por tener un instituto en la </a:t>
            </a:r>
            <a:endParaRPr b="1" lang="en-U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254" name="Picture 2" descr=""/>
          <p:cNvPicPr/>
          <p:nvPr/>
        </p:nvPicPr>
        <p:blipFill>
          <a:blip r:embed="rId1"/>
          <a:stretch/>
        </p:blipFill>
        <p:spPr>
          <a:xfrm>
            <a:off x="990720" y="1219320"/>
            <a:ext cx="3200040" cy="3712680"/>
          </a:xfrm>
          <a:prstGeom prst="rect">
            <a:avLst/>
          </a:prstGeom>
          <a:ln>
            <a:noFill/>
          </a:ln>
        </p:spPr>
      </p:pic>
      <p:pic>
        <p:nvPicPr>
          <p:cNvPr id="255" name="Picture 3" descr=""/>
          <p:cNvPicPr/>
          <p:nvPr/>
        </p:nvPicPr>
        <p:blipFill>
          <a:blip r:embed="rId2"/>
          <a:stretch/>
        </p:blipFill>
        <p:spPr>
          <a:xfrm>
            <a:off x="1219320" y="1523880"/>
            <a:ext cx="2596680" cy="2457000"/>
          </a:xfrm>
          <a:prstGeom prst="rect">
            <a:avLst/>
          </a:prstGeom>
          <a:ln>
            <a:noFill/>
          </a:ln>
        </p:spPr>
      </p:pic>
      <p:sp>
        <p:nvSpPr>
          <p:cNvPr id="256" name="CustomShape 3"/>
          <p:cNvSpPr/>
          <p:nvPr/>
        </p:nvSpPr>
        <p:spPr>
          <a:xfrm>
            <a:off x="176040" y="4343400"/>
            <a:ext cx="4876560" cy="87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s-ES" sz="4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 Benito Pérez Galdós</a:t>
            </a:r>
            <a:endParaRPr b="0" lang="es-E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(1843-1920)</a:t>
            </a:r>
            <a:endParaRPr b="0" lang="es-ES" sz="2200" spc="-1" strike="noStrike"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57200" y="273240"/>
            <a:ext cx="8221680" cy="113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8" name="96 Imagen" descr=""/>
          <p:cNvPicPr/>
          <p:nvPr/>
        </p:nvPicPr>
        <p:blipFill>
          <a:blip r:embed="rId1"/>
          <a:stretch/>
        </p:blipFill>
        <p:spPr>
          <a:xfrm>
            <a:off x="1910160" y="2017080"/>
            <a:ext cx="1937160" cy="1937160"/>
          </a:xfrm>
          <a:prstGeom prst="rect">
            <a:avLst/>
          </a:prstGeom>
          <a:ln>
            <a:noFill/>
          </a:ln>
        </p:spPr>
      </p:pic>
      <p:pic>
        <p:nvPicPr>
          <p:cNvPr id="259" name="97 Imagen" descr=""/>
          <p:cNvPicPr/>
          <p:nvPr/>
        </p:nvPicPr>
        <p:blipFill>
          <a:blip r:embed="rId2"/>
          <a:stretch/>
        </p:blipFill>
        <p:spPr>
          <a:xfrm>
            <a:off x="5355360" y="1826280"/>
            <a:ext cx="2040840" cy="1824840"/>
          </a:xfrm>
          <a:prstGeom prst="rect">
            <a:avLst/>
          </a:prstGeom>
          <a:ln>
            <a:noFill/>
          </a:ln>
        </p:spPr>
      </p:pic>
      <p:pic>
        <p:nvPicPr>
          <p:cNvPr id="260" name="98 Imagen" descr=""/>
          <p:cNvPicPr/>
          <p:nvPr/>
        </p:nvPicPr>
        <p:blipFill>
          <a:blip r:embed="rId3"/>
          <a:stretch/>
        </p:blipFill>
        <p:spPr>
          <a:xfrm>
            <a:off x="1069920" y="4506840"/>
            <a:ext cx="3103560" cy="1202760"/>
          </a:xfrm>
          <a:prstGeom prst="rect">
            <a:avLst/>
          </a:prstGeom>
          <a:ln>
            <a:noFill/>
          </a:ln>
        </p:spPr>
      </p:pic>
      <p:pic>
        <p:nvPicPr>
          <p:cNvPr id="261" name="99 Imagen" descr=""/>
          <p:cNvPicPr/>
          <p:nvPr/>
        </p:nvPicPr>
        <p:blipFill>
          <a:blip r:embed="rId4"/>
          <a:stretch/>
        </p:blipFill>
        <p:spPr>
          <a:xfrm>
            <a:off x="5139000" y="3984480"/>
            <a:ext cx="2300040" cy="1626480"/>
          </a:xfrm>
          <a:prstGeom prst="rect">
            <a:avLst/>
          </a:prstGeom>
          <a:ln>
            <a:noFill/>
          </a:ln>
        </p:spPr>
      </p:pic>
      <p:sp>
        <p:nvSpPr>
          <p:cNvPr id="262" name="CustomShape 2"/>
          <p:cNvSpPr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2800" spc="-1" strike="noStrike" cap="all">
                <a:solidFill>
                  <a:srgbClr val="ffffff"/>
                </a:solidFill>
                <a:latin typeface="Franklin Gothic Medium"/>
              </a:rPr>
              <a:t>NUESTRO CENTRO :OFERTA EDUCATIVA</a:t>
            </a:r>
            <a:endParaRPr b="0" lang="es-ES" sz="2800" spc="-1" strike="noStrike">
              <a:latin typeface="Arial"/>
            </a:endParaRPr>
          </a:p>
        </p:txBody>
      </p:sp>
    </p:spTree>
  </p:cSld>
  <p:transition spd="med">
    <p:wipe dir="u"/>
  </p:transition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ffffff"/>
                </a:solidFill>
                <a:latin typeface="Franklin Gothic Medium"/>
              </a:rPr>
              <a:t>NUESTRO CENTRO:OFERTA EDUCATIVA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822960" y="1100520"/>
            <a:ext cx="7520760" cy="4232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Tenemos 1600 alumnos en tres turnos y más de  cientoveinte profesores. </a:t>
            </a:r>
            <a:endParaRPr b="1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En nuestra oferta de enseñanza contamos con la ESO, Bachillerato en las modalidades  de Ciencias, Humanidades y Ciencias Sociales y Artes, Bachillerato Nocturno Semipresencial así como Ciclos Formativos de Grado Medio y Superior de las  familias de Servicios Socioculturales y a la Comunidad y Comercio y Marketing, incluyendo en algunos de ellos la modalidad a distancia y la Formación Dual. </a:t>
            </a:r>
            <a:endParaRPr b="1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En nuestro centro se imparten cuatro lenguas extranjeras: inglés, francés, alemán e italiano.</a:t>
            </a:r>
            <a:endParaRPr b="1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1" lang="en-U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822960" y="365760"/>
            <a:ext cx="7520760" cy="548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2800" spc="-1" strike="noStrike" cap="all">
                <a:solidFill>
                  <a:srgbClr val="ffffff"/>
                </a:solidFill>
                <a:latin typeface="Franklin Gothic Medium"/>
              </a:rPr>
              <a:t>NUESTRO CENTRO: INNOVACIÓN y PROYECTOS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822960" y="1100520"/>
            <a:ext cx="7520760" cy="4232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Actualmente somos miembros de 6 redes educativas y en nuestro centro se desarrollan más de 15 proyectos docentes además de </a:t>
            </a: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5 modalidades de proyectos europeos Erasmus +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. (KA101, KA102,KA103, KA219 y KA229)</a:t>
            </a:r>
            <a:endParaRPr b="1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Además participamos en el </a:t>
            </a: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Programa CLIL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desde 2007, ofertamos el </a:t>
            </a: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Bachibac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desde el curso 2014 y </a:t>
            </a:r>
            <a:r>
              <a:rPr b="1" lang="en-US" sz="2000" spc="-1" strike="noStrike">
                <a:solidFill>
                  <a:srgbClr val="ff0000"/>
                </a:solidFill>
                <a:latin typeface="Arial"/>
              </a:rPr>
              <a:t>EMILE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para 3º y 4º de ESO desde el curso 2016.</a:t>
            </a:r>
            <a:endParaRPr b="1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marL="343080" indent="-34272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En el IES Pérez Galdós hemos desarrollado proyectos europeos a lo largo de muchos años, desde Sócrates hasta Comenius, llegando a los actuales Erasmus+.</a:t>
            </a:r>
            <a:endParaRPr b="1" lang="en-US" sz="2000" spc="-1" strike="noStrike">
              <a:solidFill>
                <a:srgbClr val="000000"/>
              </a:solidFill>
              <a:latin typeface="Franklin Gothic Book"/>
            </a:endParaRPr>
          </a:p>
          <a:p>
            <a:pPr algn="just">
              <a:lnSpc>
                <a:spcPct val="100000"/>
              </a:lnSpc>
              <a:spcBef>
                <a:spcPts val="799"/>
              </a:spcBef>
            </a:pPr>
            <a:endParaRPr b="1" lang="en-US" sz="2000" spc="-1" strike="noStrike">
              <a:solidFill>
                <a:srgbClr val="000000"/>
              </a:solidFill>
              <a:latin typeface="Franklin Gothic Book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f0000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f0000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f0000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f0000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f0000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2"/>
      </a:dk2>
      <a:lt2>
        <a:srgbClr val="cdd7d9"/>
      </a:lt2>
      <a:accent1>
        <a:srgbClr val="797b7e"/>
      </a:accent1>
      <a:accent2>
        <a:srgbClr val="ff0000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18270</TotalTime>
  <Application>LibreOffice/6.0.7.3$Windows_x86 LibreOffice_project/dc89aa7a9eabfd848af146d5086077aeed2ae4a5</Application>
  <Words>1720</Words>
  <Paragraphs>106</Paragraphs>
  <Company>DTV Team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2004-01-06T16:56:47Z</dcterms:created>
  <dc:creator>Hewlett-Packard</dc:creator>
  <dc:description/>
  <dc:language>es-ES</dc:language>
  <cp:lastModifiedBy/>
  <dcterms:modified xsi:type="dcterms:W3CDTF">2019-12-03T11:09:47Z</dcterms:modified>
  <cp:revision>1191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DTV Team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19</vt:i4>
  </property>
  <property fmtid="{D5CDD505-2E9C-101B-9397-08002B2CF9AE}" pid="13" name="Version">
    <vt:i4>3</vt:i4>
  </property>
</Properties>
</file>