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7" r:id="rId3"/>
    <p:sldId id="285" r:id="rId4"/>
    <p:sldId id="259" r:id="rId5"/>
    <p:sldId id="263" r:id="rId6"/>
    <p:sldId id="291" r:id="rId7"/>
    <p:sldId id="264" r:id="rId8"/>
    <p:sldId id="281" r:id="rId9"/>
    <p:sldId id="290" r:id="rId10"/>
    <p:sldId id="275" r:id="rId11"/>
    <p:sldId id="268" r:id="rId12"/>
    <p:sldId id="274" r:id="rId13"/>
    <p:sldId id="276" r:id="rId14"/>
    <p:sldId id="279" r:id="rId15"/>
    <p:sldId id="293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39" autoAdjust="0"/>
    <p:restoredTop sz="94660"/>
  </p:normalViewPr>
  <p:slideViewPr>
    <p:cSldViewPr>
      <p:cViewPr varScale="1">
        <p:scale>
          <a:sx n="73" d="100"/>
          <a:sy n="73" d="100"/>
        </p:scale>
        <p:origin x="-13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3CF5F-2302-4B65-8EBA-27A390884443}" type="datetimeFigureOut">
              <a:rPr lang="sk-SK" smtClean="0"/>
              <a:pPr/>
              <a:t>10.05.2020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8C58D-0A3A-4DBE-B07C-09138575A73B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gif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9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e/e3/Europe_location_SVK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25.jpeg"/><Relationship Id="rId10" Type="http://schemas.openxmlformats.org/officeDocument/2006/relationships/image" Target="../media/image29.jpeg"/><Relationship Id="rId4" Type="http://schemas.openxmlformats.org/officeDocument/2006/relationships/image" Target="../media/image24.jpeg"/><Relationship Id="rId9" Type="http://schemas.openxmlformats.org/officeDocument/2006/relationships/hyperlink" Target="http://upload.wikimedia.org/wikipedia/commons/7/74/Sad_Janka_Krala,_Bratislava,_Slovakia.JP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2643174" y="6286520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Vypracovali</a:t>
            </a:r>
            <a:r>
              <a:rPr lang="sk-SK" dirty="0" smtClean="0"/>
              <a:t>: Iva </a:t>
            </a:r>
            <a:r>
              <a:rPr lang="sk-SK" dirty="0" err="1" smtClean="0"/>
              <a:t>Pavláková</a:t>
            </a:r>
            <a:r>
              <a:rPr lang="sk-SK" dirty="0" smtClean="0"/>
              <a:t>  a Iva </a:t>
            </a:r>
            <a:r>
              <a:rPr lang="sk-SK" dirty="0" err="1" smtClean="0"/>
              <a:t>Kloknerová</a:t>
            </a:r>
            <a:endParaRPr lang="sk-SK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0" y="1857375"/>
            <a:ext cx="6929438" cy="485775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sk-SK" sz="1900" dirty="0" smtClean="0">
                <a:latin typeface="Arial" pitchFamily="34" charset="0"/>
                <a:cs typeface="Arial" pitchFamily="34" charset="0"/>
              </a:rPr>
              <a:t>Tradičná slovenská kuchyňa je založená na bravčovom mäse, hydine, múke, zemiakoch, kapuste a mliečnych výrobkoch</a:t>
            </a:r>
          </a:p>
          <a:p>
            <a:pPr eaLnBrk="1" hangingPunct="1">
              <a:defRPr/>
            </a:pPr>
            <a:r>
              <a:rPr lang="sk-SK" sz="1900" dirty="0" smtClean="0">
                <a:latin typeface="Arial" pitchFamily="34" charset="0"/>
                <a:cs typeface="Arial" pitchFamily="34" charset="0"/>
              </a:rPr>
              <a:t>Medzi slovenské národné jedlá patria </a:t>
            </a:r>
            <a:r>
              <a:rPr lang="sk-SK" sz="1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bryndzové halušky   </a:t>
            </a:r>
            <a:r>
              <a:rPr lang="sk-SK" sz="19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k-SK" sz="1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bryndzové pirohy</a:t>
            </a:r>
            <a:r>
              <a:rPr lang="sk-SK" sz="1900" dirty="0" smtClean="0">
                <a:latin typeface="Arial" pitchFamily="34" charset="0"/>
                <a:cs typeface="Arial" pitchFamily="34" charset="0"/>
              </a:rPr>
              <a:t>, na ktorých prípravu sa používa bryndza, údená slanina, zemiaky a múka</a:t>
            </a:r>
          </a:p>
          <a:p>
            <a:pPr eaLnBrk="1" hangingPunct="1">
              <a:defRPr/>
            </a:pPr>
            <a:r>
              <a:rPr lang="pl-PL" sz="1900" dirty="0" smtClean="0">
                <a:latin typeface="Arial" pitchFamily="34" charset="0"/>
                <a:cs typeface="Arial" pitchFamily="34" charset="0"/>
              </a:rPr>
              <a:t>Najtradičnejšia polievka je </a:t>
            </a:r>
            <a:r>
              <a:rPr lang="pl-PL" sz="1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kapustnica</a:t>
            </a:r>
            <a:r>
              <a:rPr lang="pl-PL" sz="19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sk-SK" sz="1900" dirty="0" smtClean="0">
                <a:latin typeface="Arial" pitchFamily="34" charset="0"/>
                <a:cs typeface="Arial" pitchFamily="34" charset="0"/>
              </a:rPr>
              <a:t>Medzi ďalšie polievky patrí fazuľová, šošovicová, kuracia, hovädzia          a gulášová</a:t>
            </a:r>
          </a:p>
          <a:p>
            <a:pPr eaLnBrk="1" hangingPunct="1">
              <a:defRPr/>
            </a:pPr>
            <a:r>
              <a:rPr lang="sk-SK" sz="1900" dirty="0" smtClean="0">
                <a:latin typeface="Arial" pitchFamily="34" charset="0"/>
                <a:cs typeface="Arial" pitchFamily="34" charset="0"/>
              </a:rPr>
              <a:t>Pre slovenskú kuchyňu sú typické záviny, kysnuté koláče     a buchty. Medzi typické patrí </a:t>
            </a:r>
            <a:r>
              <a:rPr lang="sk-SK" sz="1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štrúdľa</a:t>
            </a:r>
            <a:r>
              <a:rPr lang="sk-SK" sz="19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k-SK" sz="1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žemľovka</a:t>
            </a:r>
          </a:p>
          <a:p>
            <a:pPr eaLnBrk="1" hangingPunct="1">
              <a:defRPr/>
            </a:pPr>
            <a:r>
              <a:rPr lang="sk-SK" sz="1900" dirty="0" smtClean="0">
                <a:latin typeface="Arial" pitchFamily="34" charset="0"/>
                <a:cs typeface="Arial" pitchFamily="34" charset="0"/>
              </a:rPr>
              <a:t>Špecifickým slovenským destilátom je </a:t>
            </a:r>
            <a:r>
              <a:rPr lang="sk-SK" sz="1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borovička</a:t>
            </a:r>
            <a:r>
              <a:rPr lang="sk-SK" sz="1900" dirty="0" smtClean="0">
                <a:latin typeface="Arial" pitchFamily="34" charset="0"/>
                <a:cs typeface="Arial" pitchFamily="34" charset="0"/>
              </a:rPr>
              <a:t>                                       (napr. Spišská borovička), obľúbenou je aj </a:t>
            </a:r>
            <a:r>
              <a:rPr lang="sk-SK" sz="19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slivovica</a:t>
            </a:r>
          </a:p>
          <a:p>
            <a:pPr eaLnBrk="1" hangingPunct="1">
              <a:defRPr/>
            </a:pPr>
            <a:r>
              <a:rPr lang="sk-SK" sz="1900" dirty="0" smtClean="0">
                <a:latin typeface="Arial" pitchFamily="34" charset="0"/>
                <a:cs typeface="Arial" pitchFamily="34" charset="0"/>
              </a:rPr>
              <a:t>Slovenské pivá majú vysokú kvalitu, napr. Zlatý bažant, Smädný mních, Corgoň, Topvar. Na Slovensku sa pestujú aj kvalitné odrodové vína</a:t>
            </a:r>
          </a:p>
          <a:p>
            <a:pPr eaLnBrk="1" hangingPunct="1">
              <a:defRPr/>
            </a:pPr>
            <a:endParaRPr lang="sk-SK" dirty="0" smtClean="0"/>
          </a:p>
        </p:txBody>
      </p:sp>
      <p:sp>
        <p:nvSpPr>
          <p:cNvPr id="4" name="Rectangle 3"/>
          <p:cNvSpPr/>
          <p:nvPr/>
        </p:nvSpPr>
        <p:spPr>
          <a:xfrm>
            <a:off x="1500166" y="571480"/>
            <a:ext cx="33377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Kuchyňa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3797" name="Picture 5" descr="http://www.topzena.sk/wp-content/uploads/2011/05/Bryndzové-halušky-so-slaninou.jpg"/>
          <p:cNvPicPr>
            <a:picLocks noChangeAspect="1" noChangeArrowheads="1"/>
          </p:cNvPicPr>
          <p:nvPr/>
        </p:nvPicPr>
        <p:blipFill>
          <a:blip r:embed="rId2"/>
          <a:srcRect l="3846" t="4487" r="3845" b="5769"/>
          <a:stretch>
            <a:fillRect/>
          </a:stretch>
        </p:blipFill>
        <p:spPr bwMode="auto">
          <a:xfrm>
            <a:off x="6324612" y="571480"/>
            <a:ext cx="1628786" cy="1357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9" name="Picture 7" descr="piroh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8704" y="1643050"/>
            <a:ext cx="1762451" cy="1326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1" name="Picture 9" descr="http://www.katherine.sk/domain/katherine/files/recepty/vianocna-kapustnica/vianocna_kapustnica00.jpg"/>
          <p:cNvPicPr>
            <a:picLocks noChangeAspect="1" noChangeArrowheads="1"/>
          </p:cNvPicPr>
          <p:nvPr/>
        </p:nvPicPr>
        <p:blipFill>
          <a:blip r:embed="rId4"/>
          <a:srcRect l="6040" t="4412" r="2171" b="2940"/>
          <a:stretch>
            <a:fillRect/>
          </a:stretch>
        </p:blipFill>
        <p:spPr bwMode="auto">
          <a:xfrm>
            <a:off x="7286644" y="3000372"/>
            <a:ext cx="1717914" cy="1163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3" name="Picture 11" descr="http://www.gastrocatering.sk/pictures/strudla_tvarohova.gif"/>
          <p:cNvPicPr>
            <a:picLocks noChangeAspect="1" noChangeArrowheads="1"/>
          </p:cNvPicPr>
          <p:nvPr/>
        </p:nvPicPr>
        <p:blipFill>
          <a:blip r:embed="rId5"/>
          <a:srcRect l="4286" t="15000" r="5714" b="6999"/>
          <a:stretch>
            <a:fillRect/>
          </a:stretch>
        </p:blipFill>
        <p:spPr bwMode="auto">
          <a:xfrm>
            <a:off x="6786578" y="4143380"/>
            <a:ext cx="1643074" cy="10171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52" name="Picture 13" descr="http://static.zlacnene.sk/foto/vyrobky/173500/17326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56600" y="4857750"/>
            <a:ext cx="573088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15" descr="http://www.donaskapotravin.sk/product/images/co10flasa.jpg"/>
          <p:cNvPicPr>
            <a:picLocks noChangeAspect="1" noChangeArrowheads="1"/>
          </p:cNvPicPr>
          <p:nvPr/>
        </p:nvPicPr>
        <p:blipFill>
          <a:blip r:embed="rId7"/>
          <a:srcRect l="4880" t="829" r="6728" b="2966"/>
          <a:stretch>
            <a:fillRect/>
          </a:stretch>
        </p:blipFill>
        <p:spPr bwMode="auto">
          <a:xfrm>
            <a:off x="7686675" y="5357813"/>
            <a:ext cx="4572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9" descr="http://www.monacentrum.sk/images/kuchar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" y="476250"/>
            <a:ext cx="7969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21" descr="http://folievarecha.cz/images/11318_kucha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72063" y="827088"/>
            <a:ext cx="1085850" cy="74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2249488"/>
            <a:ext cx="4114800" cy="432435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sk-SK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Bratislava</a:t>
            </a:r>
            <a:r>
              <a:rPr lang="sk-SK" dirty="0" smtClean="0">
                <a:latin typeface="Arial Narrow" pitchFamily="34" charset="0"/>
              </a:rPr>
              <a:t> je hlavným, najľudnatejším a rozlohou najväčším mestom Slovenska a sídlom Bratislavského samosprávneho kraja</a:t>
            </a:r>
          </a:p>
          <a:p>
            <a:pPr eaLnBrk="1" hangingPunct="1">
              <a:defRPr/>
            </a:pPr>
            <a:r>
              <a:rPr lang="sk-SK" dirty="0" smtClean="0">
                <a:latin typeface="Arial Narrow" pitchFamily="34" charset="0"/>
              </a:rPr>
              <a:t>Má rozlohu 367,584 km²</a:t>
            </a:r>
          </a:p>
          <a:p>
            <a:pPr eaLnBrk="1" hangingPunct="1">
              <a:defRPr/>
            </a:pPr>
            <a:r>
              <a:rPr lang="sk-SK" dirty="0" smtClean="0">
                <a:latin typeface="Arial Narrow" pitchFamily="34" charset="0"/>
              </a:rPr>
              <a:t>Žije tu 457 tisíc obyvateľov</a:t>
            </a:r>
          </a:p>
        </p:txBody>
      </p:sp>
      <p:sp>
        <p:nvSpPr>
          <p:cNvPr id="4" name="Rectangle 3"/>
          <p:cNvSpPr/>
          <p:nvPr/>
        </p:nvSpPr>
        <p:spPr>
          <a:xfrm>
            <a:off x="71406" y="785794"/>
            <a:ext cx="89707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Hlavné mesto-Bratislava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1916113"/>
            <a:ext cx="3240088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179388" y="2001838"/>
            <a:ext cx="6464300" cy="4667250"/>
          </a:xfrm>
        </p:spPr>
        <p:txBody>
          <a:bodyPr/>
          <a:lstStyle/>
          <a:p>
            <a:pPr eaLnBrk="1" hangingPunct="1"/>
            <a:r>
              <a:rPr lang="sk-SK" sz="2400" smtClean="0">
                <a:latin typeface="Arial Narrow" pitchFamily="34" charset="0"/>
              </a:rPr>
              <a:t>Slovenská kultúra je jednou z najdynamickejších kultúr strednej Európy. Vychádza z folklóru a je po mnoho storočí ovplyvňovaná okolitými slovanskými, germánskymi a stredoeurópskymi dejinami</a:t>
            </a:r>
            <a:endParaRPr lang="pl-PL" sz="2400" smtClean="0">
              <a:latin typeface="Arial Narrow" pitchFamily="34" charset="0"/>
            </a:endParaRPr>
          </a:p>
          <a:p>
            <a:pPr eaLnBrk="1" hangingPunct="1"/>
            <a:r>
              <a:rPr lang="sk-SK" sz="2400" smtClean="0">
                <a:latin typeface="Arial Narrow" pitchFamily="34" charset="0"/>
              </a:rPr>
              <a:t>Folklór patrí na Slovensku medzi najväčšiu pýchu krajiny. Každá oblasť, mesto, dedina, obec má svoj vlastný charakter a svoj vlastný folklór - kroje, hudbu, piesne, architektúru, zvyky, tradície, tance, nárečie, príslovia, porekadlá... </a:t>
            </a:r>
          </a:p>
          <a:p>
            <a:pPr eaLnBrk="1" hangingPunct="1"/>
            <a:r>
              <a:rPr lang="pl-PL" sz="2400" smtClean="0">
                <a:latin typeface="Arial Narrow" pitchFamily="34" charset="0"/>
              </a:rPr>
              <a:t>Kultúrny život na Slovensku je bohatý, z</a:t>
            </a:r>
            <a:r>
              <a:rPr lang="sk-SK" sz="2400" smtClean="0">
                <a:latin typeface="Arial Narrow" pitchFamily="34" charset="0"/>
              </a:rPr>
              <a:t>a kultúrou chodia Slováci najmä do divadiel, na Slovensku ich     je asi 40</a:t>
            </a:r>
          </a:p>
          <a:p>
            <a:pPr eaLnBrk="1" hangingPunct="1"/>
            <a:endParaRPr lang="sk-SK" sz="2000" smtClean="0">
              <a:latin typeface="Arial Narrow" pitchFamily="34" charset="0"/>
            </a:endParaRPr>
          </a:p>
          <a:p>
            <a:pPr eaLnBrk="1" hangingPunct="1">
              <a:buFont typeface="Georgia" pitchFamily="18" charset="0"/>
              <a:buNone/>
            </a:pPr>
            <a:endParaRPr lang="sk-SK" sz="2400" smtClean="0"/>
          </a:p>
        </p:txBody>
      </p:sp>
      <p:sp>
        <p:nvSpPr>
          <p:cNvPr id="4" name="Rectangle 3"/>
          <p:cNvSpPr/>
          <p:nvPr/>
        </p:nvSpPr>
        <p:spPr>
          <a:xfrm>
            <a:off x="3039562" y="571480"/>
            <a:ext cx="297389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Kultúra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0724" name="Picture 5" descr="Ilustrácia (foto Ctibor Bachratý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34988"/>
            <a:ext cx="206851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6" descr="http://www.mf-artstudio.sk/data/obrazky/Svadobn%C3%A1%20agent%C3%BAra/Po%C5%BEi%C4%8Dov%C5%88a%20krojov/Zemplin%20%C5%BElt%C3%BD%2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75" y="3697288"/>
            <a:ext cx="16430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8" descr="Bild Bilder-allerlei-2_12147530567404740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488" y="1125538"/>
            <a:ext cx="17907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0" y="1785938"/>
            <a:ext cx="8929688" cy="4786312"/>
          </a:xfrm>
        </p:spPr>
        <p:txBody>
          <a:bodyPr>
            <a:noAutofit/>
          </a:bodyPr>
          <a:lstStyle/>
          <a:p>
            <a:pPr eaLnBrk="1" hangingPunct="1">
              <a:spcBef>
                <a:spcPts val="200"/>
              </a:spcBef>
              <a:defRPr/>
            </a:pPr>
            <a:r>
              <a:rPr lang="sk-SK" sz="2400" b="1" dirty="0" smtClean="0">
                <a:latin typeface="Arial Narrow" pitchFamily="34" charset="0"/>
              </a:rPr>
              <a:t>Úradný  jazyk: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slovenčina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sk-SK" sz="2400" b="1" dirty="0" smtClean="0">
                <a:latin typeface="Arial Narrow" pitchFamily="34" charset="0"/>
              </a:rPr>
              <a:t>Slovenčina</a:t>
            </a:r>
            <a:r>
              <a:rPr lang="sk-SK" sz="2400" dirty="0" smtClean="0">
                <a:latin typeface="Arial Narrow" pitchFamily="34" charset="0"/>
              </a:rPr>
              <a:t> patrí do skupiny západoslovanských jazykov (spolu s češtinou, poľštinou a lužickou srbčinou)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sk-SK" sz="2400" dirty="0" smtClean="0">
                <a:latin typeface="Arial Narrow" pitchFamily="34" charset="0"/>
              </a:rPr>
              <a:t>O vytvorenie slovenčiny sa zaslúžili: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Cyril a Metod, A. Bernolák, Ľ. Štúr</a:t>
            </a:r>
          </a:p>
          <a:p>
            <a:pPr eaLnBrk="1" hangingPunct="1">
              <a:spcBef>
                <a:spcPts val="200"/>
              </a:spcBef>
              <a:defRPr/>
            </a:pPr>
            <a:r>
              <a:rPr lang="sk-SK" sz="2400" dirty="0" smtClean="0">
                <a:latin typeface="Arial Narrow" pitchFamily="34" charset="0"/>
              </a:rPr>
              <a:t>Používa abecedu zloženú z modifikovaných latinských písmen. Modifikácie spočívajú v používaní diakritických znamienok: </a:t>
            </a:r>
            <a:r>
              <a:rPr lang="sk-SK" sz="2000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dĺžňa, mäkčeňa, dvojbodky a vokáňa</a:t>
            </a:r>
            <a:endParaRPr lang="sk-SK" sz="2400" dirty="0" smtClean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  <a:p>
            <a:pPr>
              <a:spcBef>
                <a:spcPts val="200"/>
              </a:spcBef>
              <a:defRPr/>
            </a:pPr>
            <a:r>
              <a:rPr lang="sk-SK" sz="2400" dirty="0" smtClean="0">
                <a:latin typeface="Arial Narrow" pitchFamily="34" charset="0"/>
              </a:rPr>
              <a:t>Slovenské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nárečia: </a:t>
            </a:r>
            <a:r>
              <a:rPr lang="sk-SK" sz="2400" dirty="0" smtClean="0">
                <a:latin typeface="Arial Narrow" pitchFamily="34" charset="0"/>
              </a:rPr>
              <a:t>západoslovenské, stredoslovenské, východoslovenské </a:t>
            </a:r>
          </a:p>
          <a:p>
            <a:pPr>
              <a:spcBef>
                <a:spcPts val="200"/>
              </a:spcBef>
              <a:buFont typeface="Georgia" pitchFamily="18" charset="0"/>
              <a:buNone/>
              <a:defRPr/>
            </a:pPr>
            <a:endParaRPr lang="sk-SK" sz="2400" dirty="0" smtClean="0">
              <a:latin typeface="Arial Narrow" pitchFamily="34" charset="0"/>
            </a:endParaRPr>
          </a:p>
          <a:p>
            <a:pPr>
              <a:spcBef>
                <a:spcPts val="100"/>
              </a:spcBef>
              <a:buFont typeface="Georgia" pitchFamily="18" charset="0"/>
              <a:buNone/>
              <a:defRPr/>
            </a:pPr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Zaujímavosť: </a:t>
            </a:r>
            <a:r>
              <a:rPr lang="sk-SK" sz="1800" dirty="0" smtClean="0">
                <a:latin typeface="Arial Narrow" pitchFamily="34" charset="0"/>
                <a:cs typeface="Arial" pitchFamily="34" charset="0"/>
              </a:rPr>
              <a:t>slovenčina je jedným z najťažších jazykov. Dôvody: </a:t>
            </a:r>
            <a:r>
              <a:rPr lang="sk-SK" sz="1800" dirty="0" smtClean="0">
                <a:latin typeface="Arial Narrow" pitchFamily="34" charset="0"/>
              </a:rPr>
              <a:t>má 7 pádov, vybrané slová, mäkké a tvrdé “i, y”, skloňovanie podstatných a prídavných mien, časovanie slovies, má tri rody (mužský, ženský a stredný) a ako jediný jazyk sveta má vzory prídavných mien, dvojhlásky a spodobovanie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>
                <a:latin typeface="Arial Narrow" pitchFamily="34" charset="0"/>
              </a:rPr>
              <a:t/>
            </a:r>
            <a:br>
              <a:rPr lang="sk-SK" sz="1800" dirty="0" smtClean="0">
                <a:latin typeface="Arial Narrow" pitchFamily="34" charset="0"/>
              </a:rPr>
            </a:br>
            <a:r>
              <a:rPr lang="sk-SK" sz="1800" dirty="0" smtClean="0">
                <a:latin typeface="Arial Narrow" pitchFamily="34" charset="0"/>
              </a:rPr>
              <a:t>  </a:t>
            </a:r>
            <a:endParaRPr lang="sk-SK" sz="1800" dirty="0" smtClean="0">
              <a:latin typeface="Arial Narrow" pitchFamily="34" charset="0"/>
              <a:cs typeface="Arial" pitchFamily="34" charset="0"/>
            </a:endParaRPr>
          </a:p>
          <a:p>
            <a:pPr>
              <a:buFont typeface="Georgia" pitchFamily="18" charset="0"/>
              <a:buNone/>
              <a:defRPr/>
            </a:pPr>
            <a:endParaRPr lang="sk-SK" sz="2400" b="1" dirty="0" smtClean="0">
              <a:latin typeface="Arial Narrow" pitchFamily="34" charset="0"/>
            </a:endParaRPr>
          </a:p>
          <a:p>
            <a:pPr>
              <a:buFont typeface="Georgia" pitchFamily="18" charset="0"/>
              <a:buNone/>
              <a:defRPr/>
            </a:pPr>
            <a:endParaRPr lang="sk-SK" sz="2400" dirty="0" smtClean="0">
              <a:latin typeface="Arial Narrow" pitchFamily="34" charset="0"/>
            </a:endParaRPr>
          </a:p>
          <a:p>
            <a:pPr>
              <a:buFont typeface="Georgia" pitchFamily="18" charset="0"/>
              <a:buNone/>
              <a:defRPr/>
            </a:pPr>
            <a:endParaRPr lang="sk-SK" sz="2400" dirty="0" smtClean="0">
              <a:latin typeface="Arial Narrow" pitchFamily="34" charset="0"/>
            </a:endParaRPr>
          </a:p>
          <a:p>
            <a:pPr eaLnBrk="1" hangingPunct="1">
              <a:defRPr/>
            </a:pPr>
            <a:endParaRPr lang="sk-SK" sz="2400" dirty="0" smtClean="0">
              <a:latin typeface="Arial Narrow" pitchFamily="34" charset="0"/>
            </a:endParaRPr>
          </a:p>
          <a:p>
            <a:pPr eaLnBrk="1" hangingPunct="1">
              <a:defRPr/>
            </a:pPr>
            <a:endParaRPr lang="sk-SK" dirty="0" smtClean="0"/>
          </a:p>
        </p:txBody>
      </p:sp>
      <p:sp>
        <p:nvSpPr>
          <p:cNvPr id="4" name="Rectangle 3"/>
          <p:cNvSpPr/>
          <p:nvPr/>
        </p:nvSpPr>
        <p:spPr>
          <a:xfrm>
            <a:off x="3000364" y="648282"/>
            <a:ext cx="278608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Jazyk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32772" name="Picture 7" descr="http://www.smolkova.szm.com/obrazky/knihy%20so%20ziakom1.gif"/>
          <p:cNvPicPr>
            <a:picLocks noChangeAspect="1" noChangeArrowheads="1"/>
          </p:cNvPicPr>
          <p:nvPr/>
        </p:nvPicPr>
        <p:blipFill>
          <a:blip r:embed="rId2"/>
          <a:srcRect r="4929" b="6734"/>
          <a:stretch>
            <a:fillRect/>
          </a:stretch>
        </p:blipFill>
        <p:spPr bwMode="auto">
          <a:xfrm>
            <a:off x="6572250" y="781050"/>
            <a:ext cx="1779588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ttp://stefan.stefanweb.net/kosicekurz/kurzy/index_files/image0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571500"/>
            <a:ext cx="101917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857356" y="714356"/>
            <a:ext cx="30558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i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8860" y="714356"/>
            <a:ext cx="214314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cs typeface="Arial" charset="0"/>
              </a:rPr>
              <a:t>y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/>
          </p:cNvSpPr>
          <p:nvPr>
            <p:ph type="body" idx="1"/>
          </p:nvPr>
        </p:nvSpPr>
        <p:spPr>
          <a:xfrm>
            <a:off x="179388" y="1700213"/>
            <a:ext cx="8964612" cy="4800600"/>
          </a:xfrm>
        </p:spPr>
        <p:txBody>
          <a:bodyPr/>
          <a:lstStyle/>
          <a:p>
            <a:pPr algn="ctr">
              <a:lnSpc>
                <a:spcPct val="80000"/>
              </a:lnSpc>
              <a:buFont typeface="Georgia" pitchFamily="18" charset="0"/>
              <a:buNone/>
            </a:pPr>
            <a:endParaRPr lang="sk-SK" sz="1600" dirty="0" smtClean="0"/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sk-SK" sz="1800" dirty="0" smtClean="0">
                <a:latin typeface="Arial" pitchFamily="34" charset="0"/>
              </a:rPr>
              <a:t>Štátnu hymnu Slovenska tvoria prvé dve slohy piesne </a:t>
            </a:r>
            <a:r>
              <a:rPr lang="sk-SK" sz="1800" b="1" dirty="0" smtClean="0">
                <a:solidFill>
                  <a:schemeClr val="accent1"/>
                </a:solidFill>
                <a:latin typeface="Arial" pitchFamily="34" charset="0"/>
              </a:rPr>
              <a:t>Nad Tatrou sa blýska.</a:t>
            </a:r>
            <a:r>
              <a:rPr lang="sk-SK" sz="1800" dirty="0" smtClean="0">
                <a:latin typeface="Arial" pitchFamily="34" charset="0"/>
              </a:rPr>
              <a:t>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sk-SK" sz="1800" dirty="0" smtClean="0">
                <a:latin typeface="Arial" pitchFamily="34" charset="0"/>
              </a:rPr>
              <a:t>Je to pieseň od </a:t>
            </a:r>
            <a:r>
              <a:rPr lang="sk-SK" sz="1800" b="1" dirty="0" smtClean="0">
                <a:solidFill>
                  <a:schemeClr val="accent1"/>
                </a:solidFill>
                <a:latin typeface="Arial" pitchFamily="34" charset="0"/>
              </a:rPr>
              <a:t>Janka Matušku</a:t>
            </a:r>
            <a:r>
              <a:rPr lang="sk-SK" sz="1800" dirty="0" smtClean="0">
                <a:latin typeface="Arial" pitchFamily="34" charset="0"/>
              </a:rPr>
              <a:t> z roku 1844. Text napísal pri protestnom odchode 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sk-SK" sz="1800" dirty="0" smtClean="0">
                <a:latin typeface="Arial" pitchFamily="34" charset="0"/>
              </a:rPr>
              <a:t>štúrovcov z Bratislavy do Levoče. Melódiu pre ňu našiel, keď na tejto ceste počul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sk-SK" sz="1800" dirty="0" smtClean="0">
                <a:latin typeface="Arial" pitchFamily="34" charset="0"/>
              </a:rPr>
              <a:t>ľudovú pieseň </a:t>
            </a:r>
            <a:r>
              <a:rPr lang="sk-SK" sz="1800" b="1" dirty="0" smtClean="0">
                <a:solidFill>
                  <a:schemeClr val="accent1"/>
                </a:solidFill>
                <a:latin typeface="Arial" pitchFamily="34" charset="0"/>
              </a:rPr>
              <a:t>Kopala studienku</a:t>
            </a:r>
            <a:endParaRPr lang="sk-SK" sz="18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sk-SK" sz="1600" dirty="0" smtClean="0">
              <a:latin typeface="Arial" pitchFamily="34" charset="0"/>
            </a:endParaRPr>
          </a:p>
          <a:p>
            <a:pPr>
              <a:lnSpc>
                <a:spcPct val="80000"/>
              </a:lnSpc>
            </a:pPr>
            <a:endParaRPr lang="sk-SK" sz="1600" dirty="0" smtClean="0">
              <a:latin typeface="Arial" pitchFamily="34" charset="0"/>
            </a:endParaRPr>
          </a:p>
          <a:p>
            <a:pPr lvl="1" algn="ctr">
              <a:lnSpc>
                <a:spcPct val="80000"/>
              </a:lnSpc>
              <a:buFont typeface="Georgia" pitchFamily="18" charset="0"/>
              <a:buNone/>
            </a:pPr>
            <a:r>
              <a:rPr lang="cs-CZ" sz="1500" i="1" dirty="0" smtClean="0">
                <a:solidFill>
                  <a:schemeClr val="accent1"/>
                </a:solidFill>
              </a:rPr>
              <a:t>Nad Tatrou </a:t>
            </a:r>
            <a:r>
              <a:rPr lang="cs-CZ" sz="1500" i="1" dirty="0" err="1" smtClean="0">
                <a:solidFill>
                  <a:schemeClr val="accent1"/>
                </a:solidFill>
              </a:rPr>
              <a:t>sa</a:t>
            </a:r>
            <a:r>
              <a:rPr lang="cs-CZ" sz="1500" i="1" dirty="0" smtClean="0">
                <a:solidFill>
                  <a:schemeClr val="accent1"/>
                </a:solidFill>
              </a:rPr>
              <a:t> </a:t>
            </a:r>
            <a:r>
              <a:rPr lang="cs-CZ" sz="1500" i="1" dirty="0" err="1" smtClean="0">
                <a:solidFill>
                  <a:schemeClr val="accent1"/>
                </a:solidFill>
              </a:rPr>
              <a:t>blýska</a:t>
            </a:r>
            <a:r>
              <a:rPr lang="cs-CZ" sz="1500" i="1" dirty="0" smtClean="0">
                <a:solidFill>
                  <a:schemeClr val="accent1"/>
                </a:solidFill>
              </a:rPr>
              <a:t>,</a:t>
            </a:r>
            <a:endParaRPr lang="cs-CZ" sz="1500" dirty="0" smtClean="0">
              <a:solidFill>
                <a:schemeClr val="accent1"/>
              </a:solidFill>
            </a:endParaRPr>
          </a:p>
          <a:p>
            <a:pPr lvl="1" algn="ctr">
              <a:lnSpc>
                <a:spcPct val="80000"/>
              </a:lnSpc>
              <a:buFont typeface="Georgia" pitchFamily="18" charset="0"/>
              <a:buNone/>
            </a:pPr>
            <a:r>
              <a:rPr lang="cs-CZ" sz="1500" i="1" dirty="0" smtClean="0">
                <a:solidFill>
                  <a:schemeClr val="accent1"/>
                </a:solidFill>
              </a:rPr>
              <a:t>hromy divo </a:t>
            </a:r>
            <a:r>
              <a:rPr lang="cs-CZ" sz="1500" i="1" dirty="0" err="1" smtClean="0">
                <a:solidFill>
                  <a:schemeClr val="accent1"/>
                </a:solidFill>
              </a:rPr>
              <a:t>bijú</a:t>
            </a:r>
            <a:r>
              <a:rPr lang="cs-CZ" sz="1500" i="1" dirty="0" smtClean="0">
                <a:solidFill>
                  <a:schemeClr val="accent1"/>
                </a:solidFill>
              </a:rPr>
              <a:t>.</a:t>
            </a:r>
            <a:endParaRPr lang="cs-CZ" sz="1500" dirty="0" smtClean="0">
              <a:solidFill>
                <a:schemeClr val="accent1"/>
              </a:solidFill>
            </a:endParaRPr>
          </a:p>
          <a:p>
            <a:pPr lvl="1" algn="ctr">
              <a:lnSpc>
                <a:spcPct val="80000"/>
              </a:lnSpc>
              <a:buFont typeface="Georgia" pitchFamily="18" charset="0"/>
              <a:buNone/>
            </a:pPr>
            <a:r>
              <a:rPr lang="cs-CZ" sz="1500" i="1" dirty="0" smtClean="0">
                <a:solidFill>
                  <a:schemeClr val="accent1"/>
                </a:solidFill>
              </a:rPr>
              <a:t>Zastavme </a:t>
            </a:r>
            <a:r>
              <a:rPr lang="cs-CZ" sz="1500" i="1" dirty="0" err="1" smtClean="0">
                <a:solidFill>
                  <a:schemeClr val="accent1"/>
                </a:solidFill>
              </a:rPr>
              <a:t>ich</a:t>
            </a:r>
            <a:r>
              <a:rPr lang="cs-CZ" sz="1500" i="1" dirty="0" smtClean="0">
                <a:solidFill>
                  <a:schemeClr val="accent1"/>
                </a:solidFill>
              </a:rPr>
              <a:t> </a:t>
            </a:r>
            <a:r>
              <a:rPr lang="cs-CZ" sz="1500" i="1" dirty="0" err="1" smtClean="0">
                <a:solidFill>
                  <a:schemeClr val="accent1"/>
                </a:solidFill>
              </a:rPr>
              <a:t>bratia</a:t>
            </a:r>
            <a:r>
              <a:rPr lang="cs-CZ" sz="1500" i="1" dirty="0" smtClean="0">
                <a:solidFill>
                  <a:schemeClr val="accent1"/>
                </a:solidFill>
              </a:rPr>
              <a:t>,</a:t>
            </a:r>
            <a:endParaRPr lang="cs-CZ" sz="1500" dirty="0" smtClean="0">
              <a:solidFill>
                <a:schemeClr val="accent1"/>
              </a:solidFill>
            </a:endParaRPr>
          </a:p>
          <a:p>
            <a:pPr lvl="1" algn="ctr">
              <a:lnSpc>
                <a:spcPct val="80000"/>
              </a:lnSpc>
              <a:buFont typeface="Georgia" pitchFamily="18" charset="0"/>
              <a:buNone/>
            </a:pPr>
            <a:r>
              <a:rPr lang="cs-CZ" sz="1500" i="1" dirty="0" smtClean="0">
                <a:solidFill>
                  <a:schemeClr val="accent1"/>
                </a:solidFill>
              </a:rPr>
              <a:t>veď </a:t>
            </a:r>
            <a:r>
              <a:rPr lang="cs-CZ" sz="1500" i="1" dirty="0" err="1" smtClean="0">
                <a:solidFill>
                  <a:schemeClr val="accent1"/>
                </a:solidFill>
              </a:rPr>
              <a:t>sa</a:t>
            </a:r>
            <a:r>
              <a:rPr lang="cs-CZ" sz="1500" i="1" dirty="0" smtClean="0">
                <a:solidFill>
                  <a:schemeClr val="accent1"/>
                </a:solidFill>
              </a:rPr>
              <a:t> ony </a:t>
            </a:r>
            <a:r>
              <a:rPr lang="cs-CZ" sz="1500" i="1" dirty="0" err="1" smtClean="0">
                <a:solidFill>
                  <a:schemeClr val="accent1"/>
                </a:solidFill>
              </a:rPr>
              <a:t>stratia</a:t>
            </a:r>
            <a:r>
              <a:rPr lang="cs-CZ" sz="1500" i="1" dirty="0" smtClean="0">
                <a:solidFill>
                  <a:schemeClr val="accent1"/>
                </a:solidFill>
              </a:rPr>
              <a:t>,</a:t>
            </a:r>
            <a:endParaRPr lang="cs-CZ" sz="1500" dirty="0" smtClean="0">
              <a:solidFill>
                <a:schemeClr val="accent1"/>
              </a:solidFill>
            </a:endParaRPr>
          </a:p>
          <a:p>
            <a:pPr lvl="1" algn="ctr">
              <a:lnSpc>
                <a:spcPct val="80000"/>
              </a:lnSpc>
              <a:buFont typeface="Georgia" pitchFamily="18" charset="0"/>
              <a:buNone/>
            </a:pPr>
            <a:r>
              <a:rPr lang="cs-CZ" sz="1500" i="1" dirty="0" smtClean="0">
                <a:solidFill>
                  <a:schemeClr val="accent1"/>
                </a:solidFill>
              </a:rPr>
              <a:t>Slováci </a:t>
            </a:r>
            <a:r>
              <a:rPr lang="cs-CZ" sz="1500" i="1" dirty="0" err="1" smtClean="0">
                <a:solidFill>
                  <a:schemeClr val="accent1"/>
                </a:solidFill>
              </a:rPr>
              <a:t>ožijú</a:t>
            </a:r>
            <a:r>
              <a:rPr lang="cs-CZ" sz="1500" i="1" dirty="0" smtClean="0">
                <a:solidFill>
                  <a:schemeClr val="accent1"/>
                </a:solidFill>
              </a:rPr>
              <a:t>.</a:t>
            </a:r>
            <a:endParaRPr lang="cs-CZ" sz="1500" dirty="0" smtClean="0">
              <a:solidFill>
                <a:schemeClr val="accent1"/>
              </a:solidFill>
            </a:endParaRP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endParaRPr lang="cs-CZ" sz="1600" dirty="0" smtClean="0">
              <a:solidFill>
                <a:schemeClr val="accent1"/>
              </a:solidFill>
            </a:endParaRPr>
          </a:p>
          <a:p>
            <a:pPr lvl="1" algn="ctr">
              <a:lnSpc>
                <a:spcPct val="80000"/>
              </a:lnSpc>
              <a:buFont typeface="Georgia" pitchFamily="18" charset="0"/>
              <a:buNone/>
            </a:pPr>
            <a:r>
              <a:rPr lang="cs-CZ" sz="1500" i="1" dirty="0" smtClean="0">
                <a:solidFill>
                  <a:schemeClr val="accent1"/>
                </a:solidFill>
              </a:rPr>
              <a:t>To Slovensko naše</a:t>
            </a:r>
            <a:endParaRPr lang="cs-CZ" sz="1500" dirty="0" smtClean="0">
              <a:solidFill>
                <a:schemeClr val="accent1"/>
              </a:solidFill>
            </a:endParaRPr>
          </a:p>
          <a:p>
            <a:pPr lvl="1" algn="ctr">
              <a:lnSpc>
                <a:spcPct val="80000"/>
              </a:lnSpc>
              <a:buFont typeface="Georgia" pitchFamily="18" charset="0"/>
              <a:buNone/>
            </a:pPr>
            <a:r>
              <a:rPr lang="cs-CZ" sz="1500" i="1" dirty="0" err="1" smtClean="0">
                <a:solidFill>
                  <a:schemeClr val="accent1"/>
                </a:solidFill>
              </a:rPr>
              <a:t>posiaľ</a:t>
            </a:r>
            <a:r>
              <a:rPr lang="cs-CZ" sz="1500" i="1" dirty="0" smtClean="0">
                <a:solidFill>
                  <a:schemeClr val="accent1"/>
                </a:solidFill>
              </a:rPr>
              <a:t> tvrdo spalo.</a:t>
            </a:r>
            <a:endParaRPr lang="cs-CZ" sz="1500" dirty="0" smtClean="0">
              <a:solidFill>
                <a:schemeClr val="accent1"/>
              </a:solidFill>
            </a:endParaRPr>
          </a:p>
          <a:p>
            <a:pPr lvl="1" algn="ctr">
              <a:lnSpc>
                <a:spcPct val="80000"/>
              </a:lnSpc>
              <a:buFont typeface="Georgia" pitchFamily="18" charset="0"/>
              <a:buNone/>
            </a:pPr>
            <a:r>
              <a:rPr lang="cs-CZ" sz="1500" i="1" dirty="0" smtClean="0">
                <a:solidFill>
                  <a:schemeClr val="accent1"/>
                </a:solidFill>
              </a:rPr>
              <a:t>Ale blesky hromu</a:t>
            </a:r>
            <a:endParaRPr lang="cs-CZ" sz="1500" dirty="0" smtClean="0">
              <a:solidFill>
                <a:schemeClr val="accent1"/>
              </a:solidFill>
            </a:endParaRPr>
          </a:p>
          <a:p>
            <a:pPr lvl="1" algn="ctr">
              <a:lnSpc>
                <a:spcPct val="80000"/>
              </a:lnSpc>
              <a:buFont typeface="Georgia" pitchFamily="18" charset="0"/>
              <a:buNone/>
            </a:pPr>
            <a:r>
              <a:rPr lang="cs-CZ" sz="1500" i="1" dirty="0" err="1" smtClean="0">
                <a:solidFill>
                  <a:schemeClr val="accent1"/>
                </a:solidFill>
              </a:rPr>
              <a:t>vzbudzujú</a:t>
            </a:r>
            <a:r>
              <a:rPr lang="cs-CZ" sz="1500" i="1" dirty="0" smtClean="0">
                <a:solidFill>
                  <a:schemeClr val="accent1"/>
                </a:solidFill>
              </a:rPr>
              <a:t> ho k tomu,</a:t>
            </a:r>
            <a:endParaRPr lang="cs-CZ" sz="1500" dirty="0" smtClean="0">
              <a:solidFill>
                <a:schemeClr val="accent1"/>
              </a:solidFill>
            </a:endParaRPr>
          </a:p>
          <a:p>
            <a:pPr lvl="1" algn="ctr">
              <a:lnSpc>
                <a:spcPct val="80000"/>
              </a:lnSpc>
              <a:buFont typeface="Georgia" pitchFamily="18" charset="0"/>
              <a:buNone/>
            </a:pPr>
            <a:r>
              <a:rPr lang="cs-CZ" sz="1500" i="1" dirty="0" smtClean="0">
                <a:solidFill>
                  <a:schemeClr val="accent1"/>
                </a:solidFill>
              </a:rPr>
              <a:t>aby </a:t>
            </a:r>
            <a:r>
              <a:rPr lang="cs-CZ" sz="1500" i="1" dirty="0" err="1" smtClean="0">
                <a:solidFill>
                  <a:schemeClr val="accent1"/>
                </a:solidFill>
              </a:rPr>
              <a:t>sa</a:t>
            </a:r>
            <a:r>
              <a:rPr lang="cs-CZ" sz="1500" i="1" dirty="0" smtClean="0">
                <a:solidFill>
                  <a:schemeClr val="accent1"/>
                </a:solidFill>
              </a:rPr>
              <a:t> </a:t>
            </a:r>
            <a:r>
              <a:rPr lang="cs-CZ" sz="1500" i="1" dirty="0" err="1" smtClean="0">
                <a:solidFill>
                  <a:schemeClr val="accent1"/>
                </a:solidFill>
              </a:rPr>
              <a:t>prebralo</a:t>
            </a:r>
            <a:r>
              <a:rPr lang="cs-CZ" sz="1500" i="1" dirty="0" smtClean="0">
                <a:solidFill>
                  <a:schemeClr val="tx1"/>
                </a:solidFill>
              </a:rPr>
              <a:t>.</a:t>
            </a:r>
            <a:endParaRPr lang="cs-CZ" sz="15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cs-CZ" sz="1600" dirty="0" smtClean="0"/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endParaRPr lang="cs-CZ" sz="1600" dirty="0" smtClean="0"/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3348038" y="692150"/>
            <a:ext cx="2230437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sk-SK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Hymna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113" y="40052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27763" y="3860800"/>
            <a:ext cx="2514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470025"/>
          </a:xfrm>
        </p:spPr>
        <p:txBody>
          <a:bodyPr>
            <a:normAutofit/>
          </a:bodyPr>
          <a:lstStyle/>
          <a:p>
            <a:r>
              <a:rPr lang="sk-SK" sz="6600" dirty="0" smtClean="0"/>
              <a:t>Ďakujem za pozornosť </a:t>
            </a:r>
            <a:endParaRPr lang="sk-SK" sz="6600" dirty="0"/>
          </a:p>
        </p:txBody>
      </p:sp>
      <p:pic>
        <p:nvPicPr>
          <p:cNvPr id="1026" name="Picture 2" descr="C:\Users\ja\Desktop\stiahnuť (5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28575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ja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250507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ja\Desktop\stiahnuť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214422"/>
            <a:ext cx="2143140" cy="1605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C:\Users\ja\Desktop\stiahnuť (7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714752"/>
            <a:ext cx="3219450" cy="141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ja\Desktop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350043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C:\Users\ja\Desktop\stiahnuť (8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14480" y="4857760"/>
            <a:ext cx="2895600" cy="1581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ja\Desktop\stiahnuť (1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572132" y="4929198"/>
            <a:ext cx="3305175" cy="1381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C:\Users\ja\Desktop\stiahnuť (9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715008" y="1500174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5938"/>
            <a:ext cx="6429375" cy="2928937"/>
          </a:xfrm>
        </p:spPr>
        <p:txBody>
          <a:bodyPr>
            <a:noAutofit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k-SK" sz="2400" dirty="0" smtClean="0">
                <a:latin typeface="Arial Narrow" pitchFamily="34" charset="0"/>
              </a:rPr>
              <a:t>Slovensko je vnútrozemský štát v strednej Európe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k-SK" sz="2400" dirty="0" smtClean="0">
                <a:latin typeface="Arial Narrow" pitchFamily="34" charset="0"/>
              </a:rPr>
              <a:t>Hraničí s:  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Českom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                  Rakúskom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                  Poľskom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                  Ukrajinou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                     Maďarskom</a:t>
            </a:r>
            <a:endParaRPr lang="sk-SK" sz="2400" b="1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00298" y="571480"/>
            <a:ext cx="216924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Po</a:t>
            </a: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loh</a:t>
            </a: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a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6148" name="Picture 2" descr="Súbor:Europe location SVK.pn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857500"/>
            <a:ext cx="4786312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4" descr="http://ust.sk/hockey/images/def/Slovensk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572000"/>
            <a:ext cx="29289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Administratívne rozdiely </a:t>
            </a:r>
            <a:endParaRPr lang="sk-SK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sz="2800" dirty="0" smtClean="0">
              <a:latin typeface="Arial Narrow" pitchFamily="34" charset="0"/>
            </a:endParaRPr>
          </a:p>
          <a:p>
            <a:r>
              <a:rPr lang="sk-SK" sz="2800" dirty="0" smtClean="0">
                <a:latin typeface="Arial Narrow" pitchFamily="34" charset="0"/>
              </a:rPr>
              <a:t>8 krajov</a:t>
            </a:r>
          </a:p>
          <a:p>
            <a:r>
              <a:rPr lang="sk-SK" sz="2800" dirty="0" smtClean="0">
                <a:latin typeface="Arial Narrow" pitchFamily="34" charset="0"/>
              </a:rPr>
              <a:t>79 okresov</a:t>
            </a:r>
          </a:p>
          <a:p>
            <a:r>
              <a:rPr lang="sk-SK" sz="2800" dirty="0" smtClean="0">
                <a:latin typeface="Arial Narrow" pitchFamily="34" charset="0"/>
              </a:rPr>
              <a:t>2890 obcí</a:t>
            </a:r>
          </a:p>
          <a:p>
            <a:r>
              <a:rPr lang="sk-SK" sz="2800" dirty="0" smtClean="0">
                <a:latin typeface="Arial Narrow" pitchFamily="34" charset="0"/>
              </a:rPr>
              <a:t>140 miest</a:t>
            </a:r>
          </a:p>
          <a:p>
            <a:r>
              <a:rPr lang="sk-SK" sz="2800" dirty="0" smtClean="0">
                <a:latin typeface="Arial Narrow" pitchFamily="34" charset="0"/>
              </a:rPr>
              <a:t>3 vojenské obvody</a:t>
            </a:r>
          </a:p>
          <a:p>
            <a:pPr>
              <a:buNone/>
            </a:pPr>
            <a:endParaRPr lang="sk-SK" sz="2400" dirty="0" smtClean="0">
              <a:latin typeface="Arial Narrow" pitchFamily="34" charset="0"/>
            </a:endParaRPr>
          </a:p>
          <a:p>
            <a:pPr>
              <a:buNone/>
            </a:pPr>
            <a:endParaRPr lang="sk-SK" sz="2400" dirty="0" smtClean="0">
              <a:latin typeface="Arial Narrow" pitchFamily="34" charset="0"/>
            </a:endParaRPr>
          </a:p>
          <a:p>
            <a:pPr>
              <a:buNone/>
            </a:pPr>
            <a:endParaRPr lang="sk-SK" sz="2400" dirty="0" smtClean="0">
              <a:latin typeface="Arial Narrow" pitchFamily="34" charset="0"/>
            </a:endParaRPr>
          </a:p>
          <a:p>
            <a:pPr>
              <a:buNone/>
            </a:pPr>
            <a:endParaRPr lang="sk-SK" sz="2400" dirty="0">
              <a:latin typeface="Arial Narrow" pitchFamily="34" charset="0"/>
            </a:endParaRPr>
          </a:p>
        </p:txBody>
      </p:sp>
      <p:pic>
        <p:nvPicPr>
          <p:cNvPr id="5" name="Picture 2" descr="C:\Users\ja\Desktop\thum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571744"/>
            <a:ext cx="3662370" cy="2167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142875" y="2000250"/>
            <a:ext cx="4929188" cy="407193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sk-SK" sz="2400" dirty="0" smtClean="0">
                <a:latin typeface="Arial Narrow" pitchFamily="34" charset="0"/>
              </a:rPr>
              <a:t>Slovensko má 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5 413 548 obyvateľov</a:t>
            </a:r>
            <a:endParaRPr lang="sk-SK" sz="2400" dirty="0" smtClean="0">
              <a:latin typeface="Arial Narrow" pitchFamily="34" charset="0"/>
            </a:endParaRPr>
          </a:p>
          <a:p>
            <a:pPr>
              <a:defRPr/>
            </a:pP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Náboženstvo</a:t>
            </a:r>
            <a:r>
              <a:rPr lang="sk-SK" sz="24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: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Arial Narrow" pitchFamily="34" charset="0"/>
              </a:rPr>
              <a:t>   rímskokatolícke (68,9 %) 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Arial Narrow" pitchFamily="34" charset="0"/>
              </a:rPr>
              <a:t>   evanjelici a. v. (6,9%)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Arial Narrow" pitchFamily="34" charset="0"/>
              </a:rPr>
              <a:t>   grécko-katolícke (4,1%)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Arial Narrow" pitchFamily="34" charset="0"/>
              </a:rPr>
              <a:t>   reformovaní (2,0%)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Arial Narrow" pitchFamily="34" charset="0"/>
              </a:rPr>
              <a:t>   pravoslávni (0,9)</a:t>
            </a:r>
          </a:p>
          <a:p>
            <a:pPr>
              <a:buFont typeface="Georgia" pitchFamily="18" charset="0"/>
              <a:buNone/>
              <a:defRPr/>
            </a:pPr>
            <a:r>
              <a:rPr lang="sk-SK" sz="2400" dirty="0" smtClean="0">
                <a:latin typeface="Arial Narrow" pitchFamily="34" charset="0"/>
              </a:rPr>
              <a:t>   bez vyznania (13%)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 </a:t>
            </a:r>
          </a:p>
        </p:txBody>
      </p:sp>
      <p:sp>
        <p:nvSpPr>
          <p:cNvPr id="4" name="Rectangle 3"/>
          <p:cNvSpPr/>
          <p:nvPr/>
        </p:nvSpPr>
        <p:spPr>
          <a:xfrm>
            <a:off x="1285852" y="571480"/>
            <a:ext cx="62664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  <a:cs typeface="+mn-cs"/>
              </a:rPr>
              <a:t>Počet obyvateľov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643063"/>
            <a:ext cx="3211512" cy="471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714500"/>
            <a:ext cx="4214813" cy="2643188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k-SK" sz="2400" dirty="0" smtClean="0">
                <a:latin typeface="Arial" pitchFamily="34" charset="0"/>
                <a:cs typeface="Arial" pitchFamily="34" charset="0"/>
              </a:rPr>
              <a:t>Plesá na Slovensku vznikli ústupom horského ľadovca, napr.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Štrbské pleso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Veľké Hincovo pleso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Popradské pleso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Zelené pleso </a:t>
            </a:r>
            <a:r>
              <a:rPr lang="sk-SK" sz="2400" dirty="0" smtClean="0">
                <a:latin typeface="Arial" pitchFamily="34" charset="0"/>
                <a:cs typeface="Arial" pitchFamily="34" charset="0"/>
              </a:rPr>
              <a:t>alebo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Skalnaté pleso</a:t>
            </a:r>
            <a:endParaRPr lang="sk-S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3275856" y="642918"/>
            <a:ext cx="19928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Plesá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3350" y="2276475"/>
            <a:ext cx="22320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BlokTextu 5"/>
          <p:cNvSpPr txBox="1">
            <a:spLocks noChangeArrowheads="1"/>
          </p:cNvSpPr>
          <p:nvPr/>
        </p:nvSpPr>
        <p:spPr bwMode="auto">
          <a:xfrm>
            <a:off x="6483350" y="3924300"/>
            <a:ext cx="2232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     </a:t>
            </a:r>
            <a:r>
              <a:rPr lang="sk-SK" sz="2000">
                <a:latin typeface="Arial Narrow" pitchFamily="34" charset="0"/>
              </a:rPr>
              <a:t>Štrbské pleso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3"/>
          <a:srcRect l="15117" r="10577"/>
          <a:stretch>
            <a:fillRect/>
          </a:stretch>
        </p:blipFill>
        <p:spPr bwMode="auto">
          <a:xfrm>
            <a:off x="4197350" y="2276475"/>
            <a:ext cx="22320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BlokTextu 7"/>
          <p:cNvSpPr txBox="1">
            <a:spLocks noChangeArrowheads="1"/>
          </p:cNvSpPr>
          <p:nvPr/>
        </p:nvSpPr>
        <p:spPr bwMode="auto">
          <a:xfrm>
            <a:off x="4197350" y="3933825"/>
            <a:ext cx="2232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Arial Narrow" pitchFamily="34" charset="0"/>
              </a:rPr>
              <a:t>  Veľké Hincovo pleso</a:t>
            </a:r>
          </a:p>
        </p:txBody>
      </p:sp>
      <p:pic>
        <p:nvPicPr>
          <p:cNvPr id="122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4775" y="4360863"/>
            <a:ext cx="2260600" cy="180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7" name="BlokTextu 9"/>
          <p:cNvSpPr txBox="1">
            <a:spLocks noChangeArrowheads="1"/>
          </p:cNvSpPr>
          <p:nvPr/>
        </p:nvSpPr>
        <p:spPr bwMode="auto">
          <a:xfrm>
            <a:off x="6483350" y="6165850"/>
            <a:ext cx="2232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Arial Narrow" pitchFamily="34" charset="0"/>
              </a:rPr>
              <a:t>     Popradské pleso</a:t>
            </a:r>
          </a:p>
        </p:txBody>
      </p:sp>
      <p:pic>
        <p:nvPicPr>
          <p:cNvPr id="12298" name="Picture 5"/>
          <p:cNvPicPr>
            <a:picLocks noChangeAspect="1" noChangeArrowheads="1"/>
          </p:cNvPicPr>
          <p:nvPr/>
        </p:nvPicPr>
        <p:blipFill>
          <a:blip r:embed="rId5"/>
          <a:srcRect l="10551" r="7678"/>
          <a:stretch>
            <a:fillRect/>
          </a:stretch>
        </p:blipFill>
        <p:spPr bwMode="auto">
          <a:xfrm>
            <a:off x="4197350" y="4352925"/>
            <a:ext cx="2232025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BlokTextu 11"/>
          <p:cNvSpPr txBox="1">
            <a:spLocks noChangeArrowheads="1"/>
          </p:cNvSpPr>
          <p:nvPr/>
        </p:nvSpPr>
        <p:spPr bwMode="auto">
          <a:xfrm>
            <a:off x="4197350" y="6165850"/>
            <a:ext cx="22320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Arial Narrow" pitchFamily="34" charset="0"/>
              </a:rPr>
              <a:t>       Skalnaté pleso</a:t>
            </a:r>
          </a:p>
        </p:txBody>
      </p:sp>
      <p:pic>
        <p:nvPicPr>
          <p:cNvPr id="1230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350" y="4508500"/>
            <a:ext cx="2570163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1" name="BlokTextu 14"/>
          <p:cNvSpPr txBox="1">
            <a:spLocks noChangeArrowheads="1"/>
          </p:cNvSpPr>
          <p:nvPr/>
        </p:nvSpPr>
        <p:spPr bwMode="auto">
          <a:xfrm>
            <a:off x="293688" y="4581525"/>
            <a:ext cx="1109662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Zelené   pleso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Chránené národné parky</a:t>
            </a:r>
            <a:endParaRPr lang="sk-SK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57299"/>
            <a:ext cx="3328982" cy="3786214"/>
          </a:xfrm>
        </p:spPr>
        <p:txBody>
          <a:bodyPr>
            <a:normAutofit/>
          </a:bodyPr>
          <a:lstStyle/>
          <a:p>
            <a:r>
              <a:rPr lang="sk-SK" sz="2000" b="1" dirty="0" smtClean="0">
                <a:latin typeface="Arial Narrow" pitchFamily="34" charset="0"/>
              </a:rPr>
              <a:t>Národné parky Slovenska</a:t>
            </a:r>
            <a:r>
              <a:rPr lang="sk-SK" sz="2000" dirty="0" smtClean="0">
                <a:latin typeface="Arial Narrow" pitchFamily="34" charset="0"/>
              </a:rPr>
              <a:t> v sebe ukrývajú to najkrajšie a najdrahšie čo na Slovensku existuje. V súčasnosti ich je 9: </a:t>
            </a:r>
            <a:r>
              <a:rPr lang="sk-SK" sz="2000" b="1" dirty="0" smtClean="0">
                <a:latin typeface="Arial Narrow" pitchFamily="34" charset="0"/>
              </a:rPr>
              <a:t>Tatranský národný park, Národný park Veľká Fatra, Národný park Poloviny, Národný park Malá Fatra, Národný park Muránska Planina, Národný Park Slovenský Raj, Pieninský národný park,</a:t>
            </a:r>
            <a:endParaRPr lang="sk-SK" sz="2000" b="1" dirty="0">
              <a:latin typeface="Arial Narrow" pitchFamily="34" charset="0"/>
            </a:endParaRPr>
          </a:p>
        </p:txBody>
      </p:sp>
      <p:pic>
        <p:nvPicPr>
          <p:cNvPr id="3074" name="Picture 2" descr="C:\Users\ja\Desktop\collage-1595661_12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357298"/>
            <a:ext cx="2357454" cy="1881613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786182" y="3214686"/>
            <a:ext cx="24288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Tatranský národný park</a:t>
            </a:r>
            <a:endParaRPr lang="sk-SK" dirty="0"/>
          </a:p>
        </p:txBody>
      </p:sp>
      <p:pic>
        <p:nvPicPr>
          <p:cNvPr id="3075" name="Picture 3" descr="C:\Users\ja\Desktop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85860"/>
            <a:ext cx="2428892" cy="1223957"/>
          </a:xfrm>
          <a:prstGeom prst="rect">
            <a:avLst/>
          </a:prstGeom>
          <a:noFill/>
        </p:spPr>
      </p:pic>
      <p:sp>
        <p:nvSpPr>
          <p:cNvPr id="7" name="BlokTextu 6"/>
          <p:cNvSpPr txBox="1"/>
          <p:nvPr/>
        </p:nvSpPr>
        <p:spPr>
          <a:xfrm>
            <a:off x="6572264" y="2500306"/>
            <a:ext cx="24288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NP Veľká Fatra </a:t>
            </a:r>
            <a:endParaRPr lang="sk-SK" dirty="0"/>
          </a:p>
        </p:txBody>
      </p:sp>
      <p:pic>
        <p:nvPicPr>
          <p:cNvPr id="3076" name="Picture 4" descr="C:\Users\ja\Desktop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071810"/>
            <a:ext cx="2452678" cy="1643294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6500826" y="4714884"/>
            <a:ext cx="24288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Národný park Poloviny</a:t>
            </a:r>
            <a:endParaRPr lang="sk-SK" dirty="0"/>
          </a:p>
        </p:txBody>
      </p:sp>
      <p:pic>
        <p:nvPicPr>
          <p:cNvPr id="3077" name="Picture 5" descr="C:\Users\ja\Desktop\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57620" y="3857628"/>
            <a:ext cx="2381240" cy="1592454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3786182" y="5429264"/>
            <a:ext cx="250033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Pieninský národný park</a:t>
            </a:r>
            <a:endParaRPr lang="sk-SK" dirty="0"/>
          </a:p>
        </p:txBody>
      </p:sp>
      <p:pic>
        <p:nvPicPr>
          <p:cNvPr id="3078" name="Picture 6" descr="C:\Users\ja\Desktop\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348" y="5072074"/>
            <a:ext cx="2714644" cy="1214446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285720" y="6286520"/>
            <a:ext cx="371477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dirty="0" smtClean="0"/>
              <a:t>Národný park Slovenský Raj</a:t>
            </a:r>
            <a:endParaRPr lang="sk-SK" dirty="0"/>
          </a:p>
        </p:txBody>
      </p:sp>
      <p:pic>
        <p:nvPicPr>
          <p:cNvPr id="14" name="Obrázok 13" descr="tenor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894001">
            <a:off x="51407" y="256092"/>
            <a:ext cx="967303" cy="967303"/>
          </a:xfrm>
          <a:prstGeom prst="rect">
            <a:avLst/>
          </a:prstGeom>
        </p:spPr>
      </p:pic>
      <p:pic>
        <p:nvPicPr>
          <p:cNvPr id="3079" name="Picture 7" descr="C:\Users\ja\Desktop\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29388" y="5143512"/>
            <a:ext cx="2020554" cy="1290629"/>
          </a:xfrm>
          <a:prstGeom prst="rect">
            <a:avLst/>
          </a:prstGeom>
          <a:noFill/>
        </p:spPr>
      </p:pic>
      <p:sp>
        <p:nvSpPr>
          <p:cNvPr id="16" name="BlokTextu 15"/>
          <p:cNvSpPr txBox="1"/>
          <p:nvPr/>
        </p:nvSpPr>
        <p:spPr>
          <a:xfrm>
            <a:off x="5429256" y="6357958"/>
            <a:ext cx="271464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Národný park Poloviny</a:t>
            </a:r>
            <a:endParaRPr lang="sk-SK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071688"/>
            <a:ext cx="4114800" cy="4071937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sk-SK" dirty="0" smtClean="0">
                <a:latin typeface="Arial Narrow" pitchFamily="34" charset="0"/>
              </a:rPr>
              <a:t>Najviac priehrad je na rieke 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Váh</a:t>
            </a:r>
            <a:r>
              <a:rPr lang="sk-SK" dirty="0" smtClean="0">
                <a:latin typeface="Arial Narrow" pitchFamily="34" charset="0"/>
              </a:rPr>
              <a:t>. Sú to napr. 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Liptovská Mara, 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Sĺňava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Kráľová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, </a:t>
            </a:r>
            <a:r>
              <a:rPr lang="sk-SK" dirty="0" err="1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Nosice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 </a:t>
            </a:r>
            <a:r>
              <a:rPr lang="sk-SK" dirty="0" smtClean="0">
                <a:latin typeface="Arial Narrow" pitchFamily="34" charset="0"/>
              </a:rPr>
              <a:t>a iné</a:t>
            </a:r>
          </a:p>
          <a:p>
            <a:pPr>
              <a:defRPr/>
            </a:pPr>
            <a:r>
              <a:rPr lang="sk-SK" dirty="0" smtClean="0">
                <a:latin typeface="Arial Narrow" pitchFamily="34" charset="0"/>
              </a:rPr>
              <a:t>Najväčšia priehrada je 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Oravská priehrada</a:t>
            </a:r>
            <a:r>
              <a:rPr lang="sk-SK" dirty="0" smtClean="0">
                <a:latin typeface="Arial Narrow" pitchFamily="34" charset="0"/>
              </a:rPr>
              <a:t> s rozlohou 35 km</a:t>
            </a:r>
            <a:r>
              <a:rPr lang="sk-SK" baseline="30000" dirty="0" smtClean="0">
                <a:latin typeface="Arial Narrow" pitchFamily="34" charset="0"/>
              </a:rPr>
              <a:t>2</a:t>
            </a:r>
            <a:r>
              <a:rPr lang="sk-SK" dirty="0" smtClean="0">
                <a:latin typeface="Arial Narrow" pitchFamily="34" charset="0"/>
              </a:rPr>
              <a:t> </a:t>
            </a:r>
          </a:p>
          <a:p>
            <a:pPr>
              <a:defRPr/>
            </a:pPr>
            <a:r>
              <a:rPr lang="sk-SK" dirty="0" smtClean="0">
                <a:latin typeface="Arial Narrow" pitchFamily="34" charset="0"/>
              </a:rPr>
              <a:t>Najviac podzemnej vody je na </a:t>
            </a:r>
            <a:r>
              <a:rPr lang="sk-SK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Žitnom ostrove</a:t>
            </a:r>
            <a:endParaRPr lang="sk-SK" dirty="0">
              <a:solidFill>
                <a:schemeClr val="accent6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2627784" y="642918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Priehrady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133600"/>
            <a:ext cx="229076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788" y="2133600"/>
            <a:ext cx="2447925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BlokTextu 6"/>
          <p:cNvSpPr txBox="1">
            <a:spLocks noChangeArrowheads="1"/>
          </p:cNvSpPr>
          <p:nvPr/>
        </p:nvSpPr>
        <p:spPr bwMode="auto">
          <a:xfrm>
            <a:off x="4067175" y="3716338"/>
            <a:ext cx="22336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/>
              <a:t>     </a:t>
            </a:r>
            <a:r>
              <a:rPr lang="sk-SK" sz="2000">
                <a:latin typeface="Arial Narrow" pitchFamily="34" charset="0"/>
              </a:rPr>
              <a:t>Liptovská Mara</a:t>
            </a:r>
          </a:p>
        </p:txBody>
      </p:sp>
      <p:sp>
        <p:nvSpPr>
          <p:cNvPr id="13319" name="BlokTextu 7"/>
          <p:cNvSpPr txBox="1">
            <a:spLocks noChangeArrowheads="1"/>
          </p:cNvSpPr>
          <p:nvPr/>
        </p:nvSpPr>
        <p:spPr bwMode="auto">
          <a:xfrm>
            <a:off x="6300788" y="3716338"/>
            <a:ext cx="24479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Arial Narrow" pitchFamily="34" charset="0"/>
              </a:rPr>
              <a:t>            Sĺňava</a:t>
            </a:r>
          </a:p>
        </p:txBody>
      </p:sp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7175" y="4137025"/>
            <a:ext cx="2233613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BlokTextu 9"/>
          <p:cNvSpPr txBox="1">
            <a:spLocks noChangeArrowheads="1"/>
          </p:cNvSpPr>
          <p:nvPr/>
        </p:nvSpPr>
        <p:spPr bwMode="auto">
          <a:xfrm>
            <a:off x="4067175" y="5805488"/>
            <a:ext cx="223361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Arial Narrow" pitchFamily="34" charset="0"/>
              </a:rPr>
              <a:t>    </a:t>
            </a:r>
            <a:r>
              <a:rPr lang="sk-SK" sz="2000">
                <a:latin typeface="Arial Narrow" pitchFamily="34" charset="0"/>
              </a:rPr>
              <a:t>Oravská priehrada</a:t>
            </a:r>
          </a:p>
        </p:txBody>
      </p:sp>
      <p:pic>
        <p:nvPicPr>
          <p:cNvPr id="13322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4149725"/>
            <a:ext cx="244792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3" name="BlokTextu 11"/>
          <p:cNvSpPr txBox="1">
            <a:spLocks noChangeArrowheads="1"/>
          </p:cNvSpPr>
          <p:nvPr/>
        </p:nvSpPr>
        <p:spPr bwMode="auto">
          <a:xfrm>
            <a:off x="6300788" y="5805488"/>
            <a:ext cx="24479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sz="2000">
                <a:latin typeface="Arial Narrow" pitchFamily="34" charset="0"/>
              </a:rPr>
              <a:t>             Kráľová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0" y="1714500"/>
            <a:ext cx="4214813" cy="3143250"/>
          </a:xfrm>
        </p:spPr>
        <p:txBody>
          <a:bodyPr/>
          <a:lstStyle/>
          <a:p>
            <a:pPr>
              <a:defRPr/>
            </a:pPr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Bojnický zámok - </a:t>
            </a:r>
            <a:r>
              <a:rPr lang="sk-SK" sz="1800" dirty="0" smtClean="0">
                <a:latin typeface="Arial Narrow" pitchFamily="34" charset="0"/>
              </a:rPr>
              <a:t>jeden z najstarších a najvýznamnejších slovenských hradov</a:t>
            </a:r>
          </a:p>
          <a:p>
            <a:pPr>
              <a:defRPr/>
            </a:pPr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Kaštieľ Betliar - </a:t>
            </a:r>
            <a:r>
              <a:rPr lang="sk-SK" sz="1800" dirty="0" smtClean="0">
                <a:latin typeface="Arial Narrow" pitchFamily="34" charset="0"/>
              </a:rPr>
              <a:t>jeden z najkrajších slovenských kaštieľov</a:t>
            </a:r>
          </a:p>
          <a:p>
            <a:pPr>
              <a:defRPr/>
            </a:pPr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Strečno - </a:t>
            </a:r>
            <a:r>
              <a:rPr lang="sk-SK" sz="1800" dirty="0" smtClean="0">
                <a:latin typeface="Arial Narrow" pitchFamily="34" charset="0"/>
              </a:rPr>
              <a:t>hradná vyvýšenina bola obývaná  už v dobe bronzovej a železnej</a:t>
            </a:r>
          </a:p>
          <a:p>
            <a:pPr>
              <a:defRPr/>
            </a:pPr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Beckovský hrad </a:t>
            </a:r>
            <a:r>
              <a:rPr lang="sk-SK" sz="1800" dirty="0" smtClean="0">
                <a:latin typeface="Arial Narrow" pitchFamily="34" charset="0"/>
              </a:rPr>
              <a:t>sa vypína na strmom, zhruba 50 m vysokom, skalnom brale</a:t>
            </a:r>
          </a:p>
          <a:p>
            <a:pPr>
              <a:defRPr/>
            </a:pPr>
            <a:r>
              <a:rPr lang="sk-SK" sz="1800" b="1" dirty="0" smtClean="0">
                <a:solidFill>
                  <a:schemeClr val="accent6">
                    <a:lumMod val="75000"/>
                  </a:schemeClr>
                </a:solidFill>
                <a:latin typeface="Arial Narrow" pitchFamily="34" charset="0"/>
              </a:rPr>
              <a:t>Trenčiansky hrad </a:t>
            </a:r>
            <a:r>
              <a:rPr lang="sk-SK" sz="1800" dirty="0" smtClean="0">
                <a:latin typeface="Arial Narrow" pitchFamily="34" charset="0"/>
              </a:rPr>
              <a:t>- postavený na strmom brale, jeden z najrozsiahlejších v Európe</a:t>
            </a:r>
          </a:p>
          <a:p>
            <a:pPr>
              <a:defRPr/>
            </a:pPr>
            <a:endParaRPr lang="sk-SK" sz="1600" dirty="0" smtClean="0"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71670" y="571480"/>
            <a:ext cx="5032147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k-SK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  <a:cs typeface="Arial" charset="0"/>
              </a:rPr>
              <a:t>Hrady a zámky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7892" name="Picture 8" descr="http://www.gemer.biz/wp-content/uploads/2009/04/betliar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1463" y="2714625"/>
            <a:ext cx="24511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10" descr="http://image.slovenskehrady.sk/Strecno/Strecno_Ti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50" y="4786313"/>
            <a:ext cx="24288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4" descr="http://www.betkinastranka.ic.cz/obr-stranka/med_06_beckov.jpg"/>
          <p:cNvPicPr>
            <a:picLocks noChangeAspect="1" noChangeArrowheads="1"/>
          </p:cNvPicPr>
          <p:nvPr/>
        </p:nvPicPr>
        <p:blipFill>
          <a:blip r:embed="rId4"/>
          <a:srcRect l="5263" r="2632"/>
          <a:stretch>
            <a:fillRect/>
          </a:stretch>
        </p:blipFill>
        <p:spPr bwMode="auto">
          <a:xfrm>
            <a:off x="3786188" y="4900613"/>
            <a:ext cx="2500312" cy="18145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7895" name="TextBox 13"/>
          <p:cNvSpPr txBox="1">
            <a:spLocks noChangeArrowheads="1"/>
          </p:cNvSpPr>
          <p:nvPr/>
        </p:nvSpPr>
        <p:spPr bwMode="auto">
          <a:xfrm>
            <a:off x="5500688" y="4876800"/>
            <a:ext cx="781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latin typeface="Arial Narrow" pitchFamily="34" charset="0"/>
              </a:rPr>
              <a:t>Beckov</a:t>
            </a:r>
          </a:p>
        </p:txBody>
      </p:sp>
      <p:sp>
        <p:nvSpPr>
          <p:cNvPr id="37896" name="TextBox 14"/>
          <p:cNvSpPr txBox="1">
            <a:spLocks noChangeArrowheads="1"/>
          </p:cNvSpPr>
          <p:nvPr/>
        </p:nvSpPr>
        <p:spPr bwMode="auto">
          <a:xfrm>
            <a:off x="8048625" y="4805363"/>
            <a:ext cx="80962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latin typeface="Arial Narrow" pitchFamily="34" charset="0"/>
              </a:rPr>
              <a:t>Strečno</a:t>
            </a:r>
          </a:p>
        </p:txBody>
      </p:sp>
      <p:pic>
        <p:nvPicPr>
          <p:cNvPr id="37897" name="Picture 15" descr="http://img2.flog.pravda.sk/8mw/trw_78392_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3" y="1643063"/>
            <a:ext cx="23399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8" name="TextBox 18"/>
          <p:cNvSpPr txBox="1">
            <a:spLocks noChangeArrowheads="1"/>
          </p:cNvSpPr>
          <p:nvPr/>
        </p:nvSpPr>
        <p:spPr bwMode="auto">
          <a:xfrm>
            <a:off x="4714875" y="1662113"/>
            <a:ext cx="14525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latin typeface="Arial Narrow" pitchFamily="34" charset="0"/>
              </a:rPr>
              <a:t>Bojnický zámok</a:t>
            </a:r>
          </a:p>
        </p:txBody>
      </p:sp>
      <p:sp>
        <p:nvSpPr>
          <p:cNvPr id="37899" name="TextBox 19"/>
          <p:cNvSpPr txBox="1">
            <a:spLocks noChangeArrowheads="1"/>
          </p:cNvSpPr>
          <p:nvPr/>
        </p:nvSpPr>
        <p:spPr bwMode="auto">
          <a:xfrm>
            <a:off x="7180263" y="2714625"/>
            <a:ext cx="1320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latin typeface="Arial Narrow" pitchFamily="34" charset="0"/>
              </a:rPr>
              <a:t>Kaštieľ Betliar</a:t>
            </a:r>
          </a:p>
        </p:txBody>
      </p:sp>
      <p:pic>
        <p:nvPicPr>
          <p:cNvPr id="37900" name="Picture 17" descr="http://files.cktrip.meu.zoznam.sk/200000634-536ee54687/gif%20-%20z%C3%A1mok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63" y="871538"/>
            <a:ext cx="12573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9" descr="http://www.drawingnow.com/file/pic/gallery/74840_view.jpg"/>
          <p:cNvPicPr>
            <a:picLocks noChangeAspect="1" noChangeArrowheads="1"/>
          </p:cNvPicPr>
          <p:nvPr/>
        </p:nvPicPr>
        <p:blipFill>
          <a:blip r:embed="rId7"/>
          <a:srcRect l="3000" t="2512" r="44501" b="4562"/>
          <a:stretch>
            <a:fillRect/>
          </a:stretch>
        </p:blipFill>
        <p:spPr bwMode="auto">
          <a:xfrm>
            <a:off x="857250" y="469900"/>
            <a:ext cx="785813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2" name="Picture 2" descr="http://slachta.kosztolanyi.com/themes/clanky/rytier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71938" y="357188"/>
            <a:ext cx="9429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4" descr="Kliknutím zavriete okno">
            <a:hlinkClick r:id="rId9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" y="4786313"/>
            <a:ext cx="2928938" cy="189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TextBox 21"/>
          <p:cNvSpPr txBox="1">
            <a:spLocks noChangeArrowheads="1"/>
          </p:cNvSpPr>
          <p:nvPr/>
        </p:nvSpPr>
        <p:spPr bwMode="auto">
          <a:xfrm>
            <a:off x="571500" y="4786313"/>
            <a:ext cx="15636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k-SK" sz="1600" b="1">
                <a:latin typeface="Arial Narrow" pitchFamily="34" charset="0"/>
              </a:rPr>
              <a:t>Trenčiansky hrad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Podniky a výrobky</a:t>
            </a:r>
            <a:endParaRPr lang="sk-SK" sz="5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sz="2200" dirty="0" smtClean="0">
                <a:latin typeface="Arial Narrow" pitchFamily="34" charset="0"/>
              </a:rPr>
              <a:t>Slovenská sporiteľňa</a:t>
            </a:r>
          </a:p>
          <a:p>
            <a:r>
              <a:rPr lang="sk-SK" sz="2200" dirty="0" smtClean="0">
                <a:latin typeface="Arial Narrow" pitchFamily="34" charset="0"/>
              </a:rPr>
              <a:t>Slovnaft</a:t>
            </a:r>
          </a:p>
          <a:p>
            <a:r>
              <a:rPr lang="sk-SK" sz="2200" dirty="0" smtClean="0">
                <a:latin typeface="Arial Narrow" pitchFamily="34" charset="0"/>
              </a:rPr>
              <a:t>Všeobecná úverová banka</a:t>
            </a:r>
          </a:p>
          <a:p>
            <a:r>
              <a:rPr lang="sk-SK" sz="2200" dirty="0" smtClean="0">
                <a:latin typeface="Arial Narrow" pitchFamily="34" charset="0"/>
              </a:rPr>
              <a:t>Pixel </a:t>
            </a:r>
            <a:r>
              <a:rPr lang="sk-SK" sz="2200" dirty="0" err="1" smtClean="0">
                <a:latin typeface="Arial Narrow" pitchFamily="34" charset="0"/>
              </a:rPr>
              <a:t>Federation</a:t>
            </a:r>
            <a:endParaRPr lang="sk-SK" sz="2200" dirty="0" smtClean="0">
              <a:latin typeface="Arial Narrow" pitchFamily="34" charset="0"/>
            </a:endParaRPr>
          </a:p>
          <a:p>
            <a:r>
              <a:rPr lang="sk-SK" sz="2200" dirty="0" smtClean="0">
                <a:latin typeface="Arial Narrow" pitchFamily="34" charset="0"/>
              </a:rPr>
              <a:t>Západoslovenská energetika</a:t>
            </a:r>
          </a:p>
          <a:p>
            <a:r>
              <a:rPr lang="sk-SK" sz="2200" dirty="0" smtClean="0">
                <a:latin typeface="Arial Narrow" pitchFamily="34" charset="0"/>
              </a:rPr>
              <a:t>U. S. </a:t>
            </a:r>
            <a:r>
              <a:rPr lang="sk-SK" sz="2200" dirty="0" err="1" smtClean="0">
                <a:latin typeface="Arial Narrow" pitchFamily="34" charset="0"/>
              </a:rPr>
              <a:t>Steel</a:t>
            </a:r>
            <a:r>
              <a:rPr lang="sk-SK" sz="2200" dirty="0" smtClean="0">
                <a:latin typeface="Arial Narrow" pitchFamily="34" charset="0"/>
              </a:rPr>
              <a:t> Košice</a:t>
            </a:r>
          </a:p>
          <a:p>
            <a:r>
              <a:rPr lang="sk-SK" sz="2200" dirty="0" err="1" smtClean="0">
                <a:latin typeface="Arial Narrow" pitchFamily="34" charset="0"/>
              </a:rPr>
              <a:t>Faurecia</a:t>
            </a:r>
            <a:r>
              <a:rPr lang="sk-SK" sz="2200" dirty="0" smtClean="0">
                <a:latin typeface="Arial Narrow" pitchFamily="34" charset="0"/>
              </a:rPr>
              <a:t> </a:t>
            </a:r>
            <a:r>
              <a:rPr lang="sk-SK" sz="2200" dirty="0" err="1" smtClean="0">
                <a:latin typeface="Arial Narrow" pitchFamily="34" charset="0"/>
              </a:rPr>
              <a:t>Automotive</a:t>
            </a:r>
            <a:r>
              <a:rPr lang="sk-SK" sz="2200" dirty="0" smtClean="0">
                <a:latin typeface="Arial Narrow" pitchFamily="34" charset="0"/>
              </a:rPr>
              <a:t> </a:t>
            </a:r>
            <a:r>
              <a:rPr lang="sk-SK" sz="2200" dirty="0" err="1" smtClean="0">
                <a:latin typeface="Arial Narrow" pitchFamily="34" charset="0"/>
              </a:rPr>
              <a:t>Slovaka</a:t>
            </a:r>
            <a:r>
              <a:rPr lang="sk-SK" sz="2200" dirty="0" smtClean="0">
                <a:latin typeface="Arial Narrow" pitchFamily="34" charset="0"/>
              </a:rPr>
              <a:t> </a:t>
            </a:r>
            <a:r>
              <a:rPr lang="sk-SK" sz="2200" dirty="0" err="1" smtClean="0">
                <a:latin typeface="Arial Narrow" pitchFamily="34" charset="0"/>
              </a:rPr>
              <a:t>s.r.o</a:t>
            </a:r>
            <a:endParaRPr lang="sk-SK" sz="2200" dirty="0" smtClean="0">
              <a:latin typeface="Arial Narrow" pitchFamily="34" charset="0"/>
            </a:endParaRPr>
          </a:p>
          <a:p>
            <a:r>
              <a:rPr lang="sk-SK" sz="2200" dirty="0" smtClean="0">
                <a:latin typeface="Arial Narrow" pitchFamily="34" charset="0"/>
              </a:rPr>
              <a:t>Slovenské elektrárne </a:t>
            </a:r>
          </a:p>
          <a:p>
            <a:r>
              <a:rPr lang="sk-SK" sz="2200" dirty="0" smtClean="0">
                <a:latin typeface="Arial Narrow" pitchFamily="34" charset="0"/>
              </a:rPr>
              <a:t>Volkswagen Slovakia a. s</a:t>
            </a:r>
          </a:p>
          <a:p>
            <a:r>
              <a:rPr lang="sk-SK" sz="2200" dirty="0" err="1" smtClean="0">
                <a:latin typeface="Arial Narrow" pitchFamily="34" charset="0"/>
              </a:rPr>
              <a:t>Kia</a:t>
            </a:r>
            <a:r>
              <a:rPr lang="sk-SK" sz="2200" dirty="0" smtClean="0">
                <a:latin typeface="Arial Narrow" pitchFamily="34" charset="0"/>
              </a:rPr>
              <a:t> </a:t>
            </a:r>
            <a:r>
              <a:rPr lang="sk-SK" sz="2200" dirty="0" err="1" smtClean="0">
                <a:latin typeface="Arial Narrow" pitchFamily="34" charset="0"/>
              </a:rPr>
              <a:t>Motors</a:t>
            </a:r>
            <a:r>
              <a:rPr lang="sk-SK" sz="2200" dirty="0" smtClean="0">
                <a:latin typeface="Arial Narrow" pitchFamily="34" charset="0"/>
              </a:rPr>
              <a:t> Slovakia  s. r. o</a:t>
            </a:r>
          </a:p>
          <a:p>
            <a:r>
              <a:rPr lang="sk-SK" sz="2200" dirty="0" smtClean="0">
                <a:latin typeface="Arial Narrow" pitchFamily="34" charset="0"/>
              </a:rPr>
              <a:t>PCA Slovakia  s. r. o. </a:t>
            </a:r>
            <a:endParaRPr lang="sk-SK" sz="2200" dirty="0">
              <a:latin typeface="Arial Narrow" pitchFamily="34" charset="0"/>
            </a:endParaRP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200" dirty="0" smtClean="0">
                <a:latin typeface="Arial Narrow" pitchFamily="34" charset="0"/>
              </a:rPr>
              <a:t>Horalka</a:t>
            </a:r>
          </a:p>
          <a:p>
            <a:r>
              <a:rPr lang="sk-SK" sz="2200" dirty="0" smtClean="0">
                <a:latin typeface="Arial Narrow" pitchFamily="34" charset="0"/>
              </a:rPr>
              <a:t>Mila</a:t>
            </a:r>
          </a:p>
          <a:p>
            <a:r>
              <a:rPr lang="sk-SK" sz="2200" dirty="0" smtClean="0">
                <a:latin typeface="Arial Narrow" pitchFamily="34" charset="0"/>
              </a:rPr>
              <a:t>Kofola</a:t>
            </a:r>
          </a:p>
          <a:p>
            <a:r>
              <a:rPr lang="sk-SK" sz="2200" dirty="0" err="1" smtClean="0">
                <a:latin typeface="Arial Narrow" pitchFamily="34" charset="0"/>
              </a:rPr>
              <a:t>Fernet</a:t>
            </a:r>
            <a:endParaRPr lang="sk-SK" sz="2200" dirty="0" smtClean="0">
              <a:latin typeface="Arial Narrow" pitchFamily="34" charset="0"/>
            </a:endParaRPr>
          </a:p>
          <a:p>
            <a:r>
              <a:rPr lang="sk-SK" sz="2200" dirty="0" err="1" smtClean="0">
                <a:latin typeface="Arial Narrow" pitchFamily="34" charset="0"/>
              </a:rPr>
              <a:t>Margot</a:t>
            </a:r>
            <a:endParaRPr lang="sk-SK" sz="2200" dirty="0" smtClean="0">
              <a:latin typeface="Arial Narrow" pitchFamily="34" charset="0"/>
            </a:endParaRPr>
          </a:p>
          <a:p>
            <a:r>
              <a:rPr lang="sk-SK" sz="2200" dirty="0" smtClean="0">
                <a:latin typeface="Arial Narrow" pitchFamily="34" charset="0"/>
              </a:rPr>
              <a:t>Skalický </a:t>
            </a:r>
            <a:r>
              <a:rPr lang="sk-SK" sz="2200" dirty="0" err="1" smtClean="0">
                <a:latin typeface="Arial Narrow" pitchFamily="34" charset="0"/>
              </a:rPr>
              <a:t>trdelník</a:t>
            </a:r>
            <a:endParaRPr lang="sk-SK" sz="2200" dirty="0" smtClean="0">
              <a:latin typeface="Arial Narrow" pitchFamily="34" charset="0"/>
            </a:endParaRPr>
          </a:p>
          <a:p>
            <a:r>
              <a:rPr lang="sk-SK" sz="2200" dirty="0" smtClean="0">
                <a:latin typeface="Arial Narrow" pitchFamily="34" charset="0"/>
              </a:rPr>
              <a:t>Zlatý Bažant </a:t>
            </a:r>
          </a:p>
          <a:p>
            <a:r>
              <a:rPr lang="sk-SK" sz="2200" dirty="0" smtClean="0">
                <a:latin typeface="Arial Narrow" pitchFamily="34" charset="0"/>
              </a:rPr>
              <a:t>Karička- syr</a:t>
            </a:r>
          </a:p>
          <a:p>
            <a:r>
              <a:rPr lang="sk-SK" sz="2200" dirty="0" smtClean="0">
                <a:latin typeface="Arial Narrow" pitchFamily="34" charset="0"/>
              </a:rPr>
              <a:t>Arašidové chrumky</a:t>
            </a:r>
          </a:p>
          <a:p>
            <a:r>
              <a:rPr lang="sk-SK" sz="2200" dirty="0" smtClean="0">
                <a:latin typeface="Arial Narrow" pitchFamily="34" charset="0"/>
              </a:rPr>
              <a:t>Slovenská bryndza</a:t>
            </a:r>
          </a:p>
          <a:p>
            <a:endParaRPr lang="sk-SK" sz="2200" dirty="0" smtClean="0">
              <a:latin typeface="Arial Narrow" pitchFamily="34" charset="0"/>
            </a:endParaRPr>
          </a:p>
          <a:p>
            <a:endParaRPr lang="sk-SK" sz="2200" dirty="0" smtClean="0">
              <a:latin typeface="Arial Narrow" pitchFamily="34" charset="0"/>
            </a:endParaRP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C:\Users\ja\Desktop\stiahnuť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461010">
            <a:off x="91282" y="210622"/>
            <a:ext cx="1428750" cy="800100"/>
          </a:xfrm>
          <a:prstGeom prst="rect">
            <a:avLst/>
          </a:prstGeom>
          <a:noFill/>
        </p:spPr>
      </p:pic>
      <p:pic>
        <p:nvPicPr>
          <p:cNvPr id="1027" name="Picture 3" descr="C:\Users\ja\Desktop\SE-logo-horizontal_392x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5857892"/>
            <a:ext cx="1560506" cy="708597"/>
          </a:xfrm>
          <a:prstGeom prst="rect">
            <a:avLst/>
          </a:prstGeom>
          <a:noFill/>
        </p:spPr>
      </p:pic>
      <p:pic>
        <p:nvPicPr>
          <p:cNvPr id="13" name="Picture 7" descr="C:\Users\ja\Desktop\Mila_50g_SB_bocny_pohla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17186">
            <a:off x="7711207" y="607137"/>
            <a:ext cx="1254259" cy="1254259"/>
          </a:xfrm>
          <a:prstGeom prst="rect">
            <a:avLst/>
          </a:prstGeom>
          <a:noFill/>
        </p:spPr>
      </p:pic>
      <p:pic>
        <p:nvPicPr>
          <p:cNvPr id="1032" name="Picture 8" descr="C:\Users\ja\Desktop\stiahnuť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1857364"/>
            <a:ext cx="1643074" cy="1643074"/>
          </a:xfrm>
          <a:prstGeom prst="rect">
            <a:avLst/>
          </a:prstGeom>
          <a:noFill/>
        </p:spPr>
      </p:pic>
      <p:pic>
        <p:nvPicPr>
          <p:cNvPr id="18" name="Picture 2" descr="C:\Users\ja\Desktop\Slovenska-sporitelna-cov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1571612"/>
            <a:ext cx="1543032" cy="807520"/>
          </a:xfrm>
          <a:prstGeom prst="rect">
            <a:avLst/>
          </a:prstGeom>
          <a:noFill/>
        </p:spPr>
      </p:pic>
      <p:pic>
        <p:nvPicPr>
          <p:cNvPr id="1035" name="Picture 11" descr="C:\Users\ja\Desktop\stiahnuť.png"/>
          <p:cNvPicPr>
            <a:picLocks noChangeAspect="1" noChangeArrowheads="1"/>
          </p:cNvPicPr>
          <p:nvPr/>
        </p:nvPicPr>
        <p:blipFill>
          <a:blip r:embed="rId7"/>
          <a:srcRect l="16072" r="19642"/>
          <a:stretch>
            <a:fillRect/>
          </a:stretch>
        </p:blipFill>
        <p:spPr bwMode="auto">
          <a:xfrm>
            <a:off x="3643306" y="2500306"/>
            <a:ext cx="857256" cy="701162"/>
          </a:xfrm>
          <a:prstGeom prst="rect">
            <a:avLst/>
          </a:prstGeom>
          <a:noFill/>
        </p:spPr>
      </p:pic>
      <p:pic>
        <p:nvPicPr>
          <p:cNvPr id="1036" name="Picture 12" descr="C:\Users\ja\Desktop\ShotType1_540x540 (1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62898" y="3071810"/>
            <a:ext cx="1181102" cy="1181102"/>
          </a:xfrm>
          <a:prstGeom prst="rect">
            <a:avLst/>
          </a:prstGeom>
          <a:noFill/>
        </p:spPr>
      </p:pic>
      <p:pic>
        <p:nvPicPr>
          <p:cNvPr id="23" name="Picture 3" descr="C:\Users\ja\Desktop\ShotType1_540x5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72198" y="1714488"/>
            <a:ext cx="1109664" cy="1109664"/>
          </a:xfrm>
          <a:prstGeom prst="rect">
            <a:avLst/>
          </a:prstGeom>
          <a:noFill/>
        </p:spPr>
      </p:pic>
      <p:pic>
        <p:nvPicPr>
          <p:cNvPr id="25" name="Picture 4" descr="C:\Users\ja\Desktop\stiahnuť (1)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14744" y="4572008"/>
            <a:ext cx="857249" cy="857249"/>
          </a:xfrm>
          <a:prstGeom prst="rect">
            <a:avLst/>
          </a:prstGeom>
          <a:noFill/>
        </p:spPr>
      </p:pic>
      <p:pic>
        <p:nvPicPr>
          <p:cNvPr id="1039" name="Picture 15" descr="C:\Users\ja\Desktop\stiahnuť (3)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72330" y="3929066"/>
            <a:ext cx="995362" cy="995362"/>
          </a:xfrm>
          <a:prstGeom prst="rect">
            <a:avLst/>
          </a:prstGeom>
          <a:noFill/>
        </p:spPr>
      </p:pic>
      <p:pic>
        <p:nvPicPr>
          <p:cNvPr id="1040" name="Picture 16" descr="C:\Users\ja\Desktop\stiahnuť (2)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29388" y="5715016"/>
            <a:ext cx="2371729" cy="83449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BFC000D8D01B64DAC7B06BC42CE8074" ma:contentTypeVersion="4" ma:contentTypeDescription="Umožňuje vytvoriť nový dokument." ma:contentTypeScope="" ma:versionID="937f124947a91ec610bad027733756a5">
  <xsd:schema xmlns:xsd="http://www.w3.org/2001/XMLSchema" xmlns:xs="http://www.w3.org/2001/XMLSchema" xmlns:p="http://schemas.microsoft.com/office/2006/metadata/properties" xmlns:ns2="9de305f9-ba1a-408d-a76c-dcb82515d3f7" xmlns:ns3="0d8fb650-2552-4da0-8ac6-e77a4e3f3edd" targetNamespace="http://schemas.microsoft.com/office/2006/metadata/properties" ma:root="true" ma:fieldsID="f0b62cc8b5d09c6c668b89fd753bee40" ns2:_="" ns3:_="">
    <xsd:import namespace="9de305f9-ba1a-408d-a76c-dcb82515d3f7"/>
    <xsd:import namespace="0d8fb650-2552-4da0-8ac6-e77a4e3f3e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e305f9-ba1a-408d-a76c-dcb82515d3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8fb650-2552-4da0-8ac6-e77a4e3f3e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5A65E01-B208-42C1-B9A1-CADDB0ACD8B7}"/>
</file>

<file path=customXml/itemProps2.xml><?xml version="1.0" encoding="utf-8"?>
<ds:datastoreItem xmlns:ds="http://schemas.openxmlformats.org/officeDocument/2006/customXml" ds:itemID="{687A4ED1-94FE-4DEB-85EF-7CF12C05D43E}"/>
</file>

<file path=customXml/itemProps3.xml><?xml version="1.0" encoding="utf-8"?>
<ds:datastoreItem xmlns:ds="http://schemas.openxmlformats.org/officeDocument/2006/customXml" ds:itemID="{F8B351B7-CF46-4430-A537-DFFCF25C2BD8}"/>
</file>

<file path=docProps/app.xml><?xml version="1.0" encoding="utf-8"?>
<Properties xmlns="http://schemas.openxmlformats.org/officeDocument/2006/extended-properties" xmlns:vt="http://schemas.openxmlformats.org/officeDocument/2006/docPropsVTypes">
  <TotalTime>4506</TotalTime>
  <Words>671</Words>
  <Application>Microsoft Office PowerPoint</Application>
  <PresentationFormat>Prezentácia na obrazovke (4:3)</PresentationFormat>
  <Paragraphs>135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Snímka 1</vt:lpstr>
      <vt:lpstr>Snímka 2</vt:lpstr>
      <vt:lpstr>Administratívne rozdiely </vt:lpstr>
      <vt:lpstr>Snímka 4</vt:lpstr>
      <vt:lpstr>Snímka 5</vt:lpstr>
      <vt:lpstr>Chránené národné parky</vt:lpstr>
      <vt:lpstr>Snímka 7</vt:lpstr>
      <vt:lpstr>Snímka 8</vt:lpstr>
      <vt:lpstr>Podniky a výrobky</vt:lpstr>
      <vt:lpstr>Snímka 10</vt:lpstr>
      <vt:lpstr>Snímka 11</vt:lpstr>
      <vt:lpstr>Snímka 12</vt:lpstr>
      <vt:lpstr>Snímka 13</vt:lpstr>
      <vt:lpstr>Snímka 14</vt:lpstr>
      <vt:lpstr>Ďakujem za pozornosť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Slovensko</dc:title>
  <dc:creator>ja</dc:creator>
  <cp:lastModifiedBy>ja</cp:lastModifiedBy>
  <cp:revision>15</cp:revision>
  <dcterms:created xsi:type="dcterms:W3CDTF">2017-06-06T12:08:33Z</dcterms:created>
  <dcterms:modified xsi:type="dcterms:W3CDTF">2020-05-10T13:29:32Z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0x0101006BFC000D8D01B64DAC7B06BC42CE8074</vt:lpwstr>
  </property>
</Properties>
</file>