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7d1d52938_2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7d1d52938_2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7d1d5293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7d1d5293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7d1d52938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7d1d52938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7d1d52938_2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7d1d52938_2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7d1d52938_2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7d1d52938_2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7d1d52938_2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7d1d52938_2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7d1d529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7d1d529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7d1d5293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7d1d5293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7d1d52938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7d1d52938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1305900"/>
            <a:ext cx="9144000" cy="2531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FF00FF"/>
                </a:solidFill>
              </a:rPr>
              <a:t>Částky snižující základ daně</a:t>
            </a:r>
            <a:endParaRPr b="1">
              <a:solidFill>
                <a:srgbClr val="FF00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dk2"/>
                </a:solidFill>
              </a:rPr>
              <a:t>a</a:t>
            </a:r>
            <a:endParaRPr b="1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FFFF"/>
                </a:solidFill>
              </a:rPr>
              <a:t>slevy na dani</a:t>
            </a:r>
            <a:endParaRPr b="1">
              <a:solidFill>
                <a:srgbClr val="00FFF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253100" y="4612500"/>
            <a:ext cx="4890900" cy="5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Daněčková, Macenauerová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b="1">
                <a:solidFill>
                  <a:srgbClr val="FF0000"/>
                </a:solidFill>
              </a:rPr>
              <a:t>SLEVA NA STUDENTA</a:t>
            </a:r>
            <a:r>
              <a:rPr lang="cs" sz="2100">
                <a:solidFill>
                  <a:srgbClr val="FF0000"/>
                </a:solidFill>
              </a:rPr>
              <a:t>	</a:t>
            </a:r>
            <a:r>
              <a:rPr lang="cs">
                <a:solidFill>
                  <a:srgbClr val="FF0000"/>
                </a:solidFill>
              </a:rPr>
              <a:t>	</a:t>
            </a:r>
            <a:r>
              <a:rPr lang="cs"/>
              <a:t>			</a:t>
            </a:r>
            <a:endParaRPr/>
          </a:p>
          <a:p>
            <a:pPr marL="457200" lvl="0" indent="-361950" algn="l" rtl="0">
              <a:spcBef>
                <a:spcPts val="1600"/>
              </a:spcBef>
              <a:spcAft>
                <a:spcPts val="0"/>
              </a:spcAft>
              <a:buSzPts val="2100"/>
              <a:buChar char="-"/>
            </a:pPr>
            <a:r>
              <a:rPr lang="cs" sz="2100"/>
              <a:t>poplatník daně zároveň studentem 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cs" sz="2100"/>
              <a:t>počítá se za měsíce se statusem studenta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cs" sz="2100"/>
              <a:t>maximálně do 26 let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2400" b="1">
                <a:solidFill>
                  <a:srgbClr val="00FF00"/>
                </a:solidFill>
              </a:rPr>
              <a:t>SLEVA NA DÍTĚ</a:t>
            </a:r>
            <a:endParaRPr sz="2400" b="1">
              <a:solidFill>
                <a:srgbClr val="00FF00"/>
              </a:solidFill>
            </a:endParaRPr>
          </a:p>
          <a:p>
            <a:pPr marL="457200" lvl="0" indent="-361950" algn="l" rtl="0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2100"/>
              <a:buChar char="-"/>
            </a:pPr>
            <a:r>
              <a:rPr lang="cs" sz="2100">
                <a:solidFill>
                  <a:srgbClr val="666666"/>
                </a:solidFill>
              </a:rPr>
              <a:t>poskytuje se na dítě žijící s poplatníkem ve společné domácnosti</a:t>
            </a:r>
            <a:endParaRPr sz="2100">
              <a:solidFill>
                <a:srgbClr val="666666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Char char="-"/>
            </a:pPr>
            <a:r>
              <a:rPr lang="cs" sz="2100">
                <a:solidFill>
                  <a:srgbClr val="666666"/>
                </a:solidFill>
              </a:rPr>
              <a:t>dítě do 26 let</a:t>
            </a:r>
            <a:endParaRPr sz="21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 rot="10800000" flipH="1">
            <a:off x="5283250" y="3340450"/>
            <a:ext cx="3609000" cy="1761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CFE2F3"/>
          </a:solidFill>
          <a:ln w="1143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 rot="10800000">
            <a:off x="195700" y="3340450"/>
            <a:ext cx="3396300" cy="1761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EAD1DC"/>
          </a:solidFill>
          <a:ln w="1143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 flipH="1">
            <a:off x="160675" y="97850"/>
            <a:ext cx="2585700" cy="12999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4CCCC"/>
          </a:solidFill>
          <a:ln w="1143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4572000" y="21050"/>
            <a:ext cx="4260300" cy="20334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D9EAD3"/>
          </a:solidFill>
          <a:ln w="1143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ctrTitle"/>
          </p:nvPr>
        </p:nvSpPr>
        <p:spPr>
          <a:xfrm>
            <a:off x="0" y="2175900"/>
            <a:ext cx="9144000" cy="104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/>
              <a:t>Částky snižující základ daně</a:t>
            </a:r>
            <a:endParaRPr b="1"/>
          </a:p>
        </p:txBody>
      </p:sp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311700" y="29881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600" b="1">
                <a:solidFill>
                  <a:srgbClr val="000000"/>
                </a:solidFill>
              </a:rPr>
              <a:t>§ 15</a:t>
            </a:r>
            <a:endParaRPr sz="3600" b="1">
              <a:solidFill>
                <a:srgbClr val="000000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 flipH="1">
            <a:off x="950425" y="440300"/>
            <a:ext cx="10062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solidFill>
                  <a:srgbClr val="FF0000"/>
                </a:solidFill>
              </a:rPr>
              <a:t>Dary</a:t>
            </a:r>
            <a:endParaRPr sz="3100">
              <a:solidFill>
                <a:srgbClr val="FF0000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4963350" y="297050"/>
            <a:ext cx="3396300" cy="12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solidFill>
                  <a:srgbClr val="00FF00"/>
                </a:solidFill>
              </a:rPr>
              <a:t>Úroky z hypotečního úvěru</a:t>
            </a:r>
            <a:endParaRPr sz="2500">
              <a:solidFill>
                <a:srgbClr val="00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solidFill>
                  <a:srgbClr val="00FF00"/>
                </a:solidFill>
              </a:rPr>
              <a:t>a úvěru ze stavebního spoření</a:t>
            </a:r>
            <a:endParaRPr sz="2500">
              <a:solidFill>
                <a:srgbClr val="00FF00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397700" y="1355750"/>
            <a:ext cx="55800" cy="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5676100" y="3913450"/>
            <a:ext cx="28233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solidFill>
                  <a:srgbClr val="0000FF"/>
                </a:solidFill>
              </a:rPr>
              <a:t>Penzijní pojištění</a:t>
            </a:r>
            <a:endParaRPr sz="2500">
              <a:solidFill>
                <a:srgbClr val="0000FF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524200" y="3780700"/>
            <a:ext cx="2739300" cy="8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solidFill>
                  <a:srgbClr val="FF00FF"/>
                </a:solidFill>
              </a:rPr>
              <a:t>Soukromé životní pojištění</a:t>
            </a:r>
            <a:endParaRPr sz="25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000" b="1">
                <a:solidFill>
                  <a:srgbClr val="FF0000"/>
                </a:solidFill>
              </a:rPr>
              <a:t>Dary</a:t>
            </a:r>
            <a:endParaRPr sz="4000" b="1">
              <a:solidFill>
                <a:srgbClr val="FF0000"/>
              </a:solidFill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11700" y="1432025"/>
            <a:ext cx="8520600" cy="3416400"/>
          </a:xfrm>
          <a:prstGeom prst="rect">
            <a:avLst/>
          </a:prstGeom>
          <a:solidFill>
            <a:srgbClr val="F4CCCC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/>
              <a:t>poskytnutý právnickou osobou na veřejně prospěšný účel</a:t>
            </a:r>
            <a:endParaRPr sz="2400"/>
          </a:p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/>
              <a:t>minimální výše součtu darů za rok 1 000 Kč</a:t>
            </a:r>
            <a:endParaRPr sz="2400"/>
          </a:p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/>
              <a:t>maximální výše darů za rok 15 % základu daně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/>
              <a:t>mezi dary se řadí i bezplatné dárcovství krve</a:t>
            </a: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2400"/>
              <a:t>(jeden odběr = 3 000 Kč)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3052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100" b="1">
                <a:solidFill>
                  <a:srgbClr val="00FF00"/>
                </a:solidFill>
              </a:rPr>
              <a:t>Úroky z hypotečního úvěru nebo úvěru ze stavebního spoření</a:t>
            </a:r>
            <a:endParaRPr sz="4100" b="1">
              <a:solidFill>
                <a:srgbClr val="00FF00"/>
              </a:solidFill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2286000"/>
            <a:ext cx="8520600" cy="173322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/>
              <a:t>úvěr musí být na řešení bytových potřeb</a:t>
            </a:r>
            <a:endParaRPr sz="2400"/>
          </a:p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/>
              <a:t>maximální částka na rok a domácnost je 300 000 Kč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000" b="1">
                <a:solidFill>
                  <a:srgbClr val="0000FF"/>
                </a:solidFill>
              </a:rPr>
              <a:t>Penzijní pojištění</a:t>
            </a:r>
            <a:endParaRPr sz="4000" b="1">
              <a:solidFill>
                <a:srgbClr val="0000FF"/>
              </a:solidFill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199875" y="1269300"/>
            <a:ext cx="8520600" cy="1651999"/>
          </a:xfrm>
          <a:prstGeom prst="rect">
            <a:avLst/>
          </a:prstGeom>
          <a:solidFill>
            <a:srgbClr val="CFE2F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 dirty="0"/>
              <a:t>ZD se sníží o částku, která překročila 12 000 Kč ročně</a:t>
            </a:r>
            <a:endParaRPr sz="2400" dirty="0"/>
          </a:p>
          <a:p>
            <a:pPr marL="457200" lvl="0" indent="-3810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 dirty="0"/>
              <a:t>maximálně 24 000 Kč</a:t>
            </a:r>
            <a:endParaRPr sz="2400" dirty="0"/>
          </a:p>
        </p:txBody>
      </p:sp>
      <p:sp>
        <p:nvSpPr>
          <p:cNvPr id="89" name="Google Shape;89;p17"/>
          <p:cNvSpPr txBox="1"/>
          <p:nvPr/>
        </p:nvSpPr>
        <p:spPr>
          <a:xfrm>
            <a:off x="793275" y="2921300"/>
            <a:ext cx="7333800" cy="6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000" b="1">
                <a:solidFill>
                  <a:srgbClr val="FF00FF"/>
                </a:solidFill>
              </a:rPr>
              <a:t>Soukromé životní pojištění</a:t>
            </a:r>
            <a:endParaRPr sz="4000" b="1">
              <a:solidFill>
                <a:srgbClr val="FF00FF"/>
              </a:solidFill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199875" y="3871575"/>
            <a:ext cx="8520600" cy="6987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cs" sz="2400">
                <a:solidFill>
                  <a:schemeClr val="dk2"/>
                </a:solidFill>
              </a:rPr>
              <a:t>maximálně 24 000 Kč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ctrTitle"/>
          </p:nvPr>
        </p:nvSpPr>
        <p:spPr>
          <a:xfrm>
            <a:off x="483351" y="1767050"/>
            <a:ext cx="7845300" cy="95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7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Paragraf 35ba</a:t>
            </a:r>
            <a:endParaRPr sz="7100" b="1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subTitle" idx="1"/>
          </p:nvPr>
        </p:nvSpPr>
        <p:spPr>
          <a:xfrm>
            <a:off x="162975" y="21108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8"/>
          <p:cNvSpPr txBox="1"/>
          <p:nvPr/>
        </p:nvSpPr>
        <p:spPr>
          <a:xfrm>
            <a:off x="299300" y="711700"/>
            <a:ext cx="7138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700" b="1"/>
              <a:t>sleva na poplatníka</a:t>
            </a:r>
            <a:endParaRPr sz="1700" b="1"/>
          </a:p>
        </p:txBody>
      </p:sp>
      <p:sp>
        <p:nvSpPr>
          <p:cNvPr id="98" name="Google Shape;98;p18"/>
          <p:cNvSpPr txBox="1"/>
          <p:nvPr/>
        </p:nvSpPr>
        <p:spPr>
          <a:xfrm>
            <a:off x="6085450" y="502025"/>
            <a:ext cx="29346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 b="1"/>
              <a:t>sleva na manželku/manžela</a:t>
            </a:r>
            <a:endParaRPr sz="1900" b="1"/>
          </a:p>
        </p:txBody>
      </p:sp>
      <p:sp>
        <p:nvSpPr>
          <p:cNvPr id="99" name="Google Shape;99;p18"/>
          <p:cNvSpPr txBox="1"/>
          <p:nvPr/>
        </p:nvSpPr>
        <p:spPr>
          <a:xfrm>
            <a:off x="3256575" y="502025"/>
            <a:ext cx="28194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 b="1"/>
              <a:t>sleva na invalidu</a:t>
            </a:r>
            <a:endParaRPr sz="1900" b="1"/>
          </a:p>
        </p:txBody>
      </p:sp>
      <p:sp>
        <p:nvSpPr>
          <p:cNvPr id="100" name="Google Shape;100;p18"/>
          <p:cNvSpPr txBox="1"/>
          <p:nvPr/>
        </p:nvSpPr>
        <p:spPr>
          <a:xfrm>
            <a:off x="596775" y="3612788"/>
            <a:ext cx="7138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 b="1"/>
              <a:t>sleva na studenta</a:t>
            </a:r>
            <a:endParaRPr sz="1900" b="1"/>
          </a:p>
        </p:txBody>
      </p:sp>
      <p:sp>
        <p:nvSpPr>
          <p:cNvPr id="101" name="Google Shape;101;p18"/>
          <p:cNvSpPr txBox="1"/>
          <p:nvPr/>
        </p:nvSpPr>
        <p:spPr>
          <a:xfrm>
            <a:off x="3371300" y="3941225"/>
            <a:ext cx="71388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 b="1"/>
              <a:t>sleva za umístění dítěte</a:t>
            </a:r>
            <a:endParaRPr sz="1900" b="1"/>
          </a:p>
        </p:txBody>
      </p:sp>
      <p:sp>
        <p:nvSpPr>
          <p:cNvPr id="102" name="Google Shape;102;p18"/>
          <p:cNvSpPr txBox="1"/>
          <p:nvPr/>
        </p:nvSpPr>
        <p:spPr>
          <a:xfrm>
            <a:off x="5614475" y="3371150"/>
            <a:ext cx="4437000" cy="13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 b="1"/>
              <a:t>sleva na dítě</a:t>
            </a:r>
            <a:endParaRPr sz="1900" b="1"/>
          </a:p>
        </p:txBody>
      </p:sp>
      <p:cxnSp>
        <p:nvCxnSpPr>
          <p:cNvPr id="103" name="Google Shape;103;p18"/>
          <p:cNvCxnSpPr/>
          <p:nvPr/>
        </p:nvCxnSpPr>
        <p:spPr>
          <a:xfrm flipH="1">
            <a:off x="2429375" y="2726675"/>
            <a:ext cx="731100" cy="8178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4" name="Google Shape;104;p18"/>
          <p:cNvCxnSpPr/>
          <p:nvPr/>
        </p:nvCxnSpPr>
        <p:spPr>
          <a:xfrm>
            <a:off x="4560975" y="2639925"/>
            <a:ext cx="210600" cy="1227000"/>
          </a:xfrm>
          <a:prstGeom prst="straightConnector1">
            <a:avLst/>
          </a:prstGeom>
          <a:noFill/>
          <a:ln w="38100" cap="flat" cmpd="sng">
            <a:solidFill>
              <a:srgbClr val="4C113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5" name="Google Shape;105;p18"/>
          <p:cNvCxnSpPr/>
          <p:nvPr/>
        </p:nvCxnSpPr>
        <p:spPr>
          <a:xfrm>
            <a:off x="6358100" y="2515975"/>
            <a:ext cx="1053600" cy="867600"/>
          </a:xfrm>
          <a:prstGeom prst="straightConnector1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6" name="Google Shape;106;p18"/>
          <p:cNvCxnSpPr/>
          <p:nvPr/>
        </p:nvCxnSpPr>
        <p:spPr>
          <a:xfrm rot="10800000">
            <a:off x="1933350" y="1189850"/>
            <a:ext cx="1053600" cy="7560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7" name="Google Shape;107;p18"/>
          <p:cNvCxnSpPr>
            <a:stCxn id="96" idx="0"/>
          </p:cNvCxnSpPr>
          <p:nvPr/>
        </p:nvCxnSpPr>
        <p:spPr>
          <a:xfrm rot="10800000">
            <a:off x="4412175" y="954325"/>
            <a:ext cx="11100" cy="11565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" name="Google Shape;108;p18"/>
          <p:cNvCxnSpPr/>
          <p:nvPr/>
        </p:nvCxnSpPr>
        <p:spPr>
          <a:xfrm rot="10800000" flipH="1">
            <a:off x="6283750" y="1338525"/>
            <a:ext cx="681600" cy="669300"/>
          </a:xfrm>
          <a:prstGeom prst="straightConnector1">
            <a:avLst/>
          </a:prstGeom>
          <a:noFill/>
          <a:ln w="38100" cap="flat" cmpd="sng">
            <a:solidFill>
              <a:srgbClr val="EA9999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100" b="1">
                <a:solidFill>
                  <a:srgbClr val="000000"/>
                </a:solidFill>
              </a:rPr>
              <a:t>Slevy na dani</a:t>
            </a:r>
            <a:endParaRPr sz="4100" b="1">
              <a:solidFill>
                <a:srgbClr val="000000"/>
              </a:solidFill>
            </a:endParaRPr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1"/>
          </p:nvPr>
        </p:nvSpPr>
        <p:spPr>
          <a:xfrm>
            <a:off x="311700" y="14499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= snížení daňové povinnosti </a:t>
            </a:r>
            <a:endParaRPr sz="2400"/>
          </a:p>
          <a:p>
            <a:pPr marL="457200" lvl="0" indent="-381000" algn="ctr" rtl="0">
              <a:spcBef>
                <a:spcPts val="1600"/>
              </a:spcBef>
              <a:spcAft>
                <a:spcPts val="0"/>
              </a:spcAft>
              <a:buClr>
                <a:srgbClr val="0000FF"/>
              </a:buClr>
              <a:buSzPts val="2400"/>
              <a:buChar char="-"/>
            </a:pPr>
            <a:r>
              <a:rPr lang="cs" sz="2400">
                <a:solidFill>
                  <a:srgbClr val="0000FF"/>
                </a:solidFill>
              </a:rPr>
              <a:t>ZÁKLADNÍ SLEVA NA POPLATNÍKA</a:t>
            </a:r>
            <a:endParaRPr sz="2400">
              <a:solidFill>
                <a:srgbClr val="0000FF"/>
              </a:solidFill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800">
                <a:solidFill>
                  <a:srgbClr val="0000FF"/>
                </a:solidFill>
              </a:rPr>
              <a:t>24 840 Kč</a:t>
            </a:r>
            <a:r>
              <a:rPr lang="cs" sz="2400"/>
              <a:t> ročně</a:t>
            </a: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2400"/>
              <a:t>- 2070,- měsíčně</a:t>
            </a: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2400"/>
              <a:t>- </a:t>
            </a:r>
            <a:r>
              <a:rPr lang="cs" sz="2400">
                <a:solidFill>
                  <a:srgbClr val="0000FF"/>
                </a:solidFill>
              </a:rPr>
              <a:t>pro každého s příjmem</a:t>
            </a:r>
            <a:endParaRPr sz="2400">
              <a:solidFill>
                <a:srgbClr val="0000FF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latin typeface="Times"/>
              <a:ea typeface="Times"/>
              <a:cs typeface="Times"/>
              <a:sym typeface="Time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100" b="1">
                <a:solidFill>
                  <a:srgbClr val="000000"/>
                </a:solidFill>
              </a:rPr>
              <a:t>Sleva na manželku / manžela</a:t>
            </a:r>
            <a:endParaRPr sz="4100" b="1">
              <a:solidFill>
                <a:srgbClr val="000000"/>
              </a:solidFill>
            </a:endParaRPr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44250" y="1574050"/>
            <a:ext cx="9055500" cy="32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>
                <a:solidFill>
                  <a:srgbClr val="E06666"/>
                </a:solidFill>
              </a:rPr>
              <a:t>24 840 Kč </a:t>
            </a:r>
            <a:r>
              <a:rPr lang="cs" sz="2400"/>
              <a:t>nebo </a:t>
            </a:r>
            <a:r>
              <a:rPr lang="cs" sz="2400">
                <a:solidFill>
                  <a:srgbClr val="E06666"/>
                </a:solidFill>
              </a:rPr>
              <a:t>podle počtu měsíců společné domácnosti</a:t>
            </a:r>
            <a:endParaRPr sz="2400">
              <a:solidFill>
                <a:srgbClr val="E06666"/>
              </a:solidFill>
            </a:endParaRPr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/>
              <a:t>uplatní ji poplatník na druhého z manželů za podmínek: </a:t>
            </a:r>
            <a:endParaRPr sz="2400"/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/>
              <a:t>žijí ve společné domácnosti</a:t>
            </a:r>
            <a:endParaRPr sz="2400"/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cs" sz="2400"/>
              <a:t>příjem druhého nepřekročil za rok 68 000,-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311700" y="209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100" b="1"/>
              <a:t>Další slevy</a:t>
            </a:r>
            <a:endParaRPr sz="4100" b="1"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311700" y="954325"/>
            <a:ext cx="8520600" cy="36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300" b="1">
                <a:solidFill>
                  <a:srgbClr val="FFFF00"/>
                </a:solidFill>
              </a:rPr>
              <a:t>SLEVA NA INVALIDU</a:t>
            </a:r>
            <a:r>
              <a:rPr lang="cs" sz="2000" b="1">
                <a:solidFill>
                  <a:srgbClr val="FFFF00"/>
                </a:solidFill>
              </a:rPr>
              <a:t> </a:t>
            </a:r>
            <a:endParaRPr sz="2000" b="1">
              <a:solidFill>
                <a:srgbClr val="FFFF00"/>
              </a:solidFill>
            </a:endParaRPr>
          </a:p>
          <a:p>
            <a:pPr marL="457200" lvl="0" indent="-361950" algn="l" rtl="0">
              <a:spcBef>
                <a:spcPts val="1600"/>
              </a:spcBef>
              <a:spcAft>
                <a:spcPts val="0"/>
              </a:spcAft>
              <a:buSzPts val="2100"/>
              <a:buChar char="-"/>
            </a:pPr>
            <a:r>
              <a:rPr lang="cs" sz="2100"/>
              <a:t>základní 2 520,- (1. a 2. stupeň)	</a:t>
            </a:r>
            <a:endParaRPr sz="21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 sz="2100"/>
              <a:t>rozšíření 5 040,- (3. a 4 stupeň)</a:t>
            </a:r>
            <a:r>
              <a:rPr lang="cs" sz="1900"/>
              <a:t>	</a:t>
            </a:r>
            <a:r>
              <a:rPr lang="cs"/>
              <a:t>	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2300" b="1">
                <a:solidFill>
                  <a:srgbClr val="741B47"/>
                </a:solidFill>
              </a:rPr>
              <a:t>SLEVA ZA UMÍSTĚNÍ DÍTĚTE</a:t>
            </a:r>
            <a:endParaRPr sz="2300" b="1">
              <a:solidFill>
                <a:srgbClr val="741B47"/>
              </a:solidFill>
            </a:endParaRPr>
          </a:p>
          <a:p>
            <a:pPr marL="457200" lvl="0" indent="-361950" algn="l" rtl="0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2100"/>
              <a:buChar char="-"/>
            </a:pPr>
            <a:r>
              <a:rPr lang="cs" sz="2100">
                <a:solidFill>
                  <a:srgbClr val="666666"/>
                </a:solidFill>
              </a:rPr>
              <a:t>pro rodiče, kteří umístí dítě do školky</a:t>
            </a:r>
            <a:endParaRPr sz="2100">
              <a:solidFill>
                <a:srgbClr val="666666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Char char="-"/>
            </a:pPr>
            <a:r>
              <a:rPr lang="cs" sz="2100">
                <a:solidFill>
                  <a:srgbClr val="666666"/>
                </a:solidFill>
              </a:rPr>
              <a:t>výše slevy je výše ročního školkovného</a:t>
            </a:r>
            <a:endParaRPr sz="2100">
              <a:solidFill>
                <a:srgbClr val="666666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Char char="-"/>
            </a:pPr>
            <a:r>
              <a:rPr lang="cs" sz="2100">
                <a:solidFill>
                  <a:srgbClr val="666666"/>
                </a:solidFill>
              </a:rPr>
              <a:t>max. výše 14 600,-</a:t>
            </a:r>
            <a:endParaRPr sz="21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Prezentácia na obrazovke (16:9)</PresentationFormat>
  <Paragraphs>59</Paragraphs>
  <Slides>10</Slides>
  <Notes>10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Times</vt:lpstr>
      <vt:lpstr>Simple Light</vt:lpstr>
      <vt:lpstr>Částky snižující základ daně a slevy na dani</vt:lpstr>
      <vt:lpstr>Částky snižující základ daně</vt:lpstr>
      <vt:lpstr>Dary</vt:lpstr>
      <vt:lpstr>Úroky z hypotečního úvěru nebo úvěru ze stavebního spoření</vt:lpstr>
      <vt:lpstr>Penzijní pojištění</vt:lpstr>
      <vt:lpstr>Paragraf 35ba</vt:lpstr>
      <vt:lpstr>Slevy na dani</vt:lpstr>
      <vt:lpstr>Sleva na manželku / manžela</vt:lpstr>
      <vt:lpstr>Další slevy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Částky snižující základ daně a slevy na dani</dc:title>
  <dc:creator>Paula Šilhárová</dc:creator>
  <cp:lastModifiedBy>Paula Šilhárová</cp:lastModifiedBy>
  <cp:revision>2</cp:revision>
  <dcterms:modified xsi:type="dcterms:W3CDTF">2020-06-11T13:16:56Z</dcterms:modified>
</cp:coreProperties>
</file>