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71" r:id="rId15"/>
    <p:sldId id="268" r:id="rId16"/>
    <p:sldId id="269" r:id="rId17"/>
    <p:sldId id="272"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2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9456978-A0FA-4FD8-A9AE-E4FF91EAA550}" type="datetimeFigureOut">
              <a:rPr lang="it-IT" smtClean="0"/>
              <a:t>06/04/2019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F7631791-B0BC-42CD-B14F-BED47B320106}" type="slidenum">
              <a:rPr lang="it-IT" smtClean="0"/>
              <a:t>‹#›</a:t>
            </a:fld>
            <a:endParaRPr lang="it-IT" dirty="0"/>
          </a:p>
        </p:txBody>
      </p:sp>
    </p:spTree>
    <p:extLst>
      <p:ext uri="{BB962C8B-B14F-4D97-AF65-F5344CB8AC3E}">
        <p14:creationId xmlns:p14="http://schemas.microsoft.com/office/powerpoint/2010/main" val="220187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9456978-A0FA-4FD8-A9AE-E4FF91EAA550}" type="datetimeFigureOut">
              <a:rPr lang="it-IT" smtClean="0"/>
              <a:t>06/04/2019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F7631791-B0BC-42CD-B14F-BED47B320106}" type="slidenum">
              <a:rPr lang="it-IT" smtClean="0"/>
              <a:t>‹#›</a:t>
            </a:fld>
            <a:endParaRPr lang="it-IT" dirty="0"/>
          </a:p>
        </p:txBody>
      </p:sp>
    </p:spTree>
    <p:extLst>
      <p:ext uri="{BB962C8B-B14F-4D97-AF65-F5344CB8AC3E}">
        <p14:creationId xmlns:p14="http://schemas.microsoft.com/office/powerpoint/2010/main" val="273680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9456978-A0FA-4FD8-A9AE-E4FF91EAA550}" type="datetimeFigureOut">
              <a:rPr lang="it-IT" smtClean="0"/>
              <a:t>06/04/2019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F7631791-B0BC-42CD-B14F-BED47B320106}" type="slidenum">
              <a:rPr lang="it-IT" smtClean="0"/>
              <a:t>‹#›</a:t>
            </a:fld>
            <a:endParaRPr lang="it-IT" dirty="0"/>
          </a:p>
        </p:txBody>
      </p:sp>
    </p:spTree>
    <p:extLst>
      <p:ext uri="{BB962C8B-B14F-4D97-AF65-F5344CB8AC3E}">
        <p14:creationId xmlns:p14="http://schemas.microsoft.com/office/powerpoint/2010/main" val="192796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9456978-A0FA-4FD8-A9AE-E4FF91EAA550}" type="datetimeFigureOut">
              <a:rPr lang="it-IT" smtClean="0"/>
              <a:t>06/04/2019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F7631791-B0BC-42CD-B14F-BED47B320106}" type="slidenum">
              <a:rPr lang="it-IT" smtClean="0"/>
              <a:t>‹#›</a:t>
            </a:fld>
            <a:endParaRPr lang="it-IT" dirty="0"/>
          </a:p>
        </p:txBody>
      </p:sp>
    </p:spTree>
    <p:extLst>
      <p:ext uri="{BB962C8B-B14F-4D97-AF65-F5344CB8AC3E}">
        <p14:creationId xmlns:p14="http://schemas.microsoft.com/office/powerpoint/2010/main" val="192707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9456978-A0FA-4FD8-A9AE-E4FF91EAA550}" type="datetimeFigureOut">
              <a:rPr lang="it-IT" smtClean="0"/>
              <a:t>06/04/2019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F7631791-B0BC-42CD-B14F-BED47B320106}" type="slidenum">
              <a:rPr lang="it-IT" smtClean="0"/>
              <a:t>‹#›</a:t>
            </a:fld>
            <a:endParaRPr lang="it-IT" dirty="0"/>
          </a:p>
        </p:txBody>
      </p:sp>
    </p:spTree>
    <p:extLst>
      <p:ext uri="{BB962C8B-B14F-4D97-AF65-F5344CB8AC3E}">
        <p14:creationId xmlns:p14="http://schemas.microsoft.com/office/powerpoint/2010/main" val="2418589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9456978-A0FA-4FD8-A9AE-E4FF91EAA550}" type="datetimeFigureOut">
              <a:rPr lang="it-IT" smtClean="0"/>
              <a:t>06/04/2019</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F7631791-B0BC-42CD-B14F-BED47B320106}" type="slidenum">
              <a:rPr lang="it-IT" smtClean="0"/>
              <a:t>‹#›</a:t>
            </a:fld>
            <a:endParaRPr lang="it-IT" dirty="0"/>
          </a:p>
        </p:txBody>
      </p:sp>
    </p:spTree>
    <p:extLst>
      <p:ext uri="{BB962C8B-B14F-4D97-AF65-F5344CB8AC3E}">
        <p14:creationId xmlns:p14="http://schemas.microsoft.com/office/powerpoint/2010/main" val="20805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9456978-A0FA-4FD8-A9AE-E4FF91EAA550}" type="datetimeFigureOut">
              <a:rPr lang="it-IT" smtClean="0"/>
              <a:t>06/04/2019</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F7631791-B0BC-42CD-B14F-BED47B320106}" type="slidenum">
              <a:rPr lang="it-IT" smtClean="0"/>
              <a:t>‹#›</a:t>
            </a:fld>
            <a:endParaRPr lang="it-IT" dirty="0"/>
          </a:p>
        </p:txBody>
      </p:sp>
    </p:spTree>
    <p:extLst>
      <p:ext uri="{BB962C8B-B14F-4D97-AF65-F5344CB8AC3E}">
        <p14:creationId xmlns:p14="http://schemas.microsoft.com/office/powerpoint/2010/main" val="424362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9456978-A0FA-4FD8-A9AE-E4FF91EAA550}" type="datetimeFigureOut">
              <a:rPr lang="it-IT" smtClean="0"/>
              <a:t>06/04/2019</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F7631791-B0BC-42CD-B14F-BED47B320106}" type="slidenum">
              <a:rPr lang="it-IT" smtClean="0"/>
              <a:t>‹#›</a:t>
            </a:fld>
            <a:endParaRPr lang="it-IT" dirty="0"/>
          </a:p>
        </p:txBody>
      </p:sp>
    </p:spTree>
    <p:extLst>
      <p:ext uri="{BB962C8B-B14F-4D97-AF65-F5344CB8AC3E}">
        <p14:creationId xmlns:p14="http://schemas.microsoft.com/office/powerpoint/2010/main" val="119527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9456978-A0FA-4FD8-A9AE-E4FF91EAA550}" type="datetimeFigureOut">
              <a:rPr lang="it-IT" smtClean="0"/>
              <a:t>06/04/2019</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F7631791-B0BC-42CD-B14F-BED47B320106}" type="slidenum">
              <a:rPr lang="it-IT" smtClean="0"/>
              <a:t>‹#›</a:t>
            </a:fld>
            <a:endParaRPr lang="it-IT" dirty="0"/>
          </a:p>
        </p:txBody>
      </p:sp>
    </p:spTree>
    <p:extLst>
      <p:ext uri="{BB962C8B-B14F-4D97-AF65-F5344CB8AC3E}">
        <p14:creationId xmlns:p14="http://schemas.microsoft.com/office/powerpoint/2010/main" val="264036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9456978-A0FA-4FD8-A9AE-E4FF91EAA550}" type="datetimeFigureOut">
              <a:rPr lang="it-IT" smtClean="0"/>
              <a:t>06/04/2019</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F7631791-B0BC-42CD-B14F-BED47B320106}" type="slidenum">
              <a:rPr lang="it-IT" smtClean="0"/>
              <a:t>‹#›</a:t>
            </a:fld>
            <a:endParaRPr lang="it-IT" dirty="0"/>
          </a:p>
        </p:txBody>
      </p:sp>
    </p:spTree>
    <p:extLst>
      <p:ext uri="{BB962C8B-B14F-4D97-AF65-F5344CB8AC3E}">
        <p14:creationId xmlns:p14="http://schemas.microsoft.com/office/powerpoint/2010/main" val="87880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9456978-A0FA-4FD8-A9AE-E4FF91EAA550}" type="datetimeFigureOut">
              <a:rPr lang="it-IT" smtClean="0"/>
              <a:t>06/04/2019</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F7631791-B0BC-42CD-B14F-BED47B320106}" type="slidenum">
              <a:rPr lang="it-IT" smtClean="0"/>
              <a:t>‹#›</a:t>
            </a:fld>
            <a:endParaRPr lang="it-IT" dirty="0"/>
          </a:p>
        </p:txBody>
      </p:sp>
    </p:spTree>
    <p:extLst>
      <p:ext uri="{BB962C8B-B14F-4D97-AF65-F5344CB8AC3E}">
        <p14:creationId xmlns:p14="http://schemas.microsoft.com/office/powerpoint/2010/main" val="47946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6978-A0FA-4FD8-A9AE-E4FF91EAA550}" type="datetimeFigureOut">
              <a:rPr lang="it-IT" smtClean="0"/>
              <a:t>06/04/2019</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31791-B0BC-42CD-B14F-BED47B320106}" type="slidenum">
              <a:rPr lang="it-IT" smtClean="0"/>
              <a:t>‹#›</a:t>
            </a:fld>
            <a:endParaRPr lang="it-IT" dirty="0"/>
          </a:p>
        </p:txBody>
      </p:sp>
    </p:spTree>
    <p:extLst>
      <p:ext uri="{BB962C8B-B14F-4D97-AF65-F5344CB8AC3E}">
        <p14:creationId xmlns:p14="http://schemas.microsoft.com/office/powerpoint/2010/main" val="3741348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321251"/>
            <a:ext cx="9144000" cy="1418536"/>
          </a:xfrm>
        </p:spPr>
        <p:txBody>
          <a:bodyPr>
            <a:normAutofit/>
          </a:bodyPr>
          <a:lstStyle/>
          <a:p>
            <a:r>
              <a:rPr lang="it-IT" sz="4400" b="1" u="sng" dirty="0" smtClean="0"/>
              <a:t>MYTHS, LEGENDS AND FOLK STORIES OF SICILY</a:t>
            </a:r>
            <a:endParaRPr lang="it-IT" sz="4400" b="1" u="sng" dirty="0"/>
          </a:p>
        </p:txBody>
      </p:sp>
      <p:sp>
        <p:nvSpPr>
          <p:cNvPr id="3" name="Sottotitolo 2"/>
          <p:cNvSpPr>
            <a:spLocks noGrp="1"/>
          </p:cNvSpPr>
          <p:nvPr>
            <p:ph type="subTitle" idx="1"/>
          </p:nvPr>
        </p:nvSpPr>
        <p:spPr>
          <a:xfrm>
            <a:off x="1524000" y="1750985"/>
            <a:ext cx="9144000" cy="1655762"/>
          </a:xfrm>
        </p:spPr>
        <p:txBody>
          <a:bodyPr>
            <a:noAutofit/>
          </a:bodyPr>
          <a:lstStyle/>
          <a:p>
            <a:r>
              <a:rPr lang="en-US" sz="3200" i="1" dirty="0"/>
              <a:t>There are many myths and legends that concern Sicily. Some of them are ancient, and they have also been able to influence the culture of the place in the time</a:t>
            </a:r>
            <a:r>
              <a:rPr lang="en-US" sz="3200" dirty="0"/>
              <a:t>.</a:t>
            </a:r>
            <a:endParaRPr lang="it-IT" sz="3200" dirty="0"/>
          </a:p>
        </p:txBody>
      </p:sp>
      <p:pic>
        <p:nvPicPr>
          <p:cNvPr id="1026" name="Picture 2" descr="https://lh6.googleusercontent.com/D5_5GvfkGM_uSzkAn8KdmYzoYNA-dDQBV2Kz4ByNDVkQk6z26rjwNR1Od9cpnz2_JUzq3WcdRcZKDuKjRs3TlgVQTVcwYVhDHzpj2sRhFj2uPGTgYJEWlCzAUjxC2Pu9-7VOgy_o8cyMd0hx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23" y="3406747"/>
            <a:ext cx="9261695" cy="338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360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33003" y="150574"/>
            <a:ext cx="10515600" cy="4073468"/>
          </a:xfrm>
        </p:spPr>
        <p:txBody>
          <a:bodyPr>
            <a:normAutofit/>
          </a:bodyPr>
          <a:lstStyle/>
          <a:p>
            <a:pPr marL="0" indent="0">
              <a:buNone/>
            </a:pPr>
            <a:r>
              <a:rPr lang="en-AU" sz="3500" i="1" dirty="0"/>
              <a:t>This provoked anger by the pirate who killed and stole more than before. The </a:t>
            </a:r>
            <a:r>
              <a:rPr lang="en-AU" sz="3500" i="1" dirty="0" smtClean="0"/>
              <a:t>parents,</a:t>
            </a:r>
            <a:r>
              <a:rPr lang="it-IT" sz="3500" i="1" dirty="0" smtClean="0"/>
              <a:t> </a:t>
            </a:r>
            <a:r>
              <a:rPr lang="en-AU" sz="3500" i="1" dirty="0" smtClean="0"/>
              <a:t>worried</a:t>
            </a:r>
            <a:r>
              <a:rPr lang="en-AU" sz="3500" i="1" dirty="0"/>
              <a:t>, they hid Marta, but he managed to kidnap her with the hope </a:t>
            </a:r>
            <a:r>
              <a:rPr lang="en-AU" sz="3500" i="1" dirty="0" smtClean="0"/>
              <a:t>of</a:t>
            </a:r>
            <a:r>
              <a:rPr lang="it-IT" sz="3500" i="1" dirty="0" smtClean="0"/>
              <a:t> </a:t>
            </a:r>
            <a:r>
              <a:rPr lang="en-AU" sz="3500" i="1" dirty="0" smtClean="0"/>
              <a:t>convince </a:t>
            </a:r>
            <a:r>
              <a:rPr lang="en-AU" sz="3500" i="1" dirty="0"/>
              <a:t>her to marry him.</a:t>
            </a:r>
            <a:endParaRPr lang="it-IT" sz="3500" i="1" dirty="0"/>
          </a:p>
          <a:p>
            <a:pPr marL="0" indent="0">
              <a:buNone/>
            </a:pPr>
            <a:r>
              <a:rPr lang="en-AU" sz="3500" i="1" dirty="0"/>
              <a:t>Marta did not reciprocate his love finding in prayer the strength to </a:t>
            </a:r>
            <a:r>
              <a:rPr lang="en-AU" sz="3500" i="1" dirty="0" smtClean="0"/>
              <a:t>continue. </a:t>
            </a:r>
            <a:r>
              <a:rPr lang="en-AU" sz="3500" i="1" dirty="0"/>
              <a:t>In the end, </a:t>
            </a:r>
            <a:r>
              <a:rPr lang="en-AU" sz="3500" i="1" dirty="0" smtClean="0"/>
              <a:t>he converts </a:t>
            </a:r>
            <a:r>
              <a:rPr lang="en-AU" sz="3500" i="1" dirty="0"/>
              <a:t>to Christianity and changes </a:t>
            </a:r>
            <a:r>
              <a:rPr lang="en-AU" sz="3500" i="1" dirty="0" smtClean="0"/>
              <a:t>his</a:t>
            </a:r>
            <a:r>
              <a:rPr lang="it-IT" sz="3500" i="1" dirty="0" smtClean="0"/>
              <a:t> </a:t>
            </a:r>
            <a:r>
              <a:rPr lang="en-AU" sz="3500" i="1" dirty="0" smtClean="0"/>
              <a:t>name </a:t>
            </a:r>
            <a:r>
              <a:rPr lang="en-AU" sz="3500" i="1" dirty="0"/>
              <a:t>in Griffin. Marta appreciates the gesture and decides to marry him. </a:t>
            </a:r>
            <a:endParaRPr lang="it-IT" dirty="0"/>
          </a:p>
        </p:txBody>
      </p:sp>
    </p:spTree>
    <p:extLst>
      <p:ext uri="{BB962C8B-B14F-4D97-AF65-F5344CB8AC3E}">
        <p14:creationId xmlns:p14="http://schemas.microsoft.com/office/powerpoint/2010/main" val="1127045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AU" b="1" u="sng" dirty="0" smtClean="0"/>
              <a:t>GIUFA’, HIS WIFE AND THE DONKEY</a:t>
            </a:r>
            <a:r>
              <a:rPr lang="it-IT" dirty="0"/>
              <a:t/>
            </a:r>
            <a:br>
              <a:rPr lang="it-IT" dirty="0"/>
            </a:br>
            <a:endParaRPr lang="it-IT" dirty="0"/>
          </a:p>
        </p:txBody>
      </p:sp>
      <p:sp>
        <p:nvSpPr>
          <p:cNvPr id="3" name="Segnaposto contenuto 2"/>
          <p:cNvSpPr>
            <a:spLocks noGrp="1"/>
          </p:cNvSpPr>
          <p:nvPr>
            <p:ph idx="1"/>
          </p:nvPr>
        </p:nvSpPr>
        <p:spPr>
          <a:xfrm>
            <a:off x="509798" y="2136297"/>
            <a:ext cx="10964708" cy="3803257"/>
          </a:xfrm>
        </p:spPr>
        <p:txBody>
          <a:bodyPr>
            <a:normAutofit lnSpcReduction="10000"/>
          </a:bodyPr>
          <a:lstStyle/>
          <a:p>
            <a:pPr marL="0" indent="0">
              <a:buNone/>
            </a:pPr>
            <a:r>
              <a:rPr lang="en-AU" sz="3200" i="1" dirty="0"/>
              <a:t>When his wife died, Giufa was not able to shed a single tear, but when, after a few days, the </a:t>
            </a:r>
            <a:r>
              <a:rPr lang="en-AU" sz="3200" i="1" dirty="0" smtClean="0"/>
              <a:t>donkey died,</a:t>
            </a:r>
            <a:r>
              <a:rPr lang="it-IT" sz="3200" i="1" dirty="0" smtClean="0"/>
              <a:t> </a:t>
            </a:r>
            <a:r>
              <a:rPr lang="en-AU" sz="3200" i="1" dirty="0" smtClean="0"/>
              <a:t>he </a:t>
            </a:r>
            <a:r>
              <a:rPr lang="en-AU" sz="3200" i="1" dirty="0"/>
              <a:t>did nothing but cry. </a:t>
            </a:r>
            <a:endParaRPr lang="en-AU" sz="3200" i="1" dirty="0" smtClean="0"/>
          </a:p>
          <a:p>
            <a:pPr marL="0" indent="0">
              <a:buNone/>
            </a:pPr>
            <a:r>
              <a:rPr lang="en-AU" sz="3200" i="1" dirty="0" smtClean="0"/>
              <a:t>As </a:t>
            </a:r>
            <a:r>
              <a:rPr lang="en-AU" sz="3200" i="1" dirty="0"/>
              <a:t>soon as a friend asked him how he was, he immediately began to cry for </a:t>
            </a:r>
            <a:r>
              <a:rPr lang="en-AU" sz="3200" i="1" dirty="0" smtClean="0"/>
              <a:t>the</a:t>
            </a:r>
            <a:r>
              <a:rPr lang="it-IT" sz="3200" i="1" dirty="0" smtClean="0"/>
              <a:t> </a:t>
            </a:r>
            <a:r>
              <a:rPr lang="en-AU" sz="3200" i="1" dirty="0" smtClean="0"/>
              <a:t>loss </a:t>
            </a:r>
            <a:r>
              <a:rPr lang="en-AU" sz="3200" i="1" dirty="0"/>
              <a:t>of the donkey and to those who pointed out to him this strange </a:t>
            </a:r>
            <a:r>
              <a:rPr lang="en-AU" sz="3200" i="1" dirty="0" smtClean="0"/>
              <a:t>behaviour</a:t>
            </a:r>
            <a:r>
              <a:rPr lang="en-AU" sz="3200" i="1" dirty="0"/>
              <a:t>, Giufa answered: - I do </a:t>
            </a:r>
            <a:r>
              <a:rPr lang="en-AU" sz="3200" i="1" dirty="0" smtClean="0"/>
              <a:t>not</a:t>
            </a:r>
            <a:r>
              <a:rPr lang="it-IT" sz="3200" i="1" dirty="0" smtClean="0"/>
              <a:t> </a:t>
            </a:r>
            <a:r>
              <a:rPr lang="en-AU" sz="3200" i="1" dirty="0" smtClean="0"/>
              <a:t>accept </a:t>
            </a:r>
            <a:r>
              <a:rPr lang="en-AU" sz="3200" i="1" dirty="0"/>
              <a:t>your reproaches and try to understand my pain !! When my wife died all my friends came </a:t>
            </a:r>
            <a:r>
              <a:rPr lang="en-AU" sz="3200" i="1" dirty="0" smtClean="0"/>
              <a:t>to</a:t>
            </a:r>
            <a:r>
              <a:rPr lang="it-IT" sz="3200" i="1" dirty="0" smtClean="0"/>
              <a:t> </a:t>
            </a:r>
            <a:r>
              <a:rPr lang="en-AU" sz="3200" i="1" dirty="0" smtClean="0"/>
              <a:t>comfort </a:t>
            </a:r>
            <a:r>
              <a:rPr lang="en-AU" sz="3200" i="1" dirty="0"/>
              <a:t>me</a:t>
            </a:r>
            <a:r>
              <a:rPr lang="en-AU" sz="3200" i="1" dirty="0" smtClean="0"/>
              <a:t>.</a:t>
            </a:r>
          </a:p>
          <a:p>
            <a:pPr marL="0" indent="0">
              <a:buNone/>
            </a:pPr>
            <a:r>
              <a:rPr lang="en-AU" sz="3200" i="1" dirty="0" smtClean="0"/>
              <a:t> </a:t>
            </a:r>
            <a:endParaRPr lang="it-IT" dirty="0"/>
          </a:p>
        </p:txBody>
      </p:sp>
    </p:spTree>
    <p:extLst>
      <p:ext uri="{BB962C8B-B14F-4D97-AF65-F5344CB8AC3E}">
        <p14:creationId xmlns:p14="http://schemas.microsoft.com/office/powerpoint/2010/main" val="3103513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a:spLocks noGrp="1"/>
          </p:cNvSpPr>
          <p:nvPr>
            <p:ph idx="1"/>
          </p:nvPr>
        </p:nvSpPr>
        <p:spPr>
          <a:xfrm>
            <a:off x="838200" y="485522"/>
            <a:ext cx="10515600" cy="5691441"/>
          </a:xfrm>
        </p:spPr>
        <p:txBody>
          <a:bodyPr/>
          <a:lstStyle/>
          <a:p>
            <a:pPr marL="0" indent="0">
              <a:buNone/>
            </a:pPr>
            <a:r>
              <a:rPr lang="en-AU" i="1" dirty="0" smtClean="0"/>
              <a:t>"Do not worry, over time, you'll see a wife, there are many women," you told me. "My sister</a:t>
            </a:r>
            <a:r>
              <a:rPr lang="it-IT" i="1" dirty="0" smtClean="0"/>
              <a:t> </a:t>
            </a:r>
            <a:r>
              <a:rPr lang="en-AU" i="1" dirty="0" smtClean="0"/>
              <a:t>could be the right wife for you!" someone told me. And still others offered me their daughter without</a:t>
            </a:r>
            <a:r>
              <a:rPr lang="it-IT" i="1" dirty="0" smtClean="0"/>
              <a:t> </a:t>
            </a:r>
            <a:r>
              <a:rPr lang="en-AU" i="1" dirty="0" smtClean="0"/>
              <a:t>having to pay anything! But when my donkey died, none of you said, "Do not worry, I'll give you another</a:t>
            </a:r>
            <a:r>
              <a:rPr lang="it-IT" i="1" dirty="0" smtClean="0"/>
              <a:t> </a:t>
            </a:r>
            <a:r>
              <a:rPr lang="it-IT" i="1" dirty="0" err="1" smtClean="0"/>
              <a:t>donkey</a:t>
            </a:r>
            <a:r>
              <a:rPr lang="it-IT" i="1" dirty="0" smtClean="0"/>
              <a:t> in </a:t>
            </a:r>
            <a:r>
              <a:rPr lang="it-IT" i="1" dirty="0" err="1" smtClean="0"/>
              <a:t>his</a:t>
            </a:r>
            <a:r>
              <a:rPr lang="it-IT" i="1" dirty="0" smtClean="0"/>
              <a:t> </a:t>
            </a:r>
            <a:r>
              <a:rPr lang="it-IT" i="1" dirty="0" err="1" smtClean="0"/>
              <a:t>place</a:t>
            </a:r>
            <a:r>
              <a:rPr lang="it-IT" i="1" dirty="0" smtClean="0"/>
              <a:t>!"</a:t>
            </a:r>
          </a:p>
          <a:p>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337" y="2987954"/>
            <a:ext cx="3635326" cy="2854496"/>
          </a:xfrm>
          <a:prstGeom prst="rect">
            <a:avLst/>
          </a:prstGeom>
        </p:spPr>
      </p:pic>
    </p:spTree>
    <p:extLst>
      <p:ext uri="{BB962C8B-B14F-4D97-AF65-F5344CB8AC3E}">
        <p14:creationId xmlns:p14="http://schemas.microsoft.com/office/powerpoint/2010/main" val="2894949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2874" y="801111"/>
            <a:ext cx="10515600" cy="509798"/>
          </a:xfrm>
        </p:spPr>
        <p:txBody>
          <a:bodyPr>
            <a:normAutofit fontScale="90000"/>
          </a:bodyPr>
          <a:lstStyle/>
          <a:p>
            <a:pPr algn="ctr"/>
            <a:r>
              <a:rPr lang="en-AU" b="1" u="sng" dirty="0" smtClean="0"/>
              <a:t>GIUFA’ AND THE KEY OF THE SAFE</a:t>
            </a:r>
            <a:r>
              <a:rPr lang="it-IT" dirty="0"/>
              <a:t/>
            </a:r>
            <a:br>
              <a:rPr lang="it-IT" dirty="0"/>
            </a:br>
            <a:endParaRPr lang="it-IT" dirty="0"/>
          </a:p>
        </p:txBody>
      </p:sp>
      <p:sp>
        <p:nvSpPr>
          <p:cNvPr id="3" name="Segnaposto contenuto 2"/>
          <p:cNvSpPr>
            <a:spLocks noGrp="1"/>
          </p:cNvSpPr>
          <p:nvPr>
            <p:ph idx="1"/>
          </p:nvPr>
        </p:nvSpPr>
        <p:spPr>
          <a:xfrm>
            <a:off x="662874" y="1310908"/>
            <a:ext cx="10515600" cy="5140691"/>
          </a:xfrm>
        </p:spPr>
        <p:txBody>
          <a:bodyPr>
            <a:noAutofit/>
          </a:bodyPr>
          <a:lstStyle/>
          <a:p>
            <a:pPr marL="0" indent="0">
              <a:buNone/>
            </a:pPr>
            <a:r>
              <a:rPr lang="en-AU" i="1" dirty="0"/>
              <a:t>Following a theft to the Municipality, </a:t>
            </a:r>
            <a:r>
              <a:rPr lang="en-AU" i="1" dirty="0" err="1"/>
              <a:t>Giufa</a:t>
            </a:r>
            <a:r>
              <a:rPr lang="en-AU" i="1" dirty="0"/>
              <a:t>, who had the reputation of being honest and trustworthy, </a:t>
            </a:r>
            <a:r>
              <a:rPr lang="en-AU" i="1" dirty="0" smtClean="0"/>
              <a:t>was</a:t>
            </a:r>
            <a:r>
              <a:rPr lang="it-IT" i="1" dirty="0" smtClean="0"/>
              <a:t> </a:t>
            </a:r>
            <a:r>
              <a:rPr lang="en-AU" i="1" dirty="0" smtClean="0"/>
              <a:t>commissioned </a:t>
            </a:r>
            <a:r>
              <a:rPr lang="en-AU" i="1" dirty="0"/>
              <a:t>by the mayor to keep the key to the safe. </a:t>
            </a:r>
            <a:r>
              <a:rPr lang="en-AU" i="1" dirty="0" err="1"/>
              <a:t>Giufa</a:t>
            </a:r>
            <a:r>
              <a:rPr lang="en-AU" i="1" dirty="0"/>
              <a:t> took office, felt very empowered and </a:t>
            </a:r>
            <a:r>
              <a:rPr lang="en-AU" i="1" dirty="0" smtClean="0"/>
              <a:t>took</a:t>
            </a:r>
            <a:r>
              <a:rPr lang="it-IT" i="1" dirty="0" smtClean="0"/>
              <a:t> </a:t>
            </a:r>
            <a:r>
              <a:rPr lang="en-AU" i="1" dirty="0" smtClean="0"/>
              <a:t>with </a:t>
            </a:r>
            <a:r>
              <a:rPr lang="en-AU" i="1" dirty="0"/>
              <a:t>him, wherever he went, the key and never left it</a:t>
            </a:r>
            <a:r>
              <a:rPr lang="en-AU" i="1" dirty="0" smtClean="0"/>
              <a:t>.</a:t>
            </a:r>
          </a:p>
          <a:p>
            <a:pPr marL="0" indent="0">
              <a:buNone/>
            </a:pPr>
            <a:r>
              <a:rPr lang="en-AU" i="1" dirty="0" smtClean="0"/>
              <a:t> </a:t>
            </a:r>
            <a:r>
              <a:rPr lang="en-AU" i="1" dirty="0"/>
              <a:t>One day, while he was home in the dark, </a:t>
            </a:r>
            <a:r>
              <a:rPr lang="en-AU" i="1" dirty="0" err="1" smtClean="0"/>
              <a:t>Giufa</a:t>
            </a:r>
            <a:r>
              <a:rPr lang="en-AU" i="1" dirty="0" smtClean="0"/>
              <a:t> could no longer find the key. Then he started to looking for it, but being pitch dark, he went out looking for it outside because there was a bit of light.</a:t>
            </a:r>
            <a:endParaRPr lang="it-IT" i="1" dirty="0" smtClean="0"/>
          </a:p>
          <a:p>
            <a:pPr marL="0" indent="0">
              <a:buNone/>
            </a:pPr>
            <a:r>
              <a:rPr lang="en-AU" i="1" dirty="0" smtClean="0"/>
              <a:t>The friends who saw him so busy, asked him: - </a:t>
            </a:r>
            <a:r>
              <a:rPr lang="en-AU" i="1" dirty="0" err="1" smtClean="0"/>
              <a:t>Giufa</a:t>
            </a:r>
            <a:r>
              <a:rPr lang="en-AU" i="1" dirty="0" smtClean="0"/>
              <a:t>, where did you lose the key?</a:t>
            </a:r>
            <a:endParaRPr lang="it-IT" i="1" dirty="0" smtClean="0"/>
          </a:p>
          <a:p>
            <a:pPr marL="0" indent="0">
              <a:buNone/>
            </a:pPr>
            <a:r>
              <a:rPr lang="en-AU" i="1" dirty="0" smtClean="0"/>
              <a:t>- </a:t>
            </a:r>
            <a:r>
              <a:rPr lang="en-AU" i="1" dirty="0"/>
              <a:t>At home!! - answered </a:t>
            </a:r>
            <a:r>
              <a:rPr lang="en-AU" i="1" dirty="0" err="1"/>
              <a:t>Giufa</a:t>
            </a:r>
            <a:r>
              <a:rPr lang="en-AU" i="1" dirty="0"/>
              <a:t>. - So why are you looking for </a:t>
            </a:r>
            <a:r>
              <a:rPr lang="en-AU" i="1" dirty="0" smtClean="0"/>
              <a:t>it on the street?  - Because </a:t>
            </a:r>
            <a:r>
              <a:rPr lang="en-AU" i="1" dirty="0"/>
              <a:t>in the house there is no </a:t>
            </a:r>
            <a:r>
              <a:rPr lang="en-AU" i="1" dirty="0" smtClean="0"/>
              <a:t>light! </a:t>
            </a:r>
          </a:p>
        </p:txBody>
      </p:sp>
    </p:spTree>
    <p:extLst>
      <p:ext uri="{BB962C8B-B14F-4D97-AF65-F5344CB8AC3E}">
        <p14:creationId xmlns:p14="http://schemas.microsoft.com/office/powerpoint/2010/main" val="3209707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18987" y="299714"/>
            <a:ext cx="10515600" cy="5923286"/>
          </a:xfrm>
        </p:spPr>
        <p:txBody>
          <a:bodyPr>
            <a:noAutofit/>
          </a:bodyPr>
          <a:lstStyle/>
          <a:p>
            <a:pPr marL="0" indent="0">
              <a:buNone/>
            </a:pPr>
            <a:r>
              <a:rPr lang="en-AU" i="1" dirty="0" smtClean="0"/>
              <a:t>The day after </a:t>
            </a:r>
            <a:r>
              <a:rPr lang="en-AU" i="1" dirty="0" err="1" smtClean="0"/>
              <a:t>Giufa</a:t>
            </a:r>
            <a:r>
              <a:rPr lang="en-AU" i="1" dirty="0" smtClean="0"/>
              <a:t> found the key at home and said to his wife: - If I had lost the key and if the box had been stolen again, I would have been the only one responsible! I have to find a way to protect the safe and the key! </a:t>
            </a:r>
            <a:endParaRPr lang="it-IT" i="1" dirty="0" smtClean="0"/>
          </a:p>
          <a:p>
            <a:pPr marL="0" indent="0">
              <a:buNone/>
            </a:pPr>
            <a:r>
              <a:rPr lang="en-AU" i="1" dirty="0" smtClean="0"/>
              <a:t>And he began to think until he found the solution. </a:t>
            </a:r>
            <a:endParaRPr lang="it-IT" i="1" dirty="0" smtClean="0"/>
          </a:p>
          <a:p>
            <a:pPr marL="0" indent="0">
              <a:buNone/>
            </a:pPr>
            <a:r>
              <a:rPr lang="en-AU" i="1" dirty="0" smtClean="0"/>
              <a:t>When the mayor met </a:t>
            </a:r>
            <a:r>
              <a:rPr lang="en-AU" i="1" dirty="0" err="1" smtClean="0"/>
              <a:t>Giufa</a:t>
            </a:r>
            <a:r>
              <a:rPr lang="en-AU" i="1" dirty="0" smtClean="0"/>
              <a:t>, asked him if he had found a safe place for the key.</a:t>
            </a:r>
            <a:endParaRPr lang="it-IT" i="1" dirty="0" smtClean="0"/>
          </a:p>
          <a:p>
            <a:pPr marL="0" indent="0">
              <a:buNone/>
            </a:pPr>
            <a:r>
              <a:rPr lang="en-AU" i="1" dirty="0" err="1" smtClean="0"/>
              <a:t>Giufa</a:t>
            </a:r>
            <a:r>
              <a:rPr lang="en-AU" i="1" dirty="0" smtClean="0"/>
              <a:t>, triumphant, said: - It's a very safe place! So sure that from now on the safe can no longer be opened! </a:t>
            </a:r>
            <a:endParaRPr lang="it-IT" i="1" dirty="0" smtClean="0"/>
          </a:p>
          <a:p>
            <a:pPr marL="0" indent="0">
              <a:buNone/>
            </a:pPr>
            <a:r>
              <a:rPr lang="en-AU" i="1" dirty="0" smtClean="0"/>
              <a:t>- What do you mean, </a:t>
            </a:r>
            <a:r>
              <a:rPr lang="en-AU" i="1" dirty="0" err="1" smtClean="0"/>
              <a:t>Giufa</a:t>
            </a:r>
            <a:r>
              <a:rPr lang="en-AU" i="1" dirty="0" smtClean="0"/>
              <a:t>? - I put the key in the safe and then I closed it definitively. Nobody can open it anymore.</a:t>
            </a:r>
            <a:endParaRPr lang="it-IT" i="1" dirty="0" smtClean="0"/>
          </a:p>
          <a:p>
            <a:endParaRPr lang="it-IT" dirty="0"/>
          </a:p>
        </p:txBody>
      </p:sp>
    </p:spTree>
    <p:extLst>
      <p:ext uri="{BB962C8B-B14F-4D97-AF65-F5344CB8AC3E}">
        <p14:creationId xmlns:p14="http://schemas.microsoft.com/office/powerpoint/2010/main" val="2229368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3811"/>
            <a:ext cx="10515600" cy="1325563"/>
          </a:xfrm>
        </p:spPr>
        <p:txBody>
          <a:bodyPr/>
          <a:lstStyle/>
          <a:p>
            <a:pPr algn="ctr"/>
            <a:r>
              <a:rPr lang="en-AU" b="1" u="sng" dirty="0" smtClean="0"/>
              <a:t>GIUFA’ AND THE EGGS</a:t>
            </a:r>
            <a:endParaRPr lang="it-IT" b="1" u="sng" dirty="0"/>
          </a:p>
        </p:txBody>
      </p:sp>
      <p:sp>
        <p:nvSpPr>
          <p:cNvPr id="3" name="Segnaposto contenuto 2"/>
          <p:cNvSpPr>
            <a:spLocks noGrp="1"/>
          </p:cNvSpPr>
          <p:nvPr>
            <p:ph idx="1"/>
          </p:nvPr>
        </p:nvSpPr>
        <p:spPr>
          <a:xfrm>
            <a:off x="838200" y="1157161"/>
            <a:ext cx="10515600" cy="5405479"/>
          </a:xfrm>
        </p:spPr>
        <p:txBody>
          <a:bodyPr>
            <a:noAutofit/>
          </a:bodyPr>
          <a:lstStyle/>
          <a:p>
            <a:pPr marL="0" indent="0">
              <a:buNone/>
            </a:pPr>
            <a:r>
              <a:rPr lang="en-AU" sz="2400" i="1" dirty="0"/>
              <a:t>Leaving for a long business trip, </a:t>
            </a:r>
            <a:r>
              <a:rPr lang="en-AU" sz="2400" i="1" dirty="0" err="1"/>
              <a:t>Giufa</a:t>
            </a:r>
            <a:r>
              <a:rPr lang="en-AU" sz="2400" i="1" dirty="0"/>
              <a:t> went to a farmer to buy hard-boiled eggs to eat during the </a:t>
            </a:r>
            <a:r>
              <a:rPr lang="en-AU" sz="2400" i="1" dirty="0" smtClean="0"/>
              <a:t>journey. But</a:t>
            </a:r>
            <a:r>
              <a:rPr lang="en-AU" sz="2400" i="1" dirty="0"/>
              <a:t>, not having enough money, he borrowed the eggs, promising to pay them on their return</a:t>
            </a:r>
            <a:r>
              <a:rPr lang="en-AU" sz="2400" i="1" dirty="0" smtClean="0"/>
              <a:t>.</a:t>
            </a:r>
          </a:p>
          <a:p>
            <a:pPr marL="0" indent="0">
              <a:buNone/>
            </a:pPr>
            <a:r>
              <a:rPr lang="en-AU" sz="2400" i="1" dirty="0" smtClean="0"/>
              <a:t> </a:t>
            </a:r>
            <a:r>
              <a:rPr lang="en-AU" sz="2400" i="1" dirty="0" err="1" smtClean="0"/>
              <a:t>Giufa</a:t>
            </a:r>
            <a:r>
              <a:rPr lang="en-AU" sz="2400" i="1" dirty="0" smtClean="0"/>
              <a:t>,</a:t>
            </a:r>
            <a:r>
              <a:rPr lang="it-IT" sz="2400" i="1" dirty="0" smtClean="0"/>
              <a:t> </a:t>
            </a:r>
            <a:r>
              <a:rPr lang="en-AU" sz="2400" i="1" dirty="0" smtClean="0"/>
              <a:t>stayed </a:t>
            </a:r>
            <a:r>
              <a:rPr lang="en-AU" sz="2400" i="1" dirty="0"/>
              <a:t>away from the country for a few years, as he had found a job. When he had enough silver coins, </a:t>
            </a:r>
            <a:r>
              <a:rPr lang="en-AU" sz="2400" i="1" dirty="0" smtClean="0"/>
              <a:t>he decided </a:t>
            </a:r>
            <a:r>
              <a:rPr lang="en-AU" sz="2400" i="1" dirty="0"/>
              <a:t>to return home, where he was welcomed by everyone. The farmer who had sold his </a:t>
            </a:r>
            <a:r>
              <a:rPr lang="en-AU" sz="2400" i="1" dirty="0" smtClean="0"/>
              <a:t>hard-boiled</a:t>
            </a:r>
            <a:r>
              <a:rPr lang="it-IT" sz="2400" i="1" dirty="0" smtClean="0"/>
              <a:t> </a:t>
            </a:r>
            <a:r>
              <a:rPr lang="en-AU" sz="2400" i="1" dirty="0" smtClean="0"/>
              <a:t>eggs</a:t>
            </a:r>
            <a:r>
              <a:rPr lang="en-AU" sz="2400" i="1" dirty="0"/>
              <a:t>, also knew that </a:t>
            </a:r>
            <a:r>
              <a:rPr lang="en-AU" sz="2400" i="1" dirty="0" err="1"/>
              <a:t>Giufa</a:t>
            </a:r>
            <a:r>
              <a:rPr lang="en-AU" sz="2400" i="1" dirty="0"/>
              <a:t> had made some money, so he came to </a:t>
            </a:r>
            <a:r>
              <a:rPr lang="en-AU" sz="2400" i="1" dirty="0" err="1"/>
              <a:t>Giufa's</a:t>
            </a:r>
            <a:r>
              <a:rPr lang="en-AU" sz="2400" i="1" dirty="0"/>
              <a:t> house to collect the credit </a:t>
            </a:r>
            <a:r>
              <a:rPr lang="en-AU" sz="2400" i="1" dirty="0" smtClean="0"/>
              <a:t>and</a:t>
            </a:r>
            <a:r>
              <a:rPr lang="it-IT" sz="2400" i="1" dirty="0" smtClean="0"/>
              <a:t> </a:t>
            </a:r>
            <a:r>
              <a:rPr lang="en-AU" sz="2400" i="1" dirty="0" smtClean="0"/>
              <a:t>asked </a:t>
            </a:r>
            <a:r>
              <a:rPr lang="en-AU" sz="2400" i="1" dirty="0"/>
              <a:t>for 500 dinars</a:t>
            </a:r>
            <a:r>
              <a:rPr lang="en-AU" sz="2400" i="1" dirty="0" smtClean="0"/>
              <a:t>.</a:t>
            </a:r>
          </a:p>
          <a:p>
            <a:pPr marL="0" indent="0">
              <a:buNone/>
            </a:pPr>
            <a:r>
              <a:rPr lang="en-AU" sz="2400" i="1" dirty="0" err="1" smtClean="0"/>
              <a:t>Giufa</a:t>
            </a:r>
            <a:r>
              <a:rPr lang="en-AU" sz="2400" i="1" dirty="0"/>
              <a:t>, amazed by the exaggerated request, refused to pay and, given the insistence </a:t>
            </a:r>
            <a:r>
              <a:rPr lang="en-AU" sz="2400" i="1" dirty="0" smtClean="0"/>
              <a:t>of</a:t>
            </a:r>
            <a:r>
              <a:rPr lang="it-IT" sz="2400" i="1" dirty="0" smtClean="0"/>
              <a:t> </a:t>
            </a:r>
            <a:r>
              <a:rPr lang="en-AU" sz="2400" i="1" dirty="0" smtClean="0"/>
              <a:t>the </a:t>
            </a:r>
            <a:r>
              <a:rPr lang="en-AU" sz="2400" i="1" dirty="0"/>
              <a:t>farmer, decided to turn to a judge. Having set the day for the hearing, the peasant presented himself </a:t>
            </a:r>
            <a:r>
              <a:rPr lang="en-AU" sz="2400" i="1" dirty="0" smtClean="0"/>
              <a:t>to</a:t>
            </a:r>
            <a:r>
              <a:rPr lang="it-IT" sz="2400" i="1" dirty="0" smtClean="0"/>
              <a:t> </a:t>
            </a:r>
            <a:r>
              <a:rPr lang="en-AU" sz="2400" i="1" dirty="0" smtClean="0"/>
              <a:t>the </a:t>
            </a:r>
            <a:r>
              <a:rPr lang="en-AU" sz="2400" i="1" dirty="0"/>
              <a:t>court punctually, but </a:t>
            </a:r>
            <a:r>
              <a:rPr lang="en-AU" sz="2400" i="1" dirty="0" err="1"/>
              <a:t>Giufa</a:t>
            </a:r>
            <a:r>
              <a:rPr lang="en-AU" sz="2400" i="1" dirty="0"/>
              <a:t> did not arrive. </a:t>
            </a:r>
            <a:endParaRPr lang="en-AU" sz="2400" i="1" dirty="0" smtClean="0"/>
          </a:p>
          <a:p>
            <a:pPr marL="0" indent="0">
              <a:buNone/>
            </a:pPr>
            <a:r>
              <a:rPr lang="en-AU" sz="2400" i="1" dirty="0"/>
              <a:t>When everyone was almost impatient with waiting, </a:t>
            </a:r>
            <a:r>
              <a:rPr lang="en-AU" sz="2400" i="1" dirty="0" err="1" smtClean="0"/>
              <a:t>Giufa</a:t>
            </a:r>
            <a:r>
              <a:rPr lang="it-IT" sz="2400" i="1" dirty="0" smtClean="0"/>
              <a:t> </a:t>
            </a:r>
            <a:r>
              <a:rPr lang="en-AU" sz="2400" i="1" dirty="0" smtClean="0"/>
              <a:t>arrived </a:t>
            </a:r>
            <a:r>
              <a:rPr lang="en-AU" sz="2400" i="1" dirty="0"/>
              <a:t>in </a:t>
            </a:r>
            <a:r>
              <a:rPr lang="en-AU" sz="2400" i="1" dirty="0" err="1"/>
              <a:t>court.The</a:t>
            </a:r>
            <a:r>
              <a:rPr lang="en-AU" sz="2400" i="1" dirty="0"/>
              <a:t> judge began the hearing and first wanted to hear the farmer, who said:- I asked </a:t>
            </a:r>
            <a:r>
              <a:rPr lang="en-AU" sz="2400" i="1" dirty="0" smtClean="0"/>
              <a:t>five</a:t>
            </a:r>
            <a:r>
              <a:rPr lang="it-IT" sz="2400" i="1" dirty="0" smtClean="0"/>
              <a:t> </a:t>
            </a:r>
            <a:r>
              <a:rPr lang="en-AU" sz="2400" i="1" dirty="0" smtClean="0"/>
              <a:t>hundred </a:t>
            </a:r>
            <a:r>
              <a:rPr lang="en-AU" sz="2400" i="1" dirty="0"/>
              <a:t>dinars, because, he didn’t pay me the eggs and went away for a lot of time. </a:t>
            </a:r>
            <a:endParaRPr lang="it-IT" sz="2400" i="1" dirty="0"/>
          </a:p>
        </p:txBody>
      </p:sp>
    </p:spTree>
    <p:extLst>
      <p:ext uri="{BB962C8B-B14F-4D97-AF65-F5344CB8AC3E}">
        <p14:creationId xmlns:p14="http://schemas.microsoft.com/office/powerpoint/2010/main" val="919346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4451" y="385243"/>
            <a:ext cx="10515600" cy="6201674"/>
          </a:xfrm>
        </p:spPr>
        <p:txBody>
          <a:bodyPr>
            <a:normAutofit/>
          </a:bodyPr>
          <a:lstStyle/>
          <a:p>
            <a:pPr marL="0" indent="0">
              <a:buNone/>
            </a:pPr>
            <a:r>
              <a:rPr lang="en-AU" sz="2400" i="1" dirty="0"/>
              <a:t>From those eggs, </a:t>
            </a:r>
            <a:r>
              <a:rPr lang="en-AU" sz="2400" i="1" dirty="0" smtClean="0"/>
              <a:t>Mr.</a:t>
            </a:r>
            <a:r>
              <a:rPr lang="it-IT" sz="2400" i="1" dirty="0" smtClean="0"/>
              <a:t> </a:t>
            </a:r>
            <a:r>
              <a:rPr lang="en-AU" sz="2400" i="1" dirty="0" smtClean="0"/>
              <a:t>judge </a:t>
            </a:r>
            <a:r>
              <a:rPr lang="en-AU" sz="2400" i="1" dirty="0"/>
              <a:t>I could get 12 chicks which once grew would have created other chicks, which in turn would </a:t>
            </a:r>
            <a:r>
              <a:rPr lang="en-AU" sz="2400" i="1" dirty="0" smtClean="0"/>
              <a:t>have</a:t>
            </a:r>
            <a:r>
              <a:rPr lang="it-IT" sz="2400" i="1" dirty="0" smtClean="0"/>
              <a:t> </a:t>
            </a:r>
            <a:r>
              <a:rPr lang="en-AU" sz="2400" i="1" dirty="0" smtClean="0"/>
              <a:t>created </a:t>
            </a:r>
            <a:r>
              <a:rPr lang="en-AU" sz="2400" i="1" dirty="0"/>
              <a:t>so many roosters and hens to make me a huge breeding. The judge seemed convinced by </a:t>
            </a:r>
            <a:r>
              <a:rPr lang="en-AU" sz="2400" i="1" dirty="0" smtClean="0"/>
              <a:t>the</a:t>
            </a:r>
            <a:r>
              <a:rPr lang="it-IT" sz="2400" i="1" dirty="0" smtClean="0"/>
              <a:t> </a:t>
            </a:r>
            <a:r>
              <a:rPr lang="en-AU" sz="2400" i="1" dirty="0" smtClean="0"/>
              <a:t>peasant's </a:t>
            </a:r>
            <a:r>
              <a:rPr lang="en-AU" sz="2400" i="1" dirty="0"/>
              <a:t>reasons, but he correctly wanted to hear </a:t>
            </a:r>
            <a:r>
              <a:rPr lang="en-AU" sz="2400" i="1" dirty="0" err="1"/>
              <a:t>Giufa's</a:t>
            </a:r>
            <a:r>
              <a:rPr lang="en-AU" sz="2400" i="1" dirty="0"/>
              <a:t> reasons and said</a:t>
            </a:r>
            <a:r>
              <a:rPr lang="en-AU" sz="2400" i="1" dirty="0" smtClean="0"/>
              <a:t>:</a:t>
            </a:r>
          </a:p>
          <a:p>
            <a:pPr marL="0" indent="0">
              <a:buNone/>
            </a:pPr>
            <a:r>
              <a:rPr lang="en-AU" sz="2400" i="1" dirty="0" smtClean="0"/>
              <a:t> </a:t>
            </a:r>
            <a:r>
              <a:rPr lang="en-AU" sz="2400" i="1" dirty="0"/>
              <a:t>- </a:t>
            </a:r>
            <a:r>
              <a:rPr lang="en-AU" sz="2400" i="1" dirty="0" err="1"/>
              <a:t>Giufa</a:t>
            </a:r>
            <a:r>
              <a:rPr lang="en-AU" sz="2400" i="1" dirty="0"/>
              <a:t>, explain why </a:t>
            </a:r>
            <a:r>
              <a:rPr lang="en-AU" sz="2400" i="1" dirty="0" smtClean="0"/>
              <a:t>you</a:t>
            </a:r>
            <a:r>
              <a:rPr lang="it-IT" sz="2400" i="1" dirty="0" smtClean="0"/>
              <a:t> </a:t>
            </a:r>
            <a:r>
              <a:rPr lang="en-AU" sz="2400" i="1" dirty="0" smtClean="0"/>
              <a:t>arrived </a:t>
            </a:r>
            <a:r>
              <a:rPr lang="en-AU" sz="2400" i="1" dirty="0"/>
              <a:t>so late and then let me hear your reasons! </a:t>
            </a:r>
            <a:r>
              <a:rPr lang="en-AU" sz="2400" i="1" dirty="0" err="1"/>
              <a:t>Giufa</a:t>
            </a:r>
            <a:r>
              <a:rPr lang="en-AU" sz="2400" i="1" dirty="0"/>
              <a:t> answered: - I apologize for my late arrival </a:t>
            </a:r>
            <a:r>
              <a:rPr lang="en-AU" sz="2400" i="1" dirty="0" smtClean="0"/>
              <a:t>Mr.</a:t>
            </a:r>
            <a:r>
              <a:rPr lang="it-IT" sz="2400" i="1" dirty="0" smtClean="0"/>
              <a:t> </a:t>
            </a:r>
            <a:r>
              <a:rPr lang="en-AU" sz="2400" i="1" dirty="0" smtClean="0"/>
              <a:t>judge</a:t>
            </a:r>
            <a:r>
              <a:rPr lang="en-AU" sz="2400" i="1" dirty="0"/>
              <a:t>, but at home I had some boiled beans left and then, I decided to plant them in the garden so as </a:t>
            </a:r>
            <a:r>
              <a:rPr lang="en-AU" sz="2400" i="1" dirty="0" smtClean="0"/>
              <a:t>to</a:t>
            </a:r>
            <a:r>
              <a:rPr lang="it-IT" sz="2400" i="1" dirty="0" smtClean="0"/>
              <a:t> </a:t>
            </a:r>
            <a:r>
              <a:rPr lang="en-AU" sz="2400" i="1" dirty="0" smtClean="0"/>
              <a:t>have </a:t>
            </a:r>
            <a:r>
              <a:rPr lang="en-AU" sz="2400" i="1" dirty="0"/>
              <a:t>new plants for the harvest next year. The judge, already fed up with waiting, became very angry </a:t>
            </a:r>
            <a:r>
              <a:rPr lang="en-AU" sz="2400" i="1" dirty="0" smtClean="0"/>
              <a:t>and</a:t>
            </a:r>
            <a:r>
              <a:rPr lang="it-IT" sz="2400" i="1" dirty="0" smtClean="0"/>
              <a:t> </a:t>
            </a:r>
            <a:r>
              <a:rPr lang="en-AU" sz="2400" i="1" dirty="0" smtClean="0"/>
              <a:t>told </a:t>
            </a:r>
            <a:r>
              <a:rPr lang="en-AU" sz="2400" i="1" dirty="0" err="1"/>
              <a:t>Giufa</a:t>
            </a:r>
            <a:r>
              <a:rPr lang="en-AU" sz="2400" i="1" dirty="0"/>
              <a:t> in a loud voice</a:t>
            </a:r>
            <a:r>
              <a:rPr lang="en-AU" sz="2400" i="1" dirty="0" smtClean="0"/>
              <a:t>:</a:t>
            </a:r>
          </a:p>
          <a:p>
            <a:pPr marL="0" indent="0">
              <a:buNone/>
            </a:pPr>
            <a:r>
              <a:rPr lang="en-AU" sz="2400" i="1" dirty="0" smtClean="0"/>
              <a:t> </a:t>
            </a:r>
            <a:r>
              <a:rPr lang="en-AU" sz="2400" i="1" dirty="0"/>
              <a:t>- You're a stupid presumptuous! How do you think that a plant can be </a:t>
            </a:r>
            <a:r>
              <a:rPr lang="en-AU" sz="2400" i="1" dirty="0" smtClean="0"/>
              <a:t>born</a:t>
            </a:r>
            <a:r>
              <a:rPr lang="it-IT" sz="2400" i="1" dirty="0" smtClean="0"/>
              <a:t> </a:t>
            </a:r>
            <a:r>
              <a:rPr lang="en-AU" sz="2400" i="1" dirty="0" smtClean="0"/>
              <a:t>from </a:t>
            </a:r>
            <a:r>
              <a:rPr lang="en-AU" sz="2400" i="1" dirty="0"/>
              <a:t>cooked beans? Never heard such a thing! </a:t>
            </a:r>
            <a:r>
              <a:rPr lang="en-AU" sz="2400" dirty="0"/>
              <a:t>! </a:t>
            </a:r>
            <a:r>
              <a:rPr lang="en-AU" sz="2400" dirty="0" err="1"/>
              <a:t>Giufa</a:t>
            </a:r>
            <a:r>
              <a:rPr lang="en-AU" sz="2400" dirty="0"/>
              <a:t>, then answered:- You're right, Mr. Judge. But, </a:t>
            </a:r>
            <a:r>
              <a:rPr lang="en-AU" sz="2400" dirty="0" smtClean="0"/>
              <a:t>why</a:t>
            </a:r>
            <a:r>
              <a:rPr lang="it-IT" sz="2400" dirty="0" smtClean="0"/>
              <a:t> </a:t>
            </a:r>
            <a:r>
              <a:rPr lang="en-AU" sz="2400" dirty="0" smtClean="0"/>
              <a:t>don’t </a:t>
            </a:r>
            <a:r>
              <a:rPr lang="en-AU" sz="2400" dirty="0"/>
              <a:t>you ask the farmer how chicks can be born from boiled eggs? Does this not seem incredible to you</a:t>
            </a:r>
            <a:r>
              <a:rPr lang="en-AU" sz="2400" dirty="0" smtClean="0"/>
              <a:t>?</a:t>
            </a:r>
          </a:p>
          <a:p>
            <a:pPr marL="0" indent="0">
              <a:buNone/>
            </a:pPr>
            <a:r>
              <a:rPr lang="en-AU" sz="2400" i="1" dirty="0"/>
              <a:t>Convinced by the reasons explained with wit, the judge won </a:t>
            </a:r>
            <a:r>
              <a:rPr lang="en-AU" sz="2400" i="1" dirty="0" err="1"/>
              <a:t>Giufa</a:t>
            </a:r>
            <a:r>
              <a:rPr lang="en-AU" sz="2400" i="1" dirty="0"/>
              <a:t>, who paid only the cost of 12 </a:t>
            </a:r>
            <a:r>
              <a:rPr lang="en-AU" sz="2400" i="1" dirty="0" smtClean="0"/>
              <a:t>hard-boiled </a:t>
            </a:r>
            <a:r>
              <a:rPr lang="en-AU" sz="2400" i="1" dirty="0"/>
              <a:t>eggs.</a:t>
            </a:r>
            <a:endParaRPr lang="it-IT" sz="2400" i="1" dirty="0"/>
          </a:p>
          <a:p>
            <a:pPr marL="0" indent="0">
              <a:buNone/>
            </a:pPr>
            <a:endParaRPr lang="it-IT" sz="2000" dirty="0"/>
          </a:p>
          <a:p>
            <a:pPr marL="0" indent="0">
              <a:buNone/>
            </a:pPr>
            <a:endParaRPr lang="it-IT" sz="2000" i="1" dirty="0"/>
          </a:p>
        </p:txBody>
      </p:sp>
    </p:spTree>
    <p:extLst>
      <p:ext uri="{BB962C8B-B14F-4D97-AF65-F5344CB8AC3E}">
        <p14:creationId xmlns:p14="http://schemas.microsoft.com/office/powerpoint/2010/main" val="3794856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Immag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1900" y="1955800"/>
            <a:ext cx="5113549" cy="4267200"/>
          </a:xfrm>
          <a:prstGeom prst="rect">
            <a:avLst/>
          </a:prstGeom>
        </p:spPr>
      </p:pic>
    </p:spTree>
    <p:extLst>
      <p:ext uri="{BB962C8B-B14F-4D97-AF65-F5344CB8AC3E}">
        <p14:creationId xmlns:p14="http://schemas.microsoft.com/office/powerpoint/2010/main" val="337020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79008"/>
            <a:ext cx="10515600" cy="1075257"/>
          </a:xfrm>
        </p:spPr>
        <p:txBody>
          <a:bodyPr/>
          <a:lstStyle/>
          <a:p>
            <a:pPr algn="ctr"/>
            <a:r>
              <a:rPr lang="it-IT" b="1" u="sng" dirty="0" smtClean="0"/>
              <a:t>COLAPESCE</a:t>
            </a:r>
            <a:endParaRPr lang="it-IT" b="1" u="sng" dirty="0"/>
          </a:p>
        </p:txBody>
      </p:sp>
      <p:sp>
        <p:nvSpPr>
          <p:cNvPr id="3" name="Segnaposto contenuto 2"/>
          <p:cNvSpPr>
            <a:spLocks noGrp="1"/>
          </p:cNvSpPr>
          <p:nvPr>
            <p:ph idx="1"/>
          </p:nvPr>
        </p:nvSpPr>
        <p:spPr>
          <a:xfrm>
            <a:off x="838200" y="1561216"/>
            <a:ext cx="10515600" cy="4890384"/>
          </a:xfrm>
        </p:spPr>
        <p:txBody>
          <a:bodyPr>
            <a:normAutofit fontScale="85000" lnSpcReduction="10000"/>
          </a:bodyPr>
          <a:lstStyle/>
          <a:p>
            <a:pPr marL="0" indent="0">
              <a:buNone/>
            </a:pPr>
            <a:r>
              <a:rPr lang="en-AU" sz="3300" i="1" dirty="0"/>
              <a:t>The legend narrates of a certain  Nicola with the diminutive of "Cola" of Messina, child of a fisherman, nicknamed Colapesce </a:t>
            </a:r>
            <a:endParaRPr lang="it-IT" sz="3300" i="1" dirty="0"/>
          </a:p>
          <a:p>
            <a:pPr marL="0" indent="0">
              <a:buNone/>
            </a:pPr>
            <a:r>
              <a:rPr lang="en-AU" sz="3300" i="1" dirty="0"/>
              <a:t>When he returns from his numerous immersions in sea he tells the wonder that he sees.</a:t>
            </a:r>
            <a:endParaRPr lang="it-IT" sz="3300" i="1" dirty="0"/>
          </a:p>
          <a:p>
            <a:pPr marL="0" indent="0">
              <a:buNone/>
            </a:pPr>
            <a:r>
              <a:rPr lang="en-AU" sz="3300" i="1" dirty="0"/>
              <a:t>His fame reaches the king of Sicily that it decides to try him</a:t>
            </a:r>
            <a:r>
              <a:rPr lang="en-AU" sz="3300" i="1" dirty="0" smtClean="0"/>
              <a:t>.</a:t>
            </a:r>
          </a:p>
          <a:p>
            <a:pPr marL="0" indent="0">
              <a:buNone/>
            </a:pPr>
            <a:r>
              <a:rPr lang="en-AU" sz="3300" i="1" dirty="0"/>
              <a:t>The king and his court bring him </a:t>
            </a:r>
            <a:r>
              <a:rPr lang="en-AU" sz="3300" i="1" dirty="0" smtClean="0"/>
              <a:t>to the </a:t>
            </a:r>
            <a:r>
              <a:rPr lang="en-AU" sz="3300" i="1" dirty="0"/>
              <a:t>sea. First of all he throws a cup, and Colapesce immediately recovers it.</a:t>
            </a:r>
            <a:endParaRPr lang="it-IT" sz="3300" i="1" dirty="0"/>
          </a:p>
          <a:p>
            <a:pPr marL="0" indent="0">
              <a:buNone/>
            </a:pPr>
            <a:r>
              <a:rPr lang="en-AU" sz="3300" i="1" dirty="0"/>
              <a:t>The king throws then his crown in a deeper place, and Colapesce again  bring it back</a:t>
            </a:r>
            <a:r>
              <a:rPr lang="en-AU" sz="3300" i="1" dirty="0" smtClean="0"/>
              <a:t>.</a:t>
            </a:r>
          </a:p>
          <a:p>
            <a:pPr marL="0" indent="0">
              <a:buNone/>
            </a:pPr>
            <a:r>
              <a:rPr lang="en-AU" sz="3300" i="1" dirty="0"/>
              <a:t>For the third time the king tries Nicola throwing even more a ring in a deep place, but this time he didn't return</a:t>
            </a:r>
            <a:r>
              <a:rPr lang="en-AU" sz="3300" i="1" dirty="0" smtClean="0"/>
              <a:t>.  </a:t>
            </a:r>
            <a:r>
              <a:rPr lang="en-US" sz="3300" i="1" dirty="0" smtClean="0"/>
              <a:t>He stays under the </a:t>
            </a:r>
            <a:r>
              <a:rPr lang="en-US" sz="3300" i="1" dirty="0"/>
              <a:t>island </a:t>
            </a:r>
            <a:r>
              <a:rPr lang="en-US" sz="3300" i="1" dirty="0" smtClean="0"/>
              <a:t>to </a:t>
            </a:r>
            <a:r>
              <a:rPr lang="en-US" sz="3300" i="1" dirty="0"/>
              <a:t>hold it up and stop Sicily from sinking into the sea.</a:t>
            </a:r>
            <a:endParaRPr lang="it-IT" sz="3300" i="1" dirty="0"/>
          </a:p>
          <a:p>
            <a:pPr marL="0" indent="0">
              <a:buNone/>
            </a:pPr>
            <a:endParaRPr lang="it-IT" sz="3300" i="1" dirty="0"/>
          </a:p>
          <a:p>
            <a:pPr marL="0" indent="0">
              <a:buNone/>
            </a:pPr>
            <a:endParaRPr lang="it-IT" sz="3200" i="1" dirty="0"/>
          </a:p>
          <a:p>
            <a:pPr marL="0" indent="0">
              <a:buNone/>
            </a:pPr>
            <a:endParaRPr lang="it-IT" dirty="0"/>
          </a:p>
          <a:p>
            <a:endParaRPr lang="it-IT" dirty="0"/>
          </a:p>
        </p:txBody>
      </p:sp>
    </p:spTree>
    <p:extLst>
      <p:ext uri="{BB962C8B-B14F-4D97-AF65-F5344CB8AC3E}">
        <p14:creationId xmlns:p14="http://schemas.microsoft.com/office/powerpoint/2010/main" val="106590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446045"/>
            <a:ext cx="10515600" cy="1325563"/>
          </a:xfrm>
        </p:spPr>
        <p:txBody>
          <a:bodyPr/>
          <a:lstStyle/>
          <a:p>
            <a:pPr algn="ctr"/>
            <a:r>
              <a:rPr lang="it-IT" b="1" u="sng" dirty="0" smtClean="0"/>
              <a:t>LEGEND OF GAMMAZITA</a:t>
            </a:r>
            <a:r>
              <a:rPr lang="it-IT" dirty="0"/>
              <a:t/>
            </a:r>
            <a:br>
              <a:rPr lang="it-IT" dirty="0"/>
            </a:br>
            <a:endParaRPr lang="it-IT" dirty="0"/>
          </a:p>
        </p:txBody>
      </p:sp>
      <p:sp>
        <p:nvSpPr>
          <p:cNvPr id="3" name="Segnaposto contenuto 2"/>
          <p:cNvSpPr>
            <a:spLocks noGrp="1"/>
          </p:cNvSpPr>
          <p:nvPr>
            <p:ph idx="1"/>
          </p:nvPr>
        </p:nvSpPr>
        <p:spPr>
          <a:xfrm>
            <a:off x="838200" y="1882269"/>
            <a:ext cx="10515600" cy="4351338"/>
          </a:xfrm>
        </p:spPr>
        <p:txBody>
          <a:bodyPr/>
          <a:lstStyle/>
          <a:p>
            <a:pPr marL="0" indent="0">
              <a:buNone/>
            </a:pPr>
            <a:r>
              <a:rPr lang="en-AU" sz="3200" i="1" dirty="0"/>
              <a:t>Gammazita was a young, virtuous woman. She lived in Catania in the days when Sicily was occupied by the French and was engaged to be married to a Catanese boy. One day, as she went to the well to take water, a French soldier come close to her and made a vulgar proposition. Gammazita, horrified by the thought, tried to walk away, but found her exit blocked by soldier. Her only escape was to dive into the well– so that’s exactly what she did.</a:t>
            </a:r>
            <a:endParaRPr lang="it-IT" sz="3200" i="1" dirty="0"/>
          </a:p>
          <a:p>
            <a:endParaRPr lang="it-IT" dirty="0"/>
          </a:p>
        </p:txBody>
      </p:sp>
    </p:spTree>
    <p:extLst>
      <p:ext uri="{BB962C8B-B14F-4D97-AF65-F5344CB8AC3E}">
        <p14:creationId xmlns:p14="http://schemas.microsoft.com/office/powerpoint/2010/main" val="2303651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462229"/>
            <a:ext cx="10515600" cy="1325563"/>
          </a:xfrm>
        </p:spPr>
        <p:txBody>
          <a:bodyPr/>
          <a:lstStyle/>
          <a:p>
            <a:pPr algn="ctr"/>
            <a:r>
              <a:rPr lang="it-IT" b="1" u="sng" dirty="0" smtClean="0"/>
              <a:t>LEGEND OF HUNDRED HORSE CHESTNUT</a:t>
            </a:r>
            <a:r>
              <a:rPr lang="it-IT" dirty="0"/>
              <a:t/>
            </a:r>
            <a:br>
              <a:rPr lang="it-IT" dirty="0"/>
            </a:br>
            <a:endParaRPr lang="it-IT" dirty="0"/>
          </a:p>
        </p:txBody>
      </p:sp>
      <p:sp>
        <p:nvSpPr>
          <p:cNvPr id="3" name="Segnaposto contenuto 2"/>
          <p:cNvSpPr>
            <a:spLocks noGrp="1"/>
          </p:cNvSpPr>
          <p:nvPr>
            <p:ph idx="1"/>
          </p:nvPr>
        </p:nvSpPr>
        <p:spPr>
          <a:xfrm>
            <a:off x="838200" y="1553123"/>
            <a:ext cx="10515600" cy="5656331"/>
          </a:xfrm>
        </p:spPr>
        <p:txBody>
          <a:bodyPr>
            <a:noAutofit/>
          </a:bodyPr>
          <a:lstStyle/>
          <a:p>
            <a:pPr marL="0" indent="0">
              <a:buNone/>
            </a:pPr>
            <a:r>
              <a:rPr lang="en-AU" sz="3200" i="1" dirty="0"/>
              <a:t>The chestnut tree of the one hundred horses is the largest and oldest known chestnut tree in the </a:t>
            </a:r>
            <a:r>
              <a:rPr lang="en-AU" sz="3200" i="1" dirty="0" smtClean="0"/>
              <a:t>world.</a:t>
            </a:r>
            <a:r>
              <a:rPr lang="en-AU" sz="3200" b="1" i="1" dirty="0"/>
              <a:t> </a:t>
            </a:r>
            <a:r>
              <a:rPr lang="en-AU" sz="3200" i="1" dirty="0" smtClean="0"/>
              <a:t>The </a:t>
            </a:r>
            <a:r>
              <a:rPr lang="en-AU" sz="3200" i="1" dirty="0"/>
              <a:t>tree’s name originated from a legend:</a:t>
            </a:r>
            <a:endParaRPr lang="it-IT" sz="3200" i="1" dirty="0"/>
          </a:p>
          <a:p>
            <a:pPr marL="0" indent="0">
              <a:buNone/>
            </a:pPr>
            <a:r>
              <a:rPr lang="en-AU" sz="3200" i="1" dirty="0"/>
              <a:t>A Queen was out hunting with a hundred knights and some chaperones. The company was surprised by a violent thunderstorm when they where close to a giant chestnut tree, so they escaped the tempest by hiding under </a:t>
            </a:r>
            <a:r>
              <a:rPr lang="en-AU" sz="3200" i="1" dirty="0" smtClean="0"/>
              <a:t>this </a:t>
            </a:r>
            <a:r>
              <a:rPr lang="en-AU" sz="3200" i="1" dirty="0"/>
              <a:t>tree. Sunset came and the thunderstorm wouldn’t stop, so the Queen passed the night under the tree, legend has it that she spent the night with some lovers chosen among the hundred knights</a:t>
            </a:r>
            <a:r>
              <a:rPr lang="en-AU" sz="3200" i="1" dirty="0" smtClean="0"/>
              <a:t>.</a:t>
            </a:r>
            <a:endParaRPr lang="it-IT" sz="3200" i="1" dirty="0"/>
          </a:p>
        </p:txBody>
      </p:sp>
    </p:spTree>
    <p:extLst>
      <p:ext uri="{BB962C8B-B14F-4D97-AF65-F5344CB8AC3E}">
        <p14:creationId xmlns:p14="http://schemas.microsoft.com/office/powerpoint/2010/main" val="1426421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1096" y="255770"/>
            <a:ext cx="10515600" cy="3668867"/>
          </a:xfrm>
        </p:spPr>
        <p:txBody>
          <a:bodyPr/>
          <a:lstStyle/>
          <a:p>
            <a:pPr marL="0" indent="0">
              <a:buNone/>
            </a:pPr>
            <a:r>
              <a:rPr lang="en-AU" sz="3200" i="1" dirty="0"/>
              <a:t>There is no way to know for sure who this queen was, but some say it had to be Joanna I of Aragon, others say it had to have been Joanna of Anjou, and in this way the queen’s night with lovers was contributed to the insurrection of the Vespers (during the 13th century). All of this is probably just another legend invented by people. For example, Queen Joanna of Anjou, although widely known for her love affairs, almost certainly never came to Sicily.</a:t>
            </a:r>
            <a:endParaRPr lang="it-IT" sz="3200" i="1" dirty="0"/>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354" y="3924637"/>
            <a:ext cx="4445252" cy="2828794"/>
          </a:xfrm>
          <a:prstGeom prst="rect">
            <a:avLst/>
          </a:prstGeom>
        </p:spPr>
      </p:pic>
    </p:spTree>
    <p:extLst>
      <p:ext uri="{BB962C8B-B14F-4D97-AF65-F5344CB8AC3E}">
        <p14:creationId xmlns:p14="http://schemas.microsoft.com/office/powerpoint/2010/main" val="2364284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u="sng" dirty="0" smtClean="0"/>
              <a:t>THE RAPE OF PROSPERINA</a:t>
            </a:r>
            <a:endParaRPr lang="it-IT" b="1" u="sng" dirty="0"/>
          </a:p>
        </p:txBody>
      </p:sp>
      <p:sp>
        <p:nvSpPr>
          <p:cNvPr id="3" name="Segnaposto contenuto 2"/>
          <p:cNvSpPr>
            <a:spLocks noGrp="1"/>
          </p:cNvSpPr>
          <p:nvPr>
            <p:ph idx="1"/>
          </p:nvPr>
        </p:nvSpPr>
        <p:spPr>
          <a:xfrm>
            <a:off x="838200" y="1922729"/>
            <a:ext cx="10515600" cy="4351338"/>
          </a:xfrm>
        </p:spPr>
        <p:txBody>
          <a:bodyPr>
            <a:normAutofit/>
          </a:bodyPr>
          <a:lstStyle/>
          <a:p>
            <a:pPr marL="0" indent="0">
              <a:buNone/>
            </a:pPr>
            <a:r>
              <a:rPr lang="en-AU" sz="3200" i="1" dirty="0"/>
              <a:t>Proserpina, daughter of Demeter, goddess of vegetation and agriculture, is kidnapped by Ade, </a:t>
            </a:r>
            <a:r>
              <a:rPr lang="en-AU" sz="3200" i="1" dirty="0" smtClean="0"/>
              <a:t>God </a:t>
            </a:r>
            <a:r>
              <a:rPr lang="en-AU" sz="3200" i="1" dirty="0"/>
              <a:t>of </a:t>
            </a:r>
            <a:br>
              <a:rPr lang="en-AU" sz="3200" i="1" dirty="0"/>
            </a:br>
            <a:r>
              <a:rPr lang="en-AU" sz="3200" i="1" dirty="0"/>
              <a:t>underworld, who had fallen for </a:t>
            </a:r>
            <a:r>
              <a:rPr lang="en-AU" sz="3200" i="1" dirty="0" smtClean="0"/>
              <a:t>her, who emerges</a:t>
            </a:r>
            <a:br>
              <a:rPr lang="en-AU" sz="3200" i="1" dirty="0" smtClean="0"/>
            </a:br>
            <a:r>
              <a:rPr lang="en-AU" sz="3200" i="1" dirty="0" smtClean="0"/>
              <a:t>near Enna, </a:t>
            </a:r>
            <a:r>
              <a:rPr lang="en-AU" sz="3200" i="1" dirty="0"/>
              <a:t>where according to the myth Proserpina was intent on picking flowers. One day the God kidnapped Proserpina, </a:t>
            </a:r>
            <a:r>
              <a:rPr lang="en-AU" sz="3200" i="1" dirty="0" smtClean="0"/>
              <a:t>her Mother </a:t>
            </a:r>
            <a:r>
              <a:rPr lang="en-AU" sz="3200" i="1" dirty="0"/>
              <a:t>Demeter, hearing the cry of her daughter, looked for her for nine days and nine nights. In the absence of Demeter from </a:t>
            </a:r>
            <a:r>
              <a:rPr lang="en-AU" sz="3200" i="1" dirty="0" smtClean="0"/>
              <a:t>her </a:t>
            </a:r>
            <a:r>
              <a:rPr lang="en-AU" sz="3200" i="1" dirty="0"/>
              <a:t>role, the earth began to be sterile and unproductive. </a:t>
            </a:r>
            <a:endParaRPr lang="it-IT" sz="3200" i="1" dirty="0"/>
          </a:p>
        </p:txBody>
      </p:sp>
    </p:spTree>
    <p:extLst>
      <p:ext uri="{BB962C8B-B14F-4D97-AF65-F5344CB8AC3E}">
        <p14:creationId xmlns:p14="http://schemas.microsoft.com/office/powerpoint/2010/main" val="1015128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81556" y="102021"/>
            <a:ext cx="10515600" cy="3515118"/>
          </a:xfrm>
        </p:spPr>
        <p:txBody>
          <a:bodyPr>
            <a:normAutofit/>
          </a:bodyPr>
          <a:lstStyle/>
          <a:p>
            <a:pPr marL="0" indent="0">
              <a:buNone/>
            </a:pPr>
            <a:r>
              <a:rPr lang="en-AU" sz="3000" i="1" dirty="0"/>
              <a:t>Then </a:t>
            </a:r>
            <a:r>
              <a:rPr lang="en-AU" sz="3000" i="1" dirty="0" smtClean="0"/>
              <a:t>Zeus, worried</a:t>
            </a:r>
            <a:r>
              <a:rPr lang="en-AU" sz="3000" i="1" dirty="0"/>
              <a:t>, after trying in vain to convince Ade to return Proserpina to his mother, he </a:t>
            </a:r>
            <a:r>
              <a:rPr lang="en-AU" sz="3000" i="1" dirty="0" smtClean="0"/>
              <a:t>made </a:t>
            </a:r>
            <a:r>
              <a:rPr lang="en-AU" sz="3000" i="1" dirty="0"/>
              <a:t>a</a:t>
            </a:r>
            <a:br>
              <a:rPr lang="en-AU" sz="3000" i="1" dirty="0"/>
            </a:br>
            <a:r>
              <a:rPr lang="en-AU" sz="3000" i="1" dirty="0"/>
              <a:t>compromise: Proserpina would stay with her mother for eight months of the year (those in which the </a:t>
            </a:r>
            <a:r>
              <a:rPr lang="en-AU" sz="3000" i="1" dirty="0" smtClean="0"/>
              <a:t>earth it </a:t>
            </a:r>
            <a:r>
              <a:rPr lang="en-AU" sz="3000" i="1" dirty="0"/>
              <a:t>blooms and gives men all its riches) and with </a:t>
            </a:r>
            <a:r>
              <a:rPr lang="en-AU" sz="3000" i="1" dirty="0" smtClean="0"/>
              <a:t>Ade </a:t>
            </a:r>
            <a:r>
              <a:rPr lang="en-AU" sz="3000" i="1" dirty="0"/>
              <a:t>for the other four months (winter </a:t>
            </a:r>
            <a:r>
              <a:rPr lang="en-AU" sz="3000" i="1" dirty="0" smtClean="0"/>
              <a:t>ones, when </a:t>
            </a:r>
            <a:r>
              <a:rPr lang="en-AU" sz="3000" i="1" dirty="0"/>
              <a:t>the goddess Demeter is sad and the earth is bare and unproductive).</a:t>
            </a:r>
            <a:endParaRPr lang="it-IT" sz="3000" i="1"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900" y="3026421"/>
            <a:ext cx="6328373" cy="3746613"/>
          </a:xfrm>
          <a:prstGeom prst="rect">
            <a:avLst/>
          </a:prstGeom>
        </p:spPr>
      </p:pic>
    </p:spTree>
    <p:extLst>
      <p:ext uri="{BB962C8B-B14F-4D97-AF65-F5344CB8AC3E}">
        <p14:creationId xmlns:p14="http://schemas.microsoft.com/office/powerpoint/2010/main" val="2900079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AU" b="1" u="sng" dirty="0" smtClean="0"/>
              <a:t>MYTH OF HEPHAESTUS</a:t>
            </a:r>
            <a:r>
              <a:rPr lang="it-IT" dirty="0"/>
              <a:t/>
            </a:r>
            <a:br>
              <a:rPr lang="it-IT" dirty="0"/>
            </a:br>
            <a:endParaRPr lang="it-IT" dirty="0"/>
          </a:p>
        </p:txBody>
      </p:sp>
      <p:sp>
        <p:nvSpPr>
          <p:cNvPr id="3" name="Segnaposto contenuto 2"/>
          <p:cNvSpPr>
            <a:spLocks noGrp="1"/>
          </p:cNvSpPr>
          <p:nvPr>
            <p:ph idx="1"/>
          </p:nvPr>
        </p:nvSpPr>
        <p:spPr>
          <a:xfrm>
            <a:off x="838200" y="1254264"/>
            <a:ext cx="10515600" cy="5259823"/>
          </a:xfrm>
        </p:spPr>
        <p:txBody>
          <a:bodyPr>
            <a:normAutofit fontScale="85000" lnSpcReduction="20000"/>
          </a:bodyPr>
          <a:lstStyle/>
          <a:p>
            <a:pPr marL="0" indent="0">
              <a:buNone/>
            </a:pPr>
            <a:r>
              <a:rPr lang="en-AU" sz="3800" i="1" dirty="0"/>
              <a:t>When Hephaestus was born his father Zeus wanted him to be removed from Olympus, but </a:t>
            </a:r>
            <a:r>
              <a:rPr lang="en-AU" sz="3800" i="1" dirty="0" smtClean="0"/>
              <a:t>the</a:t>
            </a:r>
            <a:r>
              <a:rPr lang="it-IT" sz="3800" i="1" dirty="0" smtClean="0"/>
              <a:t> </a:t>
            </a:r>
            <a:r>
              <a:rPr lang="en-AU" sz="3800" i="1" dirty="0" smtClean="0"/>
              <a:t>Mother </a:t>
            </a:r>
            <a:r>
              <a:rPr lang="en-AU" sz="3800" i="1" dirty="0"/>
              <a:t>Era got to postpone it until she got older</a:t>
            </a:r>
            <a:r>
              <a:rPr lang="en-AU" sz="3800" i="1" dirty="0" smtClean="0"/>
              <a:t>.</a:t>
            </a:r>
          </a:p>
          <a:p>
            <a:pPr marL="0" indent="0">
              <a:buNone/>
            </a:pPr>
            <a:r>
              <a:rPr lang="en-AU" sz="3800" i="1" dirty="0" smtClean="0"/>
              <a:t> Meanwhile</a:t>
            </a:r>
            <a:r>
              <a:rPr lang="it-IT" sz="3800" i="1" dirty="0" smtClean="0"/>
              <a:t> </a:t>
            </a:r>
            <a:r>
              <a:rPr lang="en-AU" sz="3800" i="1" dirty="0" smtClean="0"/>
              <a:t>Hephaestus </a:t>
            </a:r>
            <a:r>
              <a:rPr lang="en-AU" sz="3800" i="1" dirty="0"/>
              <a:t>became great. One day Zeus and </a:t>
            </a:r>
            <a:r>
              <a:rPr lang="en-AU" sz="3800" i="1" dirty="0" smtClean="0"/>
              <a:t>Era</a:t>
            </a:r>
            <a:r>
              <a:rPr lang="it-IT" sz="3800" i="1" dirty="0" smtClean="0"/>
              <a:t> </a:t>
            </a:r>
            <a:r>
              <a:rPr lang="en-AU" sz="3800" i="1" dirty="0" smtClean="0"/>
              <a:t>they </a:t>
            </a:r>
            <a:r>
              <a:rPr lang="en-AU" sz="3800" i="1" dirty="0"/>
              <a:t>started arguing because of Zeus' jealousy. Hephaestus took the </a:t>
            </a:r>
            <a:r>
              <a:rPr lang="en-AU" sz="3800" i="1" dirty="0" smtClean="0"/>
              <a:t>defences </a:t>
            </a:r>
            <a:r>
              <a:rPr lang="en-AU" sz="3800" i="1" dirty="0"/>
              <a:t>of his mother </a:t>
            </a:r>
            <a:r>
              <a:rPr lang="en-AU" sz="3800" i="1" dirty="0" smtClean="0"/>
              <a:t>and</a:t>
            </a:r>
            <a:r>
              <a:rPr lang="it-IT" sz="3800" i="1" dirty="0" smtClean="0"/>
              <a:t> </a:t>
            </a:r>
            <a:r>
              <a:rPr lang="en-AU" sz="3800" i="1" dirty="0" smtClean="0"/>
              <a:t>Zeus </a:t>
            </a:r>
            <a:r>
              <a:rPr lang="en-AU" sz="3800" i="1" dirty="0"/>
              <a:t>threw him down from the </a:t>
            </a:r>
            <a:r>
              <a:rPr lang="en-AU" sz="3800" i="1" dirty="0" smtClean="0"/>
              <a:t>mountain.</a:t>
            </a:r>
          </a:p>
          <a:p>
            <a:pPr marL="0" indent="0">
              <a:buNone/>
            </a:pPr>
            <a:r>
              <a:rPr lang="it-IT" sz="3800" i="1" dirty="0" smtClean="0"/>
              <a:t> </a:t>
            </a:r>
            <a:r>
              <a:rPr lang="en-AU" sz="3800" i="1" dirty="0" smtClean="0"/>
              <a:t>His </a:t>
            </a:r>
            <a:r>
              <a:rPr lang="en-AU" sz="3800" i="1" dirty="0"/>
              <a:t>legs broke in the </a:t>
            </a:r>
            <a:r>
              <a:rPr lang="en-AU" sz="3800" i="1" dirty="0" smtClean="0"/>
              <a:t>fall.</a:t>
            </a:r>
            <a:r>
              <a:rPr lang="it-IT" sz="3800" i="1" dirty="0" smtClean="0"/>
              <a:t> </a:t>
            </a:r>
            <a:r>
              <a:rPr lang="en-AU" sz="3800" i="1" dirty="0" smtClean="0"/>
              <a:t>Hephaestus </a:t>
            </a:r>
            <a:r>
              <a:rPr lang="en-AU" sz="3800" i="1" dirty="0"/>
              <a:t>refused to yield and die. He lit the fire </a:t>
            </a:r>
            <a:r>
              <a:rPr lang="en-AU" sz="3800" i="1" dirty="0" smtClean="0"/>
              <a:t>more</a:t>
            </a:r>
            <a:r>
              <a:rPr lang="it-IT" sz="3800" i="1" dirty="0" smtClean="0"/>
              <a:t> </a:t>
            </a:r>
            <a:r>
              <a:rPr lang="en-AU" sz="3800" i="1" dirty="0" smtClean="0"/>
              <a:t>powerful </a:t>
            </a:r>
            <a:r>
              <a:rPr lang="en-AU" sz="3800" i="1" dirty="0"/>
              <a:t>that he had ever seen and he </a:t>
            </a:r>
            <a:r>
              <a:rPr lang="en-AU" sz="3800" i="1" dirty="0" smtClean="0"/>
              <a:t>made </a:t>
            </a:r>
            <a:r>
              <a:rPr lang="en-AU" sz="3800" i="1" dirty="0"/>
              <a:t>himself legs of gold and silver. Hephaestus became the god of love and mystical reconstruction. It brings a special love to those who have dreams or the </a:t>
            </a:r>
            <a:r>
              <a:rPr lang="en-AU" sz="3800" i="1" dirty="0" smtClean="0"/>
              <a:t>soul</a:t>
            </a:r>
            <a:r>
              <a:rPr lang="it-IT" sz="3800" i="1" dirty="0" smtClean="0"/>
              <a:t> </a:t>
            </a:r>
            <a:r>
              <a:rPr lang="en-AU" sz="3800" i="1" dirty="0" smtClean="0"/>
              <a:t>shattered </a:t>
            </a:r>
            <a:r>
              <a:rPr lang="en-AU" sz="3800" i="1" dirty="0"/>
              <a:t>and refuse to yield and die.</a:t>
            </a:r>
            <a:endParaRPr lang="it-IT" sz="3800" i="1" dirty="0"/>
          </a:p>
          <a:p>
            <a:endParaRPr lang="it-IT" dirty="0"/>
          </a:p>
        </p:txBody>
      </p:sp>
    </p:spTree>
    <p:extLst>
      <p:ext uri="{BB962C8B-B14F-4D97-AF65-F5344CB8AC3E}">
        <p14:creationId xmlns:p14="http://schemas.microsoft.com/office/powerpoint/2010/main" val="666989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AU" b="1" u="sng" dirty="0" smtClean="0"/>
              <a:t>THE STORY OF MARTA AND GRIFONE</a:t>
            </a:r>
            <a:r>
              <a:rPr lang="it-IT" dirty="0"/>
              <a:t/>
            </a:r>
            <a:br>
              <a:rPr lang="it-IT" dirty="0"/>
            </a:br>
            <a:endParaRPr lang="it-IT" dirty="0"/>
          </a:p>
        </p:txBody>
      </p:sp>
      <p:sp>
        <p:nvSpPr>
          <p:cNvPr id="3" name="Segnaposto contenuto 2"/>
          <p:cNvSpPr>
            <a:spLocks noGrp="1"/>
          </p:cNvSpPr>
          <p:nvPr>
            <p:ph idx="1"/>
          </p:nvPr>
        </p:nvSpPr>
        <p:spPr/>
        <p:txBody>
          <a:bodyPr>
            <a:normAutofit/>
          </a:bodyPr>
          <a:lstStyle/>
          <a:p>
            <a:pPr marL="0" indent="0">
              <a:buNone/>
            </a:pPr>
            <a:r>
              <a:rPr lang="en-AU" sz="3200" i="1" dirty="0"/>
              <a:t>In Messina lived a beautiful girl of great Christian faith, daughter of King Cosimo </a:t>
            </a:r>
            <a:r>
              <a:rPr lang="en-AU" sz="3200" i="1" dirty="0" smtClean="0"/>
              <a:t>II</a:t>
            </a:r>
            <a:r>
              <a:rPr lang="it-IT" sz="3200" i="1" dirty="0" smtClean="0"/>
              <a:t> </a:t>
            </a:r>
            <a:r>
              <a:rPr lang="en-AU" sz="3200" i="1" dirty="0" smtClean="0"/>
              <a:t>from </a:t>
            </a:r>
            <a:r>
              <a:rPr lang="en-AU" sz="3200" i="1" dirty="0"/>
              <a:t>Casteluccio; </a:t>
            </a:r>
            <a:r>
              <a:rPr lang="en-AU" sz="3200" i="1" dirty="0" smtClean="0"/>
              <a:t>her name is Marta.</a:t>
            </a:r>
            <a:endParaRPr lang="it-IT" sz="3200" i="1" dirty="0"/>
          </a:p>
          <a:p>
            <a:pPr marL="0" indent="0">
              <a:buNone/>
            </a:pPr>
            <a:r>
              <a:rPr lang="en-AU" sz="3200" i="1" dirty="0" smtClean="0"/>
              <a:t>In 970 </a:t>
            </a:r>
            <a:r>
              <a:rPr lang="en-AU" sz="3200" i="1" dirty="0"/>
              <a:t>after Christ the giant Hassan Ibn-Hammar landed in Messina, with his </a:t>
            </a:r>
            <a:r>
              <a:rPr lang="en-AU" sz="3200" i="1" dirty="0" smtClean="0"/>
              <a:t>own</a:t>
            </a:r>
            <a:r>
              <a:rPr lang="it-IT" sz="3200" i="1" dirty="0" smtClean="0"/>
              <a:t> </a:t>
            </a:r>
            <a:r>
              <a:rPr lang="en-AU" sz="3200" i="1" dirty="0" smtClean="0"/>
              <a:t>pirates </a:t>
            </a:r>
            <a:r>
              <a:rPr lang="en-AU" sz="3200" i="1" dirty="0"/>
              <a:t>and began to steal in the lands where it passed. One day </a:t>
            </a:r>
            <a:r>
              <a:rPr lang="en-AU" sz="3200" i="1" dirty="0" smtClean="0"/>
              <a:t>the</a:t>
            </a:r>
            <a:r>
              <a:rPr lang="it-IT" sz="3200" i="1" dirty="0" smtClean="0"/>
              <a:t> </a:t>
            </a:r>
            <a:r>
              <a:rPr lang="en-AU" sz="3200" i="1" dirty="0" smtClean="0"/>
              <a:t>boy </a:t>
            </a:r>
            <a:r>
              <a:rPr lang="en-AU" sz="3200" i="1" dirty="0"/>
              <a:t>saw the beautiful girl and falls in love, asks her in marriage but gets a refusal.</a:t>
            </a:r>
            <a:endParaRPr lang="it-IT" sz="3200" i="1" dirty="0"/>
          </a:p>
          <a:p>
            <a:endParaRPr lang="it-IT" dirty="0"/>
          </a:p>
        </p:txBody>
      </p:sp>
    </p:spTree>
    <p:extLst>
      <p:ext uri="{BB962C8B-B14F-4D97-AF65-F5344CB8AC3E}">
        <p14:creationId xmlns:p14="http://schemas.microsoft.com/office/powerpoint/2010/main" val="3066836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1606</Words>
  <Application>Microsoft Office PowerPoint</Application>
  <PresentationFormat>Widescreen</PresentationFormat>
  <Paragraphs>53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Tema di Office</vt:lpstr>
      <vt:lpstr>MYTHS, LEGENDS AND FOLK STORIES OF SICILY</vt:lpstr>
      <vt:lpstr>COLAPESCE</vt:lpstr>
      <vt:lpstr>LEGEND OF GAMMAZITA </vt:lpstr>
      <vt:lpstr>LEGEND OF HUNDRED HORSE CHESTNUT </vt:lpstr>
      <vt:lpstr>PowerPoint Presentation</vt:lpstr>
      <vt:lpstr>THE RAPE OF PROSPERINA</vt:lpstr>
      <vt:lpstr>PowerPoint Presentation</vt:lpstr>
      <vt:lpstr>MYTH OF HEPHAESTUS </vt:lpstr>
      <vt:lpstr>THE STORY OF MARTA AND GRIFONE </vt:lpstr>
      <vt:lpstr>PowerPoint Presentation</vt:lpstr>
      <vt:lpstr>GIUFA’, HIS WIFE AND THE DONKEY </vt:lpstr>
      <vt:lpstr>PowerPoint Presentation</vt:lpstr>
      <vt:lpstr>GIUFA’ AND THE KEY OF THE SAFE </vt:lpstr>
      <vt:lpstr>PowerPoint Presentation</vt:lpstr>
      <vt:lpstr>GIUFA’ AND THE EGGS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MYTHS, LEGENDS AND FOLK STORIES OF SICILY</dc:title>
  <dc:creator>MISHAEL</dc:creator>
  <cp:lastModifiedBy>sebastiano leonardi</cp:lastModifiedBy>
  <cp:revision>16</cp:revision>
  <dcterms:created xsi:type="dcterms:W3CDTF">2018-12-03T16:50:46Z</dcterms:created>
  <dcterms:modified xsi:type="dcterms:W3CDTF">2019-04-06T08:00:35Z</dcterms:modified>
</cp:coreProperties>
</file>