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Lst>
  <p:notesMasterIdLst>
    <p:notesMasterId r:id="rId28"/>
  </p:notesMasterIdLst>
  <p:sldIdLst>
    <p:sldId id="256" r:id="rId2"/>
    <p:sldId id="284" r:id="rId3"/>
    <p:sldId id="275" r:id="rId4"/>
    <p:sldId id="261" r:id="rId5"/>
    <p:sldId id="258" r:id="rId6"/>
    <p:sldId id="259" r:id="rId7"/>
    <p:sldId id="276" r:id="rId8"/>
    <p:sldId id="262" r:id="rId9"/>
    <p:sldId id="260" r:id="rId10"/>
    <p:sldId id="277" r:id="rId11"/>
    <p:sldId id="278" r:id="rId12"/>
    <p:sldId id="285" r:id="rId13"/>
    <p:sldId id="279" r:id="rId14"/>
    <p:sldId id="264" r:id="rId15"/>
    <p:sldId id="263" r:id="rId16"/>
    <p:sldId id="281" r:id="rId17"/>
    <p:sldId id="265" r:id="rId18"/>
    <p:sldId id="286" r:id="rId19"/>
    <p:sldId id="266" r:id="rId20"/>
    <p:sldId id="271" r:id="rId21"/>
    <p:sldId id="272" r:id="rId22"/>
    <p:sldId id="273" r:id="rId23"/>
    <p:sldId id="270" r:id="rId24"/>
    <p:sldId id="268" r:id="rId25"/>
    <p:sldId id="287" r:id="rId26"/>
    <p:sldId id="274"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730" autoAdjust="0"/>
  </p:normalViewPr>
  <p:slideViewPr>
    <p:cSldViewPr snapToGrid="0">
      <p:cViewPr varScale="1">
        <p:scale>
          <a:sx n="69" d="100"/>
          <a:sy n="69" d="100"/>
        </p:scale>
        <p:origin x="75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75FF2F-B59A-4A69-B906-D05F1F0D8537}" type="datetimeFigureOut">
              <a:rPr lang="en-GB" smtClean="0"/>
              <a:t>25/10/2019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107CB6-4811-47C8-93A2-4DFCB9B69B75}" type="slidenum">
              <a:rPr lang="en-GB" smtClean="0"/>
              <a:t>‹#›</a:t>
            </a:fld>
            <a:endParaRPr lang="en-GB"/>
          </a:p>
        </p:txBody>
      </p:sp>
    </p:spTree>
    <p:extLst>
      <p:ext uri="{BB962C8B-B14F-4D97-AF65-F5344CB8AC3E}">
        <p14:creationId xmlns:p14="http://schemas.microsoft.com/office/powerpoint/2010/main" val="4246879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4E6546B-608A-48E5-A706-319513123387}" type="datetimeFigureOut">
              <a:rPr lang="en-GB" smtClean="0"/>
              <a:t>25/10/2019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FE5414-2263-4611-BE81-552EFE66EE27}" type="slidenum">
              <a:rPr lang="en-GB" smtClean="0"/>
              <a:t>‹#›</a:t>
            </a:fld>
            <a:endParaRPr lang="en-GB"/>
          </a:p>
        </p:txBody>
      </p:sp>
    </p:spTree>
    <p:extLst>
      <p:ext uri="{BB962C8B-B14F-4D97-AF65-F5344CB8AC3E}">
        <p14:creationId xmlns:p14="http://schemas.microsoft.com/office/powerpoint/2010/main" val="3786124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4E6546B-608A-48E5-A706-319513123387}" type="datetimeFigureOut">
              <a:rPr lang="en-GB" smtClean="0"/>
              <a:t>25/10/2019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AFE5414-2263-4611-BE81-552EFE66EE27}" type="slidenum">
              <a:rPr lang="en-GB" smtClean="0"/>
              <a:t>‹#›</a:t>
            </a:fld>
            <a:endParaRPr lang="en-GB"/>
          </a:p>
        </p:txBody>
      </p:sp>
    </p:spTree>
    <p:extLst>
      <p:ext uri="{BB962C8B-B14F-4D97-AF65-F5344CB8AC3E}">
        <p14:creationId xmlns:p14="http://schemas.microsoft.com/office/powerpoint/2010/main" val="984728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54E6546B-608A-48E5-A706-319513123387}" type="datetimeFigureOut">
              <a:rPr lang="en-GB" smtClean="0"/>
              <a:t>25/10/2019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FE5414-2263-4611-BE81-552EFE66EE27}" type="slidenum">
              <a:rPr lang="en-GB" smtClean="0"/>
              <a:t>‹#›</a:t>
            </a:fld>
            <a:endParaRPr lang="en-GB"/>
          </a:p>
        </p:txBody>
      </p:sp>
    </p:spTree>
    <p:extLst>
      <p:ext uri="{BB962C8B-B14F-4D97-AF65-F5344CB8AC3E}">
        <p14:creationId xmlns:p14="http://schemas.microsoft.com/office/powerpoint/2010/main" val="2387991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54E6546B-608A-48E5-A706-319513123387}" type="datetimeFigureOut">
              <a:rPr lang="en-GB" smtClean="0"/>
              <a:t>25/10/2019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FE5414-2263-4611-BE81-552EFE66EE27}" type="slidenum">
              <a:rPr lang="en-GB" smtClean="0"/>
              <a:t>‹#›</a:t>
            </a:fld>
            <a:endParaRPr lang="en-GB"/>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330310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4E6546B-608A-48E5-A706-319513123387}" type="datetimeFigureOut">
              <a:rPr lang="en-GB" smtClean="0"/>
              <a:t>25/10/2019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FE5414-2263-4611-BE81-552EFE66EE27}" type="slidenum">
              <a:rPr lang="en-GB" smtClean="0"/>
              <a:t>‹#›</a:t>
            </a:fld>
            <a:endParaRPr lang="en-GB"/>
          </a:p>
        </p:txBody>
      </p:sp>
    </p:spTree>
    <p:extLst>
      <p:ext uri="{BB962C8B-B14F-4D97-AF65-F5344CB8AC3E}">
        <p14:creationId xmlns:p14="http://schemas.microsoft.com/office/powerpoint/2010/main" val="1040037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4E6546B-608A-48E5-A706-319513123387}" type="datetimeFigureOut">
              <a:rPr lang="en-GB" smtClean="0"/>
              <a:t>25/10/2019</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FE5414-2263-4611-BE81-552EFE66EE27}" type="slidenum">
              <a:rPr lang="en-GB" smtClean="0"/>
              <a:t>‹#›</a:t>
            </a:fld>
            <a:endParaRPr lang="en-GB"/>
          </a:p>
        </p:txBody>
      </p:sp>
    </p:spTree>
    <p:extLst>
      <p:ext uri="{BB962C8B-B14F-4D97-AF65-F5344CB8AC3E}">
        <p14:creationId xmlns:p14="http://schemas.microsoft.com/office/powerpoint/2010/main" val="348988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4E6546B-608A-48E5-A706-319513123387}" type="datetimeFigureOut">
              <a:rPr lang="en-GB" smtClean="0"/>
              <a:t>25/10/2019</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FE5414-2263-4611-BE81-552EFE66EE27}" type="slidenum">
              <a:rPr lang="en-GB" smtClean="0"/>
              <a:t>‹#›</a:t>
            </a:fld>
            <a:endParaRPr lang="en-GB"/>
          </a:p>
        </p:txBody>
      </p:sp>
    </p:spTree>
    <p:extLst>
      <p:ext uri="{BB962C8B-B14F-4D97-AF65-F5344CB8AC3E}">
        <p14:creationId xmlns:p14="http://schemas.microsoft.com/office/powerpoint/2010/main" val="2273863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4E6546B-608A-48E5-A706-319513123387}" type="datetimeFigureOut">
              <a:rPr lang="en-GB" smtClean="0"/>
              <a:t>25/10/2019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FE5414-2263-4611-BE81-552EFE66EE27}" type="slidenum">
              <a:rPr lang="en-GB" smtClean="0"/>
              <a:t>‹#›</a:t>
            </a:fld>
            <a:endParaRPr lang="en-GB"/>
          </a:p>
        </p:txBody>
      </p:sp>
    </p:spTree>
    <p:extLst>
      <p:ext uri="{BB962C8B-B14F-4D97-AF65-F5344CB8AC3E}">
        <p14:creationId xmlns:p14="http://schemas.microsoft.com/office/powerpoint/2010/main" val="103565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4E6546B-608A-48E5-A706-319513123387}" type="datetimeFigureOut">
              <a:rPr lang="en-GB" smtClean="0"/>
              <a:t>25/10/2019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FE5414-2263-4611-BE81-552EFE66EE27}" type="slidenum">
              <a:rPr lang="en-GB" smtClean="0"/>
              <a:t>‹#›</a:t>
            </a:fld>
            <a:endParaRPr lang="en-GB"/>
          </a:p>
        </p:txBody>
      </p:sp>
    </p:spTree>
    <p:extLst>
      <p:ext uri="{BB962C8B-B14F-4D97-AF65-F5344CB8AC3E}">
        <p14:creationId xmlns:p14="http://schemas.microsoft.com/office/powerpoint/2010/main" val="4245787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54E6546B-608A-48E5-A706-319513123387}" type="datetimeFigureOut">
              <a:rPr lang="en-GB" smtClean="0"/>
              <a:t>25/10/2019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FE5414-2263-4611-BE81-552EFE66EE27}" type="slidenum">
              <a:rPr lang="en-GB" smtClean="0"/>
              <a:t>‹#›</a:t>
            </a:fld>
            <a:endParaRPr lang="en-GB"/>
          </a:p>
        </p:txBody>
      </p:sp>
    </p:spTree>
    <p:extLst>
      <p:ext uri="{BB962C8B-B14F-4D97-AF65-F5344CB8AC3E}">
        <p14:creationId xmlns:p14="http://schemas.microsoft.com/office/powerpoint/2010/main" val="2558076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4E6546B-608A-48E5-A706-319513123387}" type="datetimeFigureOut">
              <a:rPr lang="en-GB" smtClean="0"/>
              <a:t>25/10/2019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FE5414-2263-4611-BE81-552EFE66EE27}" type="slidenum">
              <a:rPr lang="en-GB" smtClean="0"/>
              <a:t>‹#›</a:t>
            </a:fld>
            <a:endParaRPr lang="en-GB"/>
          </a:p>
        </p:txBody>
      </p:sp>
    </p:spTree>
    <p:extLst>
      <p:ext uri="{BB962C8B-B14F-4D97-AF65-F5344CB8AC3E}">
        <p14:creationId xmlns:p14="http://schemas.microsoft.com/office/powerpoint/2010/main" val="1111244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4E6546B-608A-48E5-A706-319513123387}" type="datetimeFigureOut">
              <a:rPr lang="en-GB" smtClean="0"/>
              <a:t>25/10/2019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AFE5414-2263-4611-BE81-552EFE66EE27}" type="slidenum">
              <a:rPr lang="en-GB" smtClean="0"/>
              <a:t>‹#›</a:t>
            </a:fld>
            <a:endParaRPr lang="en-GB"/>
          </a:p>
        </p:txBody>
      </p:sp>
    </p:spTree>
    <p:extLst>
      <p:ext uri="{BB962C8B-B14F-4D97-AF65-F5344CB8AC3E}">
        <p14:creationId xmlns:p14="http://schemas.microsoft.com/office/powerpoint/2010/main" val="2307291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4E6546B-608A-48E5-A706-319513123387}" type="datetimeFigureOut">
              <a:rPr lang="en-GB" smtClean="0"/>
              <a:t>25/10/2019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AFE5414-2263-4611-BE81-552EFE66EE27}" type="slidenum">
              <a:rPr lang="en-GB" smtClean="0"/>
              <a:t>‹#›</a:t>
            </a:fld>
            <a:endParaRPr lang="en-GB"/>
          </a:p>
        </p:txBody>
      </p:sp>
    </p:spTree>
    <p:extLst>
      <p:ext uri="{BB962C8B-B14F-4D97-AF65-F5344CB8AC3E}">
        <p14:creationId xmlns:p14="http://schemas.microsoft.com/office/powerpoint/2010/main" val="359161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54E6546B-608A-48E5-A706-319513123387}" type="datetimeFigureOut">
              <a:rPr lang="en-GB" smtClean="0"/>
              <a:t>25/10/2019</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7AFE5414-2263-4611-BE81-552EFE66EE27}" type="slidenum">
              <a:rPr lang="en-GB" smtClean="0"/>
              <a:t>‹#›</a:t>
            </a:fld>
            <a:endParaRPr lang="en-GB"/>
          </a:p>
        </p:txBody>
      </p:sp>
    </p:spTree>
    <p:extLst>
      <p:ext uri="{BB962C8B-B14F-4D97-AF65-F5344CB8AC3E}">
        <p14:creationId xmlns:p14="http://schemas.microsoft.com/office/powerpoint/2010/main" val="117430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4E6546B-608A-48E5-A706-319513123387}" type="datetimeFigureOut">
              <a:rPr lang="en-GB" smtClean="0"/>
              <a:t>25/10/2019</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7AFE5414-2263-4611-BE81-552EFE66EE27}" type="slidenum">
              <a:rPr lang="en-GB" smtClean="0"/>
              <a:t>‹#›</a:t>
            </a:fld>
            <a:endParaRPr lang="en-GB"/>
          </a:p>
        </p:txBody>
      </p:sp>
    </p:spTree>
    <p:extLst>
      <p:ext uri="{BB962C8B-B14F-4D97-AF65-F5344CB8AC3E}">
        <p14:creationId xmlns:p14="http://schemas.microsoft.com/office/powerpoint/2010/main" val="2490847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54E6546B-608A-48E5-A706-319513123387}" type="datetimeFigureOut">
              <a:rPr lang="en-GB" smtClean="0"/>
              <a:t>25/10/2019</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7AFE5414-2263-4611-BE81-552EFE66EE27}" type="slidenum">
              <a:rPr lang="en-GB" smtClean="0"/>
              <a:t>‹#›</a:t>
            </a:fld>
            <a:endParaRPr lang="en-GB"/>
          </a:p>
        </p:txBody>
      </p:sp>
    </p:spTree>
    <p:extLst>
      <p:ext uri="{BB962C8B-B14F-4D97-AF65-F5344CB8AC3E}">
        <p14:creationId xmlns:p14="http://schemas.microsoft.com/office/powerpoint/2010/main" val="165726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4E6546B-608A-48E5-A706-319513123387}" type="datetimeFigureOut">
              <a:rPr lang="en-GB" smtClean="0"/>
              <a:t>25/10/2019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AFE5414-2263-4611-BE81-552EFE66EE27}" type="slidenum">
              <a:rPr lang="en-GB" smtClean="0"/>
              <a:t>‹#›</a:t>
            </a:fld>
            <a:endParaRPr lang="en-GB"/>
          </a:p>
        </p:txBody>
      </p:sp>
    </p:spTree>
    <p:extLst>
      <p:ext uri="{BB962C8B-B14F-4D97-AF65-F5344CB8AC3E}">
        <p14:creationId xmlns:p14="http://schemas.microsoft.com/office/powerpoint/2010/main" val="3928986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4E6546B-608A-48E5-A706-319513123387}" type="datetimeFigureOut">
              <a:rPr lang="en-GB" smtClean="0"/>
              <a:t>25/10/2019</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7AFE5414-2263-4611-BE81-552EFE66EE27}" type="slidenum">
              <a:rPr lang="en-GB" smtClean="0"/>
              <a:t>‹#›</a:t>
            </a:fld>
            <a:endParaRPr lang="en-GB"/>
          </a:p>
        </p:txBody>
      </p:sp>
    </p:spTree>
    <p:extLst>
      <p:ext uri="{BB962C8B-B14F-4D97-AF65-F5344CB8AC3E}">
        <p14:creationId xmlns:p14="http://schemas.microsoft.com/office/powerpoint/2010/main" val="2279776284"/>
      </p:ext>
    </p:extLst>
  </p:cSld>
  <p:clrMap bg1="dk1" tx1="lt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33FEEB4-A31C-4ABC-A81B-87E37933C598}"/>
              </a:ext>
            </a:extLst>
          </p:cNvPr>
          <p:cNvSpPr>
            <a:spLocks noGrp="1"/>
          </p:cNvSpPr>
          <p:nvPr>
            <p:ph type="title"/>
          </p:nvPr>
        </p:nvSpPr>
        <p:spPr/>
        <p:txBody>
          <a:bodyPr>
            <a:normAutofit/>
          </a:bodyPr>
          <a:lstStyle/>
          <a:p>
            <a:r>
              <a:rPr lang="en-US" sz="4800"/>
              <a:t>Cyprus: THE ISLAND of contrast</a:t>
            </a:r>
          </a:p>
        </p:txBody>
      </p:sp>
      <p:pic>
        <p:nvPicPr>
          <p:cNvPr id="6" name="Picture 5"/>
          <p:cNvPicPr>
            <a:picLocks noChangeAspect="1"/>
          </p:cNvPicPr>
          <p:nvPr/>
        </p:nvPicPr>
        <p:blipFill>
          <a:blip r:embed="rId2"/>
          <a:stretch>
            <a:fillRect/>
          </a:stretch>
        </p:blipFill>
        <p:spPr>
          <a:xfrm>
            <a:off x="0" y="40944"/>
            <a:ext cx="12190862" cy="6858000"/>
          </a:xfrm>
          <a:prstGeom prst="rect">
            <a:avLst/>
          </a:prstGeom>
        </p:spPr>
      </p:pic>
      <p:sp>
        <p:nvSpPr>
          <p:cNvPr id="7" name="Rectangle 6"/>
          <p:cNvSpPr/>
          <p:nvPr/>
        </p:nvSpPr>
        <p:spPr>
          <a:xfrm>
            <a:off x="559558" y="1859340"/>
            <a:ext cx="6496333" cy="1569660"/>
          </a:xfrm>
          <a:prstGeom prst="rect">
            <a:avLst/>
          </a:prstGeom>
        </p:spPr>
        <p:txBody>
          <a:bodyPr wrap="square">
            <a:spAutoFit/>
          </a:bodyPr>
          <a:lstStyle/>
          <a:p>
            <a:r>
              <a:rPr lang="en-US" sz="4800" dirty="0" smtClean="0"/>
              <a:t>CYPRUS:</a:t>
            </a:r>
            <a:r>
              <a:rPr lang="en-GB" sz="4800" dirty="0" smtClean="0"/>
              <a:t>THE ISLAND </a:t>
            </a:r>
            <a:r>
              <a:rPr lang="en-US" sz="4800" dirty="0" smtClean="0"/>
              <a:t>OF CONTRAST </a:t>
            </a:r>
            <a:endParaRPr lang="en-US" sz="4800" dirty="0"/>
          </a:p>
        </p:txBody>
      </p:sp>
    </p:spTree>
    <p:extLst>
      <p:ext uri="{BB962C8B-B14F-4D97-AF65-F5344CB8AC3E}">
        <p14:creationId xmlns:p14="http://schemas.microsoft.com/office/powerpoint/2010/main" val="3657447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WINERY IN CYPRUS</a:t>
            </a:r>
            <a:endParaRPr lang="en-US" dirty="0"/>
          </a:p>
        </p:txBody>
      </p:sp>
      <p:sp>
        <p:nvSpPr>
          <p:cNvPr id="3" name="Content Placeholder 2"/>
          <p:cNvSpPr>
            <a:spLocks noGrp="1"/>
          </p:cNvSpPr>
          <p:nvPr>
            <p:ph idx="1"/>
          </p:nvPr>
        </p:nvSpPr>
        <p:spPr>
          <a:xfrm>
            <a:off x="484909" y="1219200"/>
            <a:ext cx="9878291" cy="5167745"/>
          </a:xfrm>
        </p:spPr>
        <p:txBody>
          <a:bodyPr>
            <a:normAutofit fontScale="92500"/>
          </a:bodyPr>
          <a:lstStyle/>
          <a:p>
            <a:r>
              <a:rPr lang="en-US" sz="2800" dirty="0" smtClean="0"/>
              <a:t>Due to the Mediterranean climate in Cyprus, our land was easy to</a:t>
            </a:r>
            <a:r>
              <a:rPr lang="el-GR" sz="2800" dirty="0" smtClean="0"/>
              <a:t> </a:t>
            </a:r>
            <a:r>
              <a:rPr lang="en-US" sz="2800" dirty="0" smtClean="0"/>
              <a:t>be cultivated. </a:t>
            </a:r>
            <a:r>
              <a:rPr lang="en-US" sz="2800" dirty="0"/>
              <a:t>P</a:t>
            </a:r>
            <a:r>
              <a:rPr lang="en-US" sz="2800" dirty="0" smtClean="0"/>
              <a:t>eople in villages were planting vineyards in order to produce wine. Except from the white and red wine, wine makers produced a traditional wine as well called ‘</a:t>
            </a:r>
            <a:r>
              <a:rPr lang="en-US" sz="2800" dirty="0" err="1" smtClean="0"/>
              <a:t>Koumandaria</a:t>
            </a:r>
            <a:r>
              <a:rPr lang="en-US" sz="2800" dirty="0" smtClean="0"/>
              <a:t>’. Cyprus</a:t>
            </a:r>
            <a:r>
              <a:rPr lang="en-US" sz="2800" dirty="0"/>
              <a:t>, </a:t>
            </a:r>
            <a:r>
              <a:rPr lang="en-US" sz="2800" dirty="0" smtClean="0"/>
              <a:t>is </a:t>
            </a:r>
            <a:r>
              <a:rPr lang="en-US" sz="2800" dirty="0"/>
              <a:t>the country of origin of Commandaria, </a:t>
            </a:r>
            <a:r>
              <a:rPr lang="en-US" sz="2800" dirty="0" smtClean="0"/>
              <a:t>which is a </a:t>
            </a:r>
            <a:r>
              <a:rPr lang="en-US" sz="2800" dirty="0"/>
              <a:t>famous sweet </a:t>
            </a:r>
            <a:r>
              <a:rPr lang="en-US" sz="2800" dirty="0" smtClean="0"/>
              <a:t>wine. </a:t>
            </a:r>
            <a:r>
              <a:rPr lang="en-US" sz="2800" dirty="0"/>
              <a:t>M</a:t>
            </a:r>
            <a:r>
              <a:rPr lang="en-US" sz="2800" dirty="0" smtClean="0"/>
              <a:t>any </a:t>
            </a:r>
            <a:r>
              <a:rPr lang="en-US" sz="2800" dirty="0"/>
              <a:t>centuries ago, </a:t>
            </a:r>
            <a:r>
              <a:rPr lang="en-US" sz="2800" dirty="0" smtClean="0"/>
              <a:t>was under </a:t>
            </a:r>
            <a:r>
              <a:rPr lang="en-US" sz="2800" dirty="0"/>
              <a:t>the name of </a:t>
            </a:r>
            <a:r>
              <a:rPr lang="en-US" sz="2800" dirty="0" smtClean="0"/>
              <a:t>“Nama”. </a:t>
            </a:r>
            <a:r>
              <a:rPr lang="en-US" sz="2800" dirty="0"/>
              <a:t>Homer called it the sweet wine of Cyprus and its production dates </a:t>
            </a:r>
            <a:r>
              <a:rPr lang="en-US" sz="2800" dirty="0" smtClean="0"/>
              <a:t>back around </a:t>
            </a:r>
            <a:r>
              <a:rPr lang="en-US" sz="2800" dirty="0"/>
              <a:t>6500 </a:t>
            </a:r>
            <a:r>
              <a:rPr lang="en-US" sz="2800" dirty="0" smtClean="0"/>
              <a:t>BC.  After </a:t>
            </a:r>
            <a:r>
              <a:rPr lang="en-US" sz="2800" dirty="0"/>
              <a:t>analyzes of pottery </a:t>
            </a:r>
            <a:r>
              <a:rPr lang="en-US" sz="2800" dirty="0" smtClean="0"/>
              <a:t>remains</a:t>
            </a:r>
            <a:r>
              <a:rPr lang="en-US" sz="2800" smtClean="0"/>
              <a:t>, from </a:t>
            </a:r>
            <a:r>
              <a:rPr lang="en-US" sz="2800" dirty="0"/>
              <a:t>excavations in the city of </a:t>
            </a:r>
            <a:r>
              <a:rPr lang="en-US" sz="2800" dirty="0" err="1" smtClean="0"/>
              <a:t>Erimi</a:t>
            </a:r>
            <a:r>
              <a:rPr lang="en-US" sz="2800" dirty="0" smtClean="0"/>
              <a:t>,  was showed </a:t>
            </a:r>
            <a:r>
              <a:rPr lang="en-US" sz="2800" dirty="0"/>
              <a:t>that they contained sweet wine. So this is probably the oldest wine in the Mediterranean and, </a:t>
            </a:r>
            <a:r>
              <a:rPr lang="en-US" sz="2800" dirty="0" smtClean="0"/>
              <a:t>perhaps</a:t>
            </a:r>
            <a:r>
              <a:rPr lang="en-US" sz="2800" dirty="0"/>
              <a:t> </a:t>
            </a:r>
            <a:r>
              <a:rPr lang="en-US" sz="2800" dirty="0" smtClean="0"/>
              <a:t>in Europe</a:t>
            </a:r>
            <a:r>
              <a:rPr lang="en-US" sz="2800" dirty="0"/>
              <a:t>.</a:t>
            </a:r>
            <a:endParaRPr lang="en-US" sz="2800" dirty="0" smtClean="0"/>
          </a:p>
          <a:p>
            <a:endParaRPr lang="en-US" dirty="0"/>
          </a:p>
        </p:txBody>
      </p:sp>
    </p:spTree>
    <p:extLst>
      <p:ext uri="{BB962C8B-B14F-4D97-AF65-F5344CB8AC3E}">
        <p14:creationId xmlns:p14="http://schemas.microsoft.com/office/powerpoint/2010/main" val="78569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3908" y="541803"/>
            <a:ext cx="10734638" cy="6011397"/>
          </a:xfrm>
          <a:prstGeom prst="rect">
            <a:avLst/>
          </a:prstGeom>
        </p:spPr>
      </p:pic>
    </p:spTree>
    <p:extLst>
      <p:ext uri="{BB962C8B-B14F-4D97-AF65-F5344CB8AC3E}">
        <p14:creationId xmlns:p14="http://schemas.microsoft.com/office/powerpoint/2010/main" val="136074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6691" y="290945"/>
            <a:ext cx="9171709" cy="1938992"/>
          </a:xfrm>
          <a:prstGeom prst="rect">
            <a:avLst/>
          </a:prstGeom>
        </p:spPr>
        <p:txBody>
          <a:bodyPr wrap="square">
            <a:spAutoFit/>
          </a:bodyPr>
          <a:lstStyle/>
          <a:p>
            <a:pPr algn="ctr"/>
            <a:r>
              <a:rPr lang="en-US" sz="4000" dirty="0"/>
              <a:t> </a:t>
            </a:r>
            <a:r>
              <a:rPr lang="en-US" sz="4000" dirty="0" smtClean="0"/>
              <a:t>They used to put the grapes in a </a:t>
            </a:r>
            <a:r>
              <a:rPr lang="en-US" sz="4000" dirty="0"/>
              <a:t>massive barrel </a:t>
            </a:r>
            <a:r>
              <a:rPr lang="en-US" sz="4000" dirty="0" smtClean="0"/>
              <a:t>and people were crushing them with their feet</a:t>
            </a:r>
            <a:endParaRPr lang="en-US" sz="4000" dirty="0"/>
          </a:p>
        </p:txBody>
      </p:sp>
      <p:pic>
        <p:nvPicPr>
          <p:cNvPr id="3" name="Picture 2"/>
          <p:cNvPicPr>
            <a:picLocks noChangeAspect="1"/>
          </p:cNvPicPr>
          <p:nvPr/>
        </p:nvPicPr>
        <p:blipFill>
          <a:blip r:embed="rId2"/>
          <a:stretch>
            <a:fillRect/>
          </a:stretch>
        </p:blipFill>
        <p:spPr>
          <a:xfrm>
            <a:off x="1447889" y="2131847"/>
            <a:ext cx="8049312" cy="4532190"/>
          </a:xfrm>
          <a:prstGeom prst="rect">
            <a:avLst/>
          </a:prstGeom>
        </p:spPr>
      </p:pic>
    </p:spTree>
    <p:extLst>
      <p:ext uri="{BB962C8B-B14F-4D97-AF65-F5344CB8AC3E}">
        <p14:creationId xmlns:p14="http://schemas.microsoft.com/office/powerpoint/2010/main" val="3714750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Wine nowadays</a:t>
            </a:r>
            <a:endParaRPr lang="en-US" dirty="0"/>
          </a:p>
        </p:txBody>
      </p:sp>
      <p:sp>
        <p:nvSpPr>
          <p:cNvPr id="3" name="Content Placeholder 2"/>
          <p:cNvSpPr>
            <a:spLocks noGrp="1"/>
          </p:cNvSpPr>
          <p:nvPr>
            <p:ph idx="1"/>
          </p:nvPr>
        </p:nvSpPr>
        <p:spPr>
          <a:xfrm>
            <a:off x="393394" y="1853755"/>
            <a:ext cx="5502440" cy="4192902"/>
          </a:xfrm>
        </p:spPr>
        <p:txBody>
          <a:bodyPr>
            <a:normAutofit lnSpcReduction="10000"/>
          </a:bodyPr>
          <a:lstStyle/>
          <a:p>
            <a:pPr algn="ctr"/>
            <a:r>
              <a:rPr lang="en-US" sz="2800" dirty="0" smtClean="0"/>
              <a:t>Nowadays in Cyprus there are a lot of wineries which produce wine and ‘Commandaria</a:t>
            </a:r>
            <a:r>
              <a:rPr lang="en-US" sz="2800" dirty="0"/>
              <a:t>’. The wine industry is a significant contributor to the Cypriot economy through cultivation, production, employment, export </a:t>
            </a:r>
            <a:r>
              <a:rPr lang="en-US" sz="2800" dirty="0" smtClean="0"/>
              <a:t>and tourism</a:t>
            </a:r>
          </a:p>
        </p:txBody>
      </p:sp>
      <p:pic>
        <p:nvPicPr>
          <p:cNvPr id="4" name="Picture 3"/>
          <p:cNvPicPr>
            <a:picLocks noChangeAspect="1"/>
          </p:cNvPicPr>
          <p:nvPr/>
        </p:nvPicPr>
        <p:blipFill>
          <a:blip r:embed="rId2"/>
          <a:stretch>
            <a:fillRect/>
          </a:stretch>
        </p:blipFill>
        <p:spPr>
          <a:xfrm>
            <a:off x="5895834" y="1078173"/>
            <a:ext cx="6217205" cy="4694830"/>
          </a:xfrm>
          <a:prstGeom prst="rect">
            <a:avLst/>
          </a:prstGeom>
        </p:spPr>
      </p:pic>
    </p:spTree>
    <p:extLst>
      <p:ext uri="{BB962C8B-B14F-4D97-AF65-F5344CB8AC3E}">
        <p14:creationId xmlns:p14="http://schemas.microsoft.com/office/powerpoint/2010/main" val="300934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D79B0F-4A3B-4A6E-99C0-89965284DB23}"/>
              </a:ext>
            </a:extLst>
          </p:cNvPr>
          <p:cNvSpPr>
            <a:spLocks noGrp="1"/>
          </p:cNvSpPr>
          <p:nvPr>
            <p:ph type="title"/>
          </p:nvPr>
        </p:nvSpPr>
        <p:spPr>
          <a:xfrm>
            <a:off x="5108917" y="56837"/>
            <a:ext cx="5550355" cy="1049235"/>
          </a:xfrm>
        </p:spPr>
        <p:txBody>
          <a:bodyPr vert="horz" lIns="91440" tIns="45720" rIns="91440" bIns="45720" rtlCol="0" anchor="t">
            <a:noAutofit/>
          </a:bodyPr>
          <a:lstStyle/>
          <a:p>
            <a:r>
              <a:rPr lang="en-US" sz="5400" dirty="0"/>
              <a:t>Cyprus</a:t>
            </a:r>
            <a:br>
              <a:rPr lang="en-US" sz="5400" dirty="0"/>
            </a:br>
            <a:r>
              <a:rPr lang="en-US" sz="5400" dirty="0"/>
              <a:t>POTTERING</a:t>
            </a:r>
          </a:p>
        </p:txBody>
      </p:sp>
      <p:sp>
        <p:nvSpPr>
          <p:cNvPr id="7" name="Text Placeholder 6">
            <a:extLst>
              <a:ext uri="{FF2B5EF4-FFF2-40B4-BE49-F238E27FC236}">
                <a16:creationId xmlns:a16="http://schemas.microsoft.com/office/drawing/2014/main" id="{82C4B2AA-D8F7-4FE2-A95E-CBA3CE41501F}"/>
              </a:ext>
            </a:extLst>
          </p:cNvPr>
          <p:cNvSpPr>
            <a:spLocks noGrp="1"/>
          </p:cNvSpPr>
          <p:nvPr>
            <p:ph type="body" sz="half" idx="2"/>
          </p:nvPr>
        </p:nvSpPr>
        <p:spPr>
          <a:xfrm>
            <a:off x="5528603" y="1617785"/>
            <a:ext cx="6161649" cy="3896750"/>
          </a:xfrm>
        </p:spPr>
        <p:txBody>
          <a:bodyPr vert="horz" lIns="91440" tIns="45720" rIns="91440" bIns="45720" rtlCol="0" anchor="t">
            <a:noAutofit/>
          </a:bodyPr>
          <a:lstStyle/>
          <a:p>
            <a:pPr algn="ctr"/>
            <a:r>
              <a:rPr lang="en-US" sz="3600" dirty="0"/>
              <a:t>The </a:t>
            </a:r>
            <a:r>
              <a:rPr lang="en-US" sz="3600" dirty="0" smtClean="0"/>
              <a:t>potters processed the clay in order to satisfy the needs of the people for storage, transportation and maintenance of their products as wine, oil, olives etc. </a:t>
            </a:r>
            <a:endParaRPr lang="en-US" sz="3600" dirty="0"/>
          </a:p>
        </p:txBody>
      </p:sp>
      <p:pic>
        <p:nvPicPr>
          <p:cNvPr id="6146" name="Picture 2" descr="Image result for Î±Î³Î³ÎµÎ¹Î¿ÏÎ»Î±ÏÏÎ¹ÎºÎ· ÎºÏÏÏÎ¿Ï">
            <a:extLst>
              <a:ext uri="{FF2B5EF4-FFF2-40B4-BE49-F238E27FC236}">
                <a16:creationId xmlns:a16="http://schemas.microsoft.com/office/drawing/2014/main" id="{6C2B9B1F-E641-4930-B010-DDD91043F8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13330"/>
          <a:stretch/>
        </p:blipFill>
        <p:spPr bwMode="auto">
          <a:xfrm>
            <a:off x="1285438" y="1116345"/>
            <a:ext cx="2799103" cy="3866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4141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146"/>
                                        </p:tgtEl>
                                        <p:attrNameLst>
                                          <p:attrName>style.visibility</p:attrName>
                                        </p:attrNameLst>
                                      </p:cBhvr>
                                      <p:to>
                                        <p:strVal val="visible"/>
                                      </p:to>
                                    </p:set>
                                    <p:anim calcmode="lin" valueType="num">
                                      <p:cBhvr>
                                        <p:cTn id="14" dur="1000" fill="hold"/>
                                        <p:tgtEl>
                                          <p:spTgt spid="6146"/>
                                        </p:tgtEl>
                                        <p:attrNameLst>
                                          <p:attrName>ppt_w</p:attrName>
                                        </p:attrNameLst>
                                      </p:cBhvr>
                                      <p:tavLst>
                                        <p:tav tm="0">
                                          <p:val>
                                            <p:fltVal val="0"/>
                                          </p:val>
                                        </p:tav>
                                        <p:tav tm="100000">
                                          <p:val>
                                            <p:strVal val="#ppt_w"/>
                                          </p:val>
                                        </p:tav>
                                      </p:tavLst>
                                    </p:anim>
                                    <p:anim calcmode="lin" valueType="num">
                                      <p:cBhvr>
                                        <p:cTn id="15" dur="1000" fill="hold"/>
                                        <p:tgtEl>
                                          <p:spTgt spid="6146"/>
                                        </p:tgtEl>
                                        <p:attrNameLst>
                                          <p:attrName>ppt_h</p:attrName>
                                        </p:attrNameLst>
                                      </p:cBhvr>
                                      <p:tavLst>
                                        <p:tav tm="0">
                                          <p:val>
                                            <p:fltVal val="0"/>
                                          </p:val>
                                        </p:tav>
                                        <p:tav tm="100000">
                                          <p:val>
                                            <p:strVal val="#ppt_h"/>
                                          </p:val>
                                        </p:tav>
                                      </p:tavLst>
                                    </p:anim>
                                    <p:anim calcmode="lin" valueType="num">
                                      <p:cBhvr>
                                        <p:cTn id="16" dur="1000" fill="hold"/>
                                        <p:tgtEl>
                                          <p:spTgt spid="6146"/>
                                        </p:tgtEl>
                                        <p:attrNameLst>
                                          <p:attrName>style.rotation</p:attrName>
                                        </p:attrNameLst>
                                      </p:cBhvr>
                                      <p:tavLst>
                                        <p:tav tm="0">
                                          <p:val>
                                            <p:fltVal val="90"/>
                                          </p:val>
                                        </p:tav>
                                        <p:tav tm="100000">
                                          <p:val>
                                            <p:fltVal val="0"/>
                                          </p:val>
                                        </p:tav>
                                      </p:tavLst>
                                    </p:anim>
                                    <p:animEffect transition="in" filter="fade">
                                      <p:cBhvr>
                                        <p:cTn id="17" dur="1000"/>
                                        <p:tgtEl>
                                          <p:spTgt spid="6146"/>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80">
                                          <p:stCondLst>
                                            <p:cond delay="0"/>
                                          </p:stCondLst>
                                        </p:cTn>
                                        <p:tgtEl>
                                          <p:spTgt spid="7">
                                            <p:txEl>
                                              <p:pRg st="0" end="0"/>
                                            </p:txEl>
                                          </p:spTgt>
                                        </p:tgtEl>
                                      </p:cBhvr>
                                    </p:animEffect>
                                    <p:anim calcmode="lin" valueType="num">
                                      <p:cBhvr>
                                        <p:cTn id="23"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28" dur="26">
                                          <p:stCondLst>
                                            <p:cond delay="650"/>
                                          </p:stCondLst>
                                        </p:cTn>
                                        <p:tgtEl>
                                          <p:spTgt spid="7">
                                            <p:txEl>
                                              <p:pRg st="0" end="0"/>
                                            </p:txEl>
                                          </p:spTgt>
                                        </p:tgtEl>
                                      </p:cBhvr>
                                      <p:to x="100000" y="60000"/>
                                    </p:animScale>
                                    <p:animScale>
                                      <p:cBhvr>
                                        <p:cTn id="29" dur="166" decel="50000">
                                          <p:stCondLst>
                                            <p:cond delay="676"/>
                                          </p:stCondLst>
                                        </p:cTn>
                                        <p:tgtEl>
                                          <p:spTgt spid="7">
                                            <p:txEl>
                                              <p:pRg st="0" end="0"/>
                                            </p:txEl>
                                          </p:spTgt>
                                        </p:tgtEl>
                                      </p:cBhvr>
                                      <p:to x="100000" y="100000"/>
                                    </p:animScale>
                                    <p:animScale>
                                      <p:cBhvr>
                                        <p:cTn id="30" dur="26">
                                          <p:stCondLst>
                                            <p:cond delay="1312"/>
                                          </p:stCondLst>
                                        </p:cTn>
                                        <p:tgtEl>
                                          <p:spTgt spid="7">
                                            <p:txEl>
                                              <p:pRg st="0" end="0"/>
                                            </p:txEl>
                                          </p:spTgt>
                                        </p:tgtEl>
                                      </p:cBhvr>
                                      <p:to x="100000" y="80000"/>
                                    </p:animScale>
                                    <p:animScale>
                                      <p:cBhvr>
                                        <p:cTn id="31" dur="166" decel="50000">
                                          <p:stCondLst>
                                            <p:cond delay="1338"/>
                                          </p:stCondLst>
                                        </p:cTn>
                                        <p:tgtEl>
                                          <p:spTgt spid="7">
                                            <p:txEl>
                                              <p:pRg st="0" end="0"/>
                                            </p:txEl>
                                          </p:spTgt>
                                        </p:tgtEl>
                                      </p:cBhvr>
                                      <p:to x="100000" y="100000"/>
                                    </p:animScale>
                                    <p:animScale>
                                      <p:cBhvr>
                                        <p:cTn id="32" dur="26">
                                          <p:stCondLst>
                                            <p:cond delay="1642"/>
                                          </p:stCondLst>
                                        </p:cTn>
                                        <p:tgtEl>
                                          <p:spTgt spid="7">
                                            <p:txEl>
                                              <p:pRg st="0" end="0"/>
                                            </p:txEl>
                                          </p:spTgt>
                                        </p:tgtEl>
                                      </p:cBhvr>
                                      <p:to x="100000" y="90000"/>
                                    </p:animScale>
                                    <p:animScale>
                                      <p:cBhvr>
                                        <p:cTn id="33" dur="166" decel="50000">
                                          <p:stCondLst>
                                            <p:cond delay="1668"/>
                                          </p:stCondLst>
                                        </p:cTn>
                                        <p:tgtEl>
                                          <p:spTgt spid="7">
                                            <p:txEl>
                                              <p:pRg st="0" end="0"/>
                                            </p:txEl>
                                          </p:spTgt>
                                        </p:tgtEl>
                                      </p:cBhvr>
                                      <p:to x="100000" y="100000"/>
                                    </p:animScale>
                                    <p:animScale>
                                      <p:cBhvr>
                                        <p:cTn id="34" dur="26">
                                          <p:stCondLst>
                                            <p:cond delay="1808"/>
                                          </p:stCondLst>
                                        </p:cTn>
                                        <p:tgtEl>
                                          <p:spTgt spid="7">
                                            <p:txEl>
                                              <p:pRg st="0" end="0"/>
                                            </p:txEl>
                                          </p:spTgt>
                                        </p:tgtEl>
                                      </p:cBhvr>
                                      <p:to x="100000" y="95000"/>
                                    </p:animScale>
                                    <p:animScale>
                                      <p:cBhvr>
                                        <p:cTn id="35" dur="166" decel="50000">
                                          <p:stCondLst>
                                            <p:cond delay="1834"/>
                                          </p:stCondLst>
                                        </p:cTn>
                                        <p:tgtEl>
                                          <p:spTgt spid="7">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CD081-A98E-4A37-9559-ABC3A23E42AC}"/>
              </a:ext>
            </a:extLst>
          </p:cNvPr>
          <p:cNvSpPr>
            <a:spLocks noGrp="1"/>
          </p:cNvSpPr>
          <p:nvPr>
            <p:ph type="title"/>
          </p:nvPr>
        </p:nvSpPr>
        <p:spPr>
          <a:xfrm>
            <a:off x="604910" y="698706"/>
            <a:ext cx="6804557" cy="1228568"/>
          </a:xfrm>
        </p:spPr>
        <p:txBody>
          <a:bodyPr>
            <a:noAutofit/>
          </a:bodyPr>
          <a:lstStyle/>
          <a:p>
            <a:pPr algn="ctr"/>
            <a:r>
              <a:rPr lang="en-GB" sz="4800" b="1" i="1" dirty="0"/>
              <a:t>Evolution of consumption </a:t>
            </a:r>
          </a:p>
        </p:txBody>
      </p:sp>
      <p:pic>
        <p:nvPicPr>
          <p:cNvPr id="5122" name="Picture 2" descr="Image result for traditional cypriot food">
            <a:extLst>
              <a:ext uri="{FF2B5EF4-FFF2-40B4-BE49-F238E27FC236}">
                <a16:creationId xmlns:a16="http://schemas.microsoft.com/office/drawing/2014/main" id="{4649F26E-6777-4904-9134-ACC8EBE60ED4}"/>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9703" r="29703"/>
          <a:stretch>
            <a:fillRect/>
          </a:stretch>
        </p:blipFill>
        <p:spPr bwMode="auto">
          <a:xfrm>
            <a:off x="8105535" y="1129513"/>
            <a:ext cx="2791171" cy="386632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B26BBDA-E778-4ACD-BB4A-750AFA5FA699}"/>
              </a:ext>
            </a:extLst>
          </p:cNvPr>
          <p:cNvSpPr>
            <a:spLocks noGrp="1"/>
          </p:cNvSpPr>
          <p:nvPr>
            <p:ph type="body" sz="half" idx="2"/>
          </p:nvPr>
        </p:nvSpPr>
        <p:spPr>
          <a:xfrm>
            <a:off x="604910" y="1927274"/>
            <a:ext cx="7500625" cy="4501661"/>
          </a:xfrm>
        </p:spPr>
        <p:txBody>
          <a:bodyPr>
            <a:noAutofit/>
          </a:bodyPr>
          <a:lstStyle/>
          <a:p>
            <a:pPr algn="ctr"/>
            <a:r>
              <a:rPr lang="en-US" sz="3200" dirty="0"/>
              <a:t>Our diet undergoes changes based on time periods, economic changes as well as inventions that come about in the course of time. When we compare what we consume today to what our forefathers did, a lot of differences are </a:t>
            </a:r>
            <a:r>
              <a:rPr lang="en-US" sz="3200" dirty="0" smtClean="0"/>
              <a:t>visible</a:t>
            </a:r>
            <a:endParaRPr lang="en-GB" sz="3200" dirty="0"/>
          </a:p>
        </p:txBody>
      </p:sp>
    </p:spTree>
    <p:extLst>
      <p:ext uri="{BB962C8B-B14F-4D97-AF65-F5344CB8AC3E}">
        <p14:creationId xmlns:p14="http://schemas.microsoft.com/office/powerpoint/2010/main" val="34598768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anim calcmode="lin" valueType="num">
                                      <p:cBhvr>
                                        <p:cTn id="19" dur="1000" fill="hold"/>
                                        <p:tgtEl>
                                          <p:spTgt spid="5122"/>
                                        </p:tgtEl>
                                        <p:attrNameLst>
                                          <p:attrName>ppt_w</p:attrName>
                                        </p:attrNameLst>
                                      </p:cBhvr>
                                      <p:tavLst>
                                        <p:tav tm="0">
                                          <p:val>
                                            <p:fltVal val="0"/>
                                          </p:val>
                                        </p:tav>
                                        <p:tav tm="100000">
                                          <p:val>
                                            <p:strVal val="#ppt_w"/>
                                          </p:val>
                                        </p:tav>
                                      </p:tavLst>
                                    </p:anim>
                                    <p:anim calcmode="lin" valueType="num">
                                      <p:cBhvr>
                                        <p:cTn id="20" dur="1000" fill="hold"/>
                                        <p:tgtEl>
                                          <p:spTgt spid="5122"/>
                                        </p:tgtEl>
                                        <p:attrNameLst>
                                          <p:attrName>ppt_h</p:attrName>
                                        </p:attrNameLst>
                                      </p:cBhvr>
                                      <p:tavLst>
                                        <p:tav tm="0">
                                          <p:val>
                                            <p:fltVal val="0"/>
                                          </p:val>
                                        </p:tav>
                                        <p:tav tm="100000">
                                          <p:val>
                                            <p:strVal val="#ppt_h"/>
                                          </p:val>
                                        </p:tav>
                                      </p:tavLst>
                                    </p:anim>
                                    <p:anim calcmode="lin" valueType="num">
                                      <p:cBhvr>
                                        <p:cTn id="21" dur="1000" fill="hold"/>
                                        <p:tgtEl>
                                          <p:spTgt spid="5122"/>
                                        </p:tgtEl>
                                        <p:attrNameLst>
                                          <p:attrName>style.rotation</p:attrName>
                                        </p:attrNameLst>
                                      </p:cBhvr>
                                      <p:tavLst>
                                        <p:tav tm="0">
                                          <p:val>
                                            <p:fltVal val="90"/>
                                          </p:val>
                                        </p:tav>
                                        <p:tav tm="100000">
                                          <p:val>
                                            <p:fltVal val="0"/>
                                          </p:val>
                                        </p:tav>
                                      </p:tavLst>
                                    </p:anim>
                                    <p:animEffect transition="in" filter="fade">
                                      <p:cBhvr>
                                        <p:cTn id="22"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9649" y="804520"/>
            <a:ext cx="9465205" cy="630386"/>
          </a:xfrm>
        </p:spPr>
        <p:txBody>
          <a:bodyPr>
            <a:normAutofit fontScale="90000"/>
          </a:bodyPr>
          <a:lstStyle/>
          <a:p>
            <a:r>
              <a:rPr lang="en-US" sz="4800" dirty="0" smtClean="0"/>
              <a:t>Eating</a:t>
            </a:r>
            <a:endParaRPr lang="en-US" sz="4800" dirty="0"/>
          </a:p>
        </p:txBody>
      </p:sp>
      <p:sp>
        <p:nvSpPr>
          <p:cNvPr id="3" name="Content Placeholder 2"/>
          <p:cNvSpPr>
            <a:spLocks noGrp="1"/>
          </p:cNvSpPr>
          <p:nvPr>
            <p:ph idx="1"/>
          </p:nvPr>
        </p:nvSpPr>
        <p:spPr>
          <a:xfrm>
            <a:off x="154744" y="2025748"/>
            <a:ext cx="11493305" cy="3938953"/>
          </a:xfrm>
        </p:spPr>
        <p:txBody>
          <a:bodyPr>
            <a:noAutofit/>
          </a:bodyPr>
          <a:lstStyle/>
          <a:p>
            <a:pPr algn="ctr"/>
            <a:r>
              <a:rPr lang="en-US" sz="2800" b="1" dirty="0" smtClean="0"/>
              <a:t>Years ago, technology wasn’t improved as it is today and that means that many house devices, such as fridge, didn’t exist. That means that people couldn’t store products like meat and dairy products .Meat was a delicate food that people ate only two to three times a year at certain situations like Christmas and Easter. </a:t>
            </a:r>
            <a:r>
              <a:rPr lang="en-GB" sz="2800" b="1" dirty="0" smtClean="0"/>
              <a:t>Cyprıots were used to butcher animals like p</a:t>
            </a:r>
            <a:r>
              <a:rPr lang="en-US" sz="2800" b="1" dirty="0" smtClean="0"/>
              <a:t>ig</a:t>
            </a:r>
            <a:r>
              <a:rPr lang="en-US" sz="2800" b="1" dirty="0"/>
              <a:t> </a:t>
            </a:r>
            <a:r>
              <a:rPr lang="en-US" sz="2800" b="1" dirty="0" smtClean="0"/>
              <a:t>that they were breeding them before that procedure. They were using as many parts of animals they could, either for consumption or for secondary products.</a:t>
            </a:r>
          </a:p>
        </p:txBody>
      </p:sp>
    </p:spTree>
    <p:extLst>
      <p:ext uri="{BB962C8B-B14F-4D97-AF65-F5344CB8AC3E}">
        <p14:creationId xmlns:p14="http://schemas.microsoft.com/office/powerpoint/2010/main" val="414218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7A4FE-C9B1-454A-9797-D59EF735CD20}"/>
              </a:ext>
            </a:extLst>
          </p:cNvPr>
          <p:cNvSpPr>
            <a:spLocks noGrp="1"/>
          </p:cNvSpPr>
          <p:nvPr>
            <p:ph type="title"/>
          </p:nvPr>
        </p:nvSpPr>
        <p:spPr>
          <a:xfrm>
            <a:off x="1744475" y="109426"/>
            <a:ext cx="9708011" cy="1119768"/>
          </a:xfrm>
        </p:spPr>
        <p:txBody>
          <a:bodyPr>
            <a:normAutofit/>
          </a:bodyPr>
          <a:lstStyle/>
          <a:p>
            <a:r>
              <a:rPr lang="en-GB" sz="6600" b="1" i="1" cap="none" dirty="0"/>
              <a:t>THE CHAIR MAKER</a:t>
            </a:r>
          </a:p>
        </p:txBody>
      </p:sp>
      <p:sp>
        <p:nvSpPr>
          <p:cNvPr id="5" name="Content Placeholder 4">
            <a:extLst>
              <a:ext uri="{FF2B5EF4-FFF2-40B4-BE49-F238E27FC236}">
                <a16:creationId xmlns:a16="http://schemas.microsoft.com/office/drawing/2014/main" id="{4A0E79A5-6519-4D9C-A67F-D3003C25C150}"/>
              </a:ext>
            </a:extLst>
          </p:cNvPr>
          <p:cNvSpPr>
            <a:spLocks noGrp="1"/>
          </p:cNvSpPr>
          <p:nvPr>
            <p:ph idx="1"/>
          </p:nvPr>
        </p:nvSpPr>
        <p:spPr>
          <a:xfrm>
            <a:off x="5162843" y="2405575"/>
            <a:ext cx="6589445" cy="3052225"/>
          </a:xfrm>
        </p:spPr>
        <p:txBody>
          <a:bodyPr>
            <a:noAutofit/>
          </a:bodyPr>
          <a:lstStyle/>
          <a:p>
            <a:pPr marL="0" indent="0">
              <a:buNone/>
            </a:pPr>
            <a:r>
              <a:rPr lang="en-GB" sz="2800" dirty="0"/>
              <a:t>The chair </a:t>
            </a:r>
            <a:r>
              <a:rPr lang="en-GB" sz="2800" dirty="0" smtClean="0"/>
              <a:t>maker, was </a:t>
            </a:r>
            <a:r>
              <a:rPr lang="en-GB" sz="2800" dirty="0"/>
              <a:t>a </a:t>
            </a:r>
            <a:r>
              <a:rPr lang="en-GB" sz="2800" dirty="0" smtClean="0"/>
              <a:t>craftsman who was knitting </a:t>
            </a:r>
            <a:r>
              <a:rPr lang="en-GB" sz="2800" dirty="0"/>
              <a:t>the base of a</a:t>
            </a:r>
            <a:r>
              <a:rPr lang="en-GB" sz="2800" dirty="0" smtClean="0"/>
              <a:t> </a:t>
            </a:r>
            <a:r>
              <a:rPr lang="en-GB" sz="2800" dirty="0"/>
              <a:t>wooden </a:t>
            </a:r>
            <a:r>
              <a:rPr lang="en-GB" sz="2800" dirty="0" smtClean="0"/>
              <a:t>frame with</a:t>
            </a:r>
            <a:r>
              <a:rPr lang="el-GR" sz="2800" dirty="0" smtClean="0"/>
              <a:t> </a:t>
            </a:r>
            <a:r>
              <a:rPr lang="en-US" sz="2800" dirty="0" smtClean="0"/>
              <a:t>a kind of</a:t>
            </a:r>
            <a:r>
              <a:rPr lang="el-GR" sz="2800" dirty="0"/>
              <a:t> </a:t>
            </a:r>
            <a:r>
              <a:rPr lang="en-US" sz="2800" dirty="0" smtClean="0"/>
              <a:t>cane</a:t>
            </a:r>
            <a:r>
              <a:rPr lang="en-GB" sz="2800" dirty="0" smtClean="0"/>
              <a:t>. </a:t>
            </a:r>
            <a:r>
              <a:rPr lang="en-GB" sz="2800" dirty="0"/>
              <a:t>He used a special grass for his knitting, which in many places was called </a:t>
            </a:r>
            <a:r>
              <a:rPr lang="en-GB" sz="2800" dirty="0" smtClean="0"/>
              <a:t>“</a:t>
            </a:r>
            <a:r>
              <a:rPr lang="en-GB" sz="2800" dirty="0" err="1" smtClean="0"/>
              <a:t>floudi</a:t>
            </a:r>
            <a:r>
              <a:rPr lang="en-GB" sz="2800" dirty="0" smtClean="0"/>
              <a:t>". </a:t>
            </a:r>
            <a:r>
              <a:rPr lang="en-GB" sz="2800" dirty="0"/>
              <a:t>This grass was picked up by the </a:t>
            </a:r>
            <a:r>
              <a:rPr lang="en-GB" sz="2800" dirty="0" smtClean="0"/>
              <a:t>chairman </a:t>
            </a:r>
            <a:r>
              <a:rPr lang="en-GB" sz="2800" dirty="0"/>
              <a:t>in the summer </a:t>
            </a:r>
            <a:r>
              <a:rPr lang="en-GB" sz="2800" dirty="0" smtClean="0"/>
              <a:t>from </a:t>
            </a:r>
            <a:r>
              <a:rPr lang="en-GB" sz="2800" dirty="0"/>
              <a:t>the rivers and swamps and put in the sun to dry. He then bundled it up, wrapped it around his shoulder and </a:t>
            </a:r>
            <a:r>
              <a:rPr lang="en-GB" sz="2800" dirty="0" smtClean="0"/>
              <a:t>he was walkıng around neighbourhoods </a:t>
            </a:r>
            <a:r>
              <a:rPr lang="en-GB" sz="2800" dirty="0"/>
              <a:t>and villages on </a:t>
            </a:r>
            <a:r>
              <a:rPr lang="en-GB" sz="2800" dirty="0" smtClean="0"/>
              <a:t>foot to sell or craft chaırs.</a:t>
            </a:r>
            <a:endParaRPr lang="en-GB" sz="2800" dirty="0"/>
          </a:p>
        </p:txBody>
      </p:sp>
      <p:pic>
        <p:nvPicPr>
          <p:cNvPr id="7170" name="Picture 2" descr="Image result for ÎÎ±ÏÎµÎºÎ»Î±Ï">
            <a:extLst>
              <a:ext uri="{FF2B5EF4-FFF2-40B4-BE49-F238E27FC236}">
                <a16:creationId xmlns:a16="http://schemas.microsoft.com/office/drawing/2014/main" id="{AF33CCDE-4F13-44AE-A35B-0F95732D14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712" y="1558977"/>
            <a:ext cx="4337154" cy="3975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4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170"/>
                                        </p:tgtEl>
                                        <p:attrNameLst>
                                          <p:attrName>style.visibility</p:attrName>
                                        </p:attrNameLst>
                                      </p:cBhvr>
                                      <p:to>
                                        <p:strVal val="visible"/>
                                      </p:to>
                                    </p:set>
                                    <p:animEffect transition="in" filter="fade">
                                      <p:cBhvr>
                                        <p:cTn id="14" dur="500"/>
                                        <p:tgtEl>
                                          <p:spTgt spid="7170"/>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heel(1)">
                                      <p:cBhvr>
                                        <p:cTn id="19"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91726" y="1069145"/>
            <a:ext cx="11868874" cy="4945364"/>
          </a:xfrm>
          <a:prstGeom prst="rect">
            <a:avLst/>
          </a:prstGeom>
        </p:spPr>
      </p:pic>
    </p:spTree>
    <p:extLst>
      <p:ext uri="{BB962C8B-B14F-4D97-AF65-F5344CB8AC3E}">
        <p14:creationId xmlns:p14="http://schemas.microsoft.com/office/powerpoint/2010/main" val="388912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Image result for ÏÏÎ¸ÎºÎ¹ÏÏÎ¹ÎºÎ¿ ÎºÎµÎ½ÏÎ·Î¼Î±">
            <a:extLst>
              <a:ext uri="{FF2B5EF4-FFF2-40B4-BE49-F238E27FC236}">
                <a16:creationId xmlns:a16="http://schemas.microsoft.com/office/drawing/2014/main" id="{51FC1F1C-EA1A-4E0B-8C3A-C5F472F2EC5F}"/>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5512" r="-1" b="19485"/>
          <a:stretch/>
        </p:blipFill>
        <p:spPr bwMode="auto">
          <a:xfrm>
            <a:off x="0" y="-11430"/>
            <a:ext cx="12191695"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E491C14A-D6B3-45B3-8787-BB855D0F2A58}"/>
              </a:ext>
            </a:extLst>
          </p:cNvPr>
          <p:cNvSpPr>
            <a:spLocks noGrp="1"/>
          </p:cNvSpPr>
          <p:nvPr>
            <p:ph type="title"/>
          </p:nvPr>
        </p:nvSpPr>
        <p:spPr>
          <a:xfrm>
            <a:off x="243296" y="842962"/>
            <a:ext cx="4645661" cy="4585623"/>
          </a:xfrm>
        </p:spPr>
        <p:txBody>
          <a:bodyPr vert="horz" lIns="91440" tIns="45720" rIns="91440" bIns="45720" rtlCol="0" anchor="ctr">
            <a:normAutofit/>
          </a:bodyPr>
          <a:lstStyle/>
          <a:p>
            <a:r>
              <a:rPr lang="en-US" sz="8000" dirty="0"/>
              <a:t>THE WEAVER</a:t>
            </a:r>
          </a:p>
        </p:txBody>
      </p:sp>
      <p:sp>
        <p:nvSpPr>
          <p:cNvPr id="7" name="Text Placeholder 6">
            <a:extLst>
              <a:ext uri="{FF2B5EF4-FFF2-40B4-BE49-F238E27FC236}">
                <a16:creationId xmlns:a16="http://schemas.microsoft.com/office/drawing/2014/main" id="{58387AED-354D-43CE-A06B-3F5DED2DEB24}"/>
              </a:ext>
            </a:extLst>
          </p:cNvPr>
          <p:cNvSpPr>
            <a:spLocks noGrp="1"/>
          </p:cNvSpPr>
          <p:nvPr>
            <p:ph type="body" sz="half" idx="2"/>
          </p:nvPr>
        </p:nvSpPr>
        <p:spPr>
          <a:xfrm>
            <a:off x="4976636" y="1193799"/>
            <a:ext cx="7127380" cy="5123275"/>
          </a:xfrm>
        </p:spPr>
        <p:txBody>
          <a:bodyPr vert="horz" lIns="91440" tIns="45720" rIns="91440" bIns="45720" rtlCol="0" anchor="ctr">
            <a:noAutofit/>
          </a:bodyPr>
          <a:lstStyle/>
          <a:p>
            <a:pPr algn="ctr"/>
            <a:r>
              <a:rPr lang="en-GB" sz="4300" dirty="0"/>
              <a:t>Phytosanitary is the most well-known type of Cypriot weave. Its name comes from the village of </a:t>
            </a:r>
            <a:r>
              <a:rPr lang="en-GB" sz="4300" dirty="0" smtClean="0"/>
              <a:t>Phyti</a:t>
            </a:r>
            <a:r>
              <a:rPr lang="en-GB" sz="4300" dirty="0"/>
              <a:t>, </a:t>
            </a:r>
            <a:r>
              <a:rPr lang="en-GB" sz="4300" dirty="0" smtClean="0"/>
              <a:t>in </a:t>
            </a:r>
            <a:r>
              <a:rPr lang="en-GB" sz="4300" dirty="0"/>
              <a:t>Paphos district, which seems to have played an important role in its development.</a:t>
            </a:r>
            <a:endParaRPr lang="en-US" sz="4300" dirty="0"/>
          </a:p>
        </p:txBody>
      </p:sp>
    </p:spTree>
    <p:extLst>
      <p:ext uri="{BB962C8B-B14F-4D97-AF65-F5344CB8AC3E}">
        <p14:creationId xmlns:p14="http://schemas.microsoft.com/office/powerpoint/2010/main" val="31649319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circle(in)">
                                      <p:cBhvr>
                                        <p:cTn id="14"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5" y="0"/>
            <a:ext cx="7586663" cy="1243013"/>
          </a:xfrm>
        </p:spPr>
        <p:txBody>
          <a:bodyPr/>
          <a:lstStyle/>
          <a:p>
            <a:pPr algn="ctr"/>
            <a:r>
              <a:rPr lang="en-US" b="1" dirty="0" smtClean="0"/>
              <a:t>How people used to travel </a:t>
            </a:r>
            <a:br>
              <a:rPr lang="en-US" b="1" dirty="0" smtClean="0"/>
            </a:br>
            <a:r>
              <a:rPr lang="en-US" b="1" dirty="0" smtClean="0"/>
              <a:t>in the Cypriot villages</a:t>
            </a:r>
            <a:endParaRPr lang="el-GR" b="1" dirty="0"/>
          </a:p>
        </p:txBody>
      </p:sp>
      <p:sp>
        <p:nvSpPr>
          <p:cNvPr id="3" name="Content Placeholder 2"/>
          <p:cNvSpPr>
            <a:spLocks noGrp="1"/>
          </p:cNvSpPr>
          <p:nvPr>
            <p:ph idx="1"/>
          </p:nvPr>
        </p:nvSpPr>
        <p:spPr>
          <a:xfrm>
            <a:off x="-142874" y="1957388"/>
            <a:ext cx="6157912" cy="4786312"/>
          </a:xfrm>
        </p:spPr>
        <p:txBody>
          <a:bodyPr>
            <a:noAutofit/>
          </a:bodyPr>
          <a:lstStyle/>
          <a:p>
            <a:pPr algn="ctr"/>
            <a:r>
              <a:rPr lang="en-US" sz="3600" dirty="0" smtClean="0"/>
              <a:t>Donkeys were used in track-creation</a:t>
            </a:r>
          </a:p>
          <a:p>
            <a:pPr marL="0" indent="0" algn="ctr">
              <a:buNone/>
            </a:pPr>
            <a:r>
              <a:rPr lang="en-US" sz="3600" dirty="0" smtClean="0"/>
              <a:t>for the people in the villages.</a:t>
            </a:r>
          </a:p>
          <a:p>
            <a:pPr marL="0" indent="0" algn="ctr">
              <a:buNone/>
            </a:pPr>
            <a:r>
              <a:rPr lang="en-US" sz="3600" dirty="0" smtClean="0"/>
              <a:t>Not only the donkeys but also </a:t>
            </a:r>
          </a:p>
          <a:p>
            <a:pPr marL="0" indent="0" algn="ctr">
              <a:buNone/>
            </a:pPr>
            <a:r>
              <a:rPr lang="en-US" sz="3600" dirty="0" smtClean="0"/>
              <a:t>carts had an equally important role.</a:t>
            </a:r>
            <a:endParaRPr lang="el-GR" sz="3600" dirty="0"/>
          </a:p>
        </p:txBody>
      </p:sp>
      <p:pic>
        <p:nvPicPr>
          <p:cNvPr id="4" name="Picture 3"/>
          <p:cNvPicPr>
            <a:picLocks noChangeAspect="1"/>
          </p:cNvPicPr>
          <p:nvPr/>
        </p:nvPicPr>
        <p:blipFill>
          <a:blip r:embed="rId2"/>
          <a:stretch>
            <a:fillRect/>
          </a:stretch>
        </p:blipFill>
        <p:spPr>
          <a:xfrm>
            <a:off x="5729288" y="2108615"/>
            <a:ext cx="6169786" cy="4110621"/>
          </a:xfrm>
          <a:prstGeom prst="rect">
            <a:avLst/>
          </a:prstGeom>
        </p:spPr>
      </p:pic>
    </p:spTree>
    <p:extLst>
      <p:ext uri="{BB962C8B-B14F-4D97-AF65-F5344CB8AC3E}">
        <p14:creationId xmlns:p14="http://schemas.microsoft.com/office/powerpoint/2010/main" val="35588282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weavıng</a:t>
            </a:r>
            <a:endParaRPr lang="en-US" dirty="0"/>
          </a:p>
        </p:txBody>
      </p:sp>
      <p:sp>
        <p:nvSpPr>
          <p:cNvPr id="3" name="Content Placeholder 2"/>
          <p:cNvSpPr>
            <a:spLocks noGrp="1"/>
          </p:cNvSpPr>
          <p:nvPr>
            <p:ph idx="1"/>
          </p:nvPr>
        </p:nvSpPr>
        <p:spPr>
          <a:xfrm>
            <a:off x="154745" y="1477108"/>
            <a:ext cx="4431323" cy="5008098"/>
          </a:xfrm>
        </p:spPr>
        <p:txBody>
          <a:bodyPr>
            <a:normAutofit fontScale="92500" lnSpcReduction="20000"/>
          </a:bodyPr>
          <a:lstStyle/>
          <a:p>
            <a:pPr algn="ctr"/>
            <a:r>
              <a:rPr lang="en-US" sz="3200" dirty="0"/>
              <a:t>Weaving art in Cyprus has been known since antiquity. However, the great boom in Cypriot weaving, according to written testimonies, was during the Middle Ages, especially during the time of the </a:t>
            </a:r>
            <a:r>
              <a:rPr lang="en-US" sz="3200" dirty="0" err="1"/>
              <a:t>Lusignan</a:t>
            </a:r>
            <a:r>
              <a:rPr lang="en-US" sz="3200" dirty="0"/>
              <a:t> kings.</a:t>
            </a:r>
          </a:p>
          <a:p>
            <a:endParaRPr lang="en-US" dirty="0"/>
          </a:p>
        </p:txBody>
      </p:sp>
      <p:pic>
        <p:nvPicPr>
          <p:cNvPr id="4" name="Picture 3"/>
          <p:cNvPicPr>
            <a:picLocks noChangeAspect="1"/>
          </p:cNvPicPr>
          <p:nvPr/>
        </p:nvPicPr>
        <p:blipFill>
          <a:blip r:embed="rId2"/>
          <a:stretch>
            <a:fillRect/>
          </a:stretch>
        </p:blipFill>
        <p:spPr>
          <a:xfrm>
            <a:off x="5077434" y="839342"/>
            <a:ext cx="6500777" cy="5034054"/>
          </a:xfrm>
          <a:prstGeom prst="rect">
            <a:avLst/>
          </a:prstGeom>
        </p:spPr>
      </p:pic>
    </p:spTree>
    <p:extLst>
      <p:ext uri="{BB962C8B-B14F-4D97-AF65-F5344CB8AC3E}">
        <p14:creationId xmlns:p14="http://schemas.microsoft.com/office/powerpoint/2010/main" val="29896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LOOM</a:t>
            </a:r>
            <a:endParaRPr lang="en-US" dirty="0"/>
          </a:p>
        </p:txBody>
      </p:sp>
      <p:sp>
        <p:nvSpPr>
          <p:cNvPr id="3" name="Content Placeholder 2"/>
          <p:cNvSpPr>
            <a:spLocks noGrp="1"/>
          </p:cNvSpPr>
          <p:nvPr>
            <p:ph idx="1"/>
          </p:nvPr>
        </p:nvSpPr>
        <p:spPr>
          <a:xfrm>
            <a:off x="-114300" y="1600200"/>
            <a:ext cx="5943600" cy="4743450"/>
          </a:xfrm>
        </p:spPr>
        <p:txBody>
          <a:bodyPr>
            <a:noAutofit/>
          </a:bodyPr>
          <a:lstStyle/>
          <a:p>
            <a:pPr algn="ctr"/>
            <a:r>
              <a:rPr lang="en-US" sz="2800" dirty="0"/>
              <a:t>The loom is a manual weaving machine, more common in earlier times. After the industrial revolution, the classic, wood-powered, muscle-powered loom was replaced by the mechanical loom. Today it is almost eliminated, as the weaving process is mechanized and the loom is used as a weaving machine.</a:t>
            </a:r>
          </a:p>
          <a:p>
            <a:endParaRPr lang="en-US" sz="2800" dirty="0"/>
          </a:p>
        </p:txBody>
      </p:sp>
      <p:pic>
        <p:nvPicPr>
          <p:cNvPr id="4" name="Picture 3"/>
          <p:cNvPicPr>
            <a:picLocks noChangeAspect="1"/>
          </p:cNvPicPr>
          <p:nvPr/>
        </p:nvPicPr>
        <p:blipFill>
          <a:blip r:embed="rId2"/>
          <a:stretch>
            <a:fillRect/>
          </a:stretch>
        </p:blipFill>
        <p:spPr>
          <a:xfrm>
            <a:off x="5800690" y="1853249"/>
            <a:ext cx="6236756" cy="4153414"/>
          </a:xfrm>
          <a:prstGeom prst="rect">
            <a:avLst/>
          </a:prstGeom>
        </p:spPr>
      </p:pic>
    </p:spTree>
    <p:extLst>
      <p:ext uri="{BB962C8B-B14F-4D97-AF65-F5344CB8AC3E}">
        <p14:creationId xmlns:p14="http://schemas.microsoft.com/office/powerpoint/2010/main" val="316945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33378" y="558267"/>
            <a:ext cx="8101942" cy="6132547"/>
          </a:xfrm>
          <a:prstGeom prst="rect">
            <a:avLst/>
          </a:prstGeom>
        </p:spPr>
      </p:pic>
    </p:spTree>
    <p:extLst>
      <p:ext uri="{BB962C8B-B14F-4D97-AF65-F5344CB8AC3E}">
        <p14:creationId xmlns:p14="http://schemas.microsoft.com/office/powerpoint/2010/main" val="419397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Embroıdery</a:t>
            </a:r>
            <a:br>
              <a:rPr lang="en-GB" dirty="0" smtClean="0"/>
            </a:br>
            <a:r>
              <a:rPr lang="en-GB" dirty="0"/>
              <a:t/>
            </a:r>
            <a:br>
              <a:rPr lang="en-GB" dirty="0"/>
            </a:br>
            <a:endParaRPr lang="en-US" dirty="0"/>
          </a:p>
        </p:txBody>
      </p:sp>
      <p:sp>
        <p:nvSpPr>
          <p:cNvPr id="3" name="Content Placeholder 2"/>
          <p:cNvSpPr>
            <a:spLocks noGrp="1"/>
          </p:cNvSpPr>
          <p:nvPr>
            <p:ph idx="1"/>
          </p:nvPr>
        </p:nvSpPr>
        <p:spPr>
          <a:xfrm>
            <a:off x="239151" y="1674055"/>
            <a:ext cx="4672646" cy="4586068"/>
          </a:xfrm>
        </p:spPr>
        <p:txBody>
          <a:bodyPr>
            <a:normAutofit lnSpcReduction="10000"/>
          </a:bodyPr>
          <a:lstStyle/>
          <a:p>
            <a:r>
              <a:rPr lang="en-US" sz="3600" dirty="0"/>
              <a:t>Embroidery is one of the most important types of folk art in Cyprus. It is used to decorate fabrics and is achieved </a:t>
            </a:r>
            <a:r>
              <a:rPr lang="en-US" sz="3600" dirty="0" smtClean="0"/>
              <a:t>with </a:t>
            </a:r>
            <a:r>
              <a:rPr lang="en-US" sz="3600" dirty="0"/>
              <a:t>the use of a needle</a:t>
            </a:r>
          </a:p>
          <a:p>
            <a:endParaRPr lang="en-US" dirty="0"/>
          </a:p>
        </p:txBody>
      </p:sp>
      <p:pic>
        <p:nvPicPr>
          <p:cNvPr id="4" name="Picture 3"/>
          <p:cNvPicPr>
            <a:picLocks noChangeAspect="1"/>
          </p:cNvPicPr>
          <p:nvPr/>
        </p:nvPicPr>
        <p:blipFill>
          <a:blip r:embed="rId2"/>
          <a:stretch>
            <a:fillRect/>
          </a:stretch>
        </p:blipFill>
        <p:spPr>
          <a:xfrm>
            <a:off x="4911798" y="1853754"/>
            <a:ext cx="5944115" cy="3316511"/>
          </a:xfrm>
          <a:prstGeom prst="rect">
            <a:avLst/>
          </a:prstGeom>
        </p:spPr>
      </p:pic>
    </p:spTree>
    <p:extLst>
      <p:ext uri="{BB962C8B-B14F-4D97-AF65-F5344CB8AC3E}">
        <p14:creationId xmlns:p14="http://schemas.microsoft.com/office/powerpoint/2010/main" val="211491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08006-005E-446C-85B6-9A6DFC07F2DF}"/>
              </a:ext>
            </a:extLst>
          </p:cNvPr>
          <p:cNvSpPr>
            <a:spLocks noGrp="1"/>
          </p:cNvSpPr>
          <p:nvPr>
            <p:ph type="title"/>
          </p:nvPr>
        </p:nvSpPr>
        <p:spPr>
          <a:xfrm>
            <a:off x="1451581" y="-93693"/>
            <a:ext cx="5395194" cy="938044"/>
          </a:xfrm>
        </p:spPr>
        <p:txBody>
          <a:bodyPr vert="horz" lIns="91440" tIns="45720" rIns="91440" bIns="45720" rtlCol="0" anchor="t">
            <a:noAutofit/>
          </a:bodyPr>
          <a:lstStyle/>
          <a:p>
            <a:r>
              <a:rPr lang="en-US" sz="7200" cap="none" dirty="0"/>
              <a:t>SHOE MAKER</a:t>
            </a:r>
          </a:p>
        </p:txBody>
      </p:sp>
      <p:pic>
        <p:nvPicPr>
          <p:cNvPr id="9221" name="Picture 5" descr="Image result for ÏÏÎ±Î³ÎºÎ±ÏÎ·Ï Î´Î¿ÏÎ»ÎµÎ¹Î±">
            <a:extLst>
              <a:ext uri="{FF2B5EF4-FFF2-40B4-BE49-F238E27FC236}">
                <a16:creationId xmlns:a16="http://schemas.microsoft.com/office/drawing/2014/main" id="{9B0CBDB8-6F4F-407E-A4AA-9A6E31EBFE3F}"/>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r="17764" b="1"/>
          <a:stretch/>
        </p:blipFill>
        <p:spPr bwMode="auto">
          <a:xfrm>
            <a:off x="6093926" y="1116345"/>
            <a:ext cx="4821551" cy="386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3D9D9B08-19EA-46AB-A111-FFF234C535F7}"/>
              </a:ext>
            </a:extLst>
          </p:cNvPr>
          <p:cNvSpPr>
            <a:spLocks noGrp="1"/>
          </p:cNvSpPr>
          <p:nvPr>
            <p:ph type="body" sz="half" idx="2"/>
          </p:nvPr>
        </p:nvSpPr>
        <p:spPr>
          <a:xfrm>
            <a:off x="506437" y="2026881"/>
            <a:ext cx="5587489" cy="4542731"/>
          </a:xfrm>
        </p:spPr>
        <p:txBody>
          <a:bodyPr vert="horz" lIns="91440" tIns="45720" rIns="91440" bIns="45720" rtlCol="0" anchor="t">
            <a:noAutofit/>
          </a:bodyPr>
          <a:lstStyle/>
          <a:p>
            <a:pPr algn="ctr"/>
            <a:r>
              <a:rPr lang="el-GR" sz="3600" b="1" dirty="0"/>
              <a:t>Τ</a:t>
            </a:r>
            <a:r>
              <a:rPr lang="en-US" sz="3600" b="1" dirty="0"/>
              <a:t>oday when we say shoemaker we mean the craftsman who </a:t>
            </a:r>
            <a:r>
              <a:rPr lang="en-US" sz="3600" b="1" dirty="0" smtClean="0"/>
              <a:t>repairs </a:t>
            </a:r>
            <a:r>
              <a:rPr lang="en-US" sz="3600" b="1" dirty="0"/>
              <a:t>our </a:t>
            </a:r>
            <a:r>
              <a:rPr lang="en-US" sz="3600" b="1" dirty="0" smtClean="0"/>
              <a:t>shoes</a:t>
            </a:r>
            <a:r>
              <a:rPr lang="en-US" sz="3600" b="1" dirty="0"/>
              <a:t>. </a:t>
            </a:r>
            <a:r>
              <a:rPr lang="en-US" sz="3600" b="1" dirty="0" smtClean="0"/>
              <a:t>In the past, the shoe- maker was making shoes by order</a:t>
            </a:r>
            <a:endParaRPr lang="en-US" sz="3600" b="1" dirty="0"/>
          </a:p>
        </p:txBody>
      </p:sp>
      <p:sp>
        <p:nvSpPr>
          <p:cNvPr id="7" name="AutoShape 2" descr="data:image/svg+xml;base64,PHN2ZyB4bWxucz0iaHR0cDovL3d3dy53My5vcmcvMjAwMC9zdmciIHhtbG5zOnhsaW5rPSJodHRwOi8vd3d3LnczLm9yZy8xOTk5L3hsaW5rIiB3aWR0aD0iMzIiIGhlaWdodD0iMzIiIHZpZXdCb3g9IjAgMCAzMiAzMiI+CiAgPGRlZnM+CiAgICA8cG9seWdvbiBpZD0ic21hbGwtdmlzZW1lLXYzLWEiIHBvaW50cz0iMCAwIDMyIDAgMzIgMzIgMCAzMiIvPgogIDwvZGVmcz4KICA8ZyBmaWxsPSJub25lIiBmaWxsLXJ1bGU9ImV2ZW5vZGQiPgogICAgPG1hc2sgaWQ9InNtYWxsLXZpc2VtZS12My1iIiBmaWxsPSIjZmZmIj4KICAgICAgPHVzZSB4bGluazpocmVmPSIjc21hbGwtdmlzZW1lLXYzLWEiLz4KICAgIDwvbWFzaz4KICAgIDx1c2UgZmlsbD0iIzQyODVGNCIgeGxpbms6aHJlZj0iI3NtYWxsLXZpc2VtZS12My1hIi8+CiAgICA8cGF0aCBmaWxsPSIjRDJFM0ZDIiBkPSJNMCwxNS4yMzk3OTYzIEMyLjU0Mzg1NzE0LDE4Ljg3MDUyMDMgNS42NTIsMjIuMDgyMTk0NiA5LjIwMjI4NTcxLDI0Ljc0NDg3NjkgQzEzLjIxMTU3MTQsMjcuNzUxNzA3NyAxOC43ODg0Mjg2LDI3Ljc1MTcwNzcgMjIuNzk3NzE0MywyNC43NDQ4NzY5IEMyNi4zNDgsMjIuMDgyMTk0NiAyOS40NTYxNDI5LDE4Ljg3MDUyMDMgMzIsMTUuMjM5Nzk2MyBMMzIsLTcgTDAsLTcgTDAsMTUuMjM5Nzk2MyBaIiBtYXNrPSJ1cmwoI3NtYWxsLXZpc2VtZS12My1iKSIvPgogICAgPHBhdGggZmlsbD0iIzQyODVGNCIgZmlsbC1vcGFjaXR5PSIuNiIgZD0iTTE2LDIxLjIzMDY0OTIgQzE2LjkyNjA5OTEsMjEuMjMwNjQ5MiAxNy43OTEyNDY3LDIxLjQ5NDMxNTcgMTguNTI3MjEzNSwyMS45NTE1MDE5IEMxOC44MTA0NDEsMjIuMTI3MzMwOSAxOS4xMzYyNzM4LDIxLjc4ODc0ODUgMTguOTQwMzc5OSwyMS41MTY0Njc0IEMxOC4yNzg1NTU2LDIwLjU5NzMyNjMgMTcuMjA4MTEzNiwyMCAxNiwyMCBDMTQuNzkxODg2NCwyMCAxMy43MjE0NDQ0LDIwLjU5NzMyNjMgMTMuMDU5NjIwMSwyMS41MTY0Njc0IEMxMi44NjM3MjYyLDIxLjc4ODc0ODUgMTMuMTg5NTU5LDIyLjEyNzMzMDkgMTMuNDcyNzg2NSwyMS45NTE1MDE5IEMxNC4yMDg3NTMzLDIxLjQ5NDMxNTcgMTUuMDczOTAwOSwyMS4yMzA2NDkyIDE2LDIxLjIzMDY0OTIiIG1hc2s9InVybCgjc21hbGwtdmlzZW1lLXYzLWIpIi8+CiAgICA8cGF0aCBzdHJva2U9IiM0Mjg1RjQiIHN0cm9rZS1saW5lY2FwPSJzcXVhcmUiIGQ9Ik0yNSwxMyBDMjMsMTUuMzMzMzMzMyAyMCwxNi41IDE2LDE2LjUgQzEyLDE2LjUgOSwxNS4zMzMzMzMzIDcsMTMgTDEzLDEwLjUgTDE5LDEwLjUgTDI1LDEzIFoiIG1hc2s9InVybCgjc21hbGwtdmlzZW1lLXYzLWIpIi8+CiAgICA8cG9seWdvbiBmaWxsPSIjNDI4NUY0IiBmaWxsLXJ1bGU9Im5vbnplcm8iIHBvaW50cz0iOCAxNCA3IDEzIDI1IDEzIDI0IDE0IiBtYXNrPSJ1cmwoI3NtYWxsLXZpc2VtZS12My1iKSIvPgogICAgPHBhdGggc3Ryb2tlPSIjNDI4NUY0IiBzdHJva2UtbGluZWNhcD0icm91bmQiIGQ9Ik0yMCwzIEwxNy43Njc4NzUsNS4yNTg5MjYyMiBDMTYuNzkxNSw2LjI0NzAyNDU5IDE1LjIwODUsNi4yNDcwMjQ1OSAxNC4yMzIxMjUsNS4yNTg5MjYyMiBMMTIsMyIgbWFzaz0idXJsKCNzbWFsbC12aXNlbWUtdjMtYikiLz4KICA8L2c+Cjwvc3ZnPgo=">
            <a:extLst>
              <a:ext uri="{FF2B5EF4-FFF2-40B4-BE49-F238E27FC236}">
                <a16:creationId xmlns:a16="http://schemas.microsoft.com/office/drawing/2014/main" id="{9955F85F-293E-4A03-BF3A-50081F078DD0}"/>
              </a:ext>
            </a:extLst>
          </p:cNvPr>
          <p:cNvSpPr>
            <a:spLocks noChangeAspect="1" noChangeArrowheads="1"/>
          </p:cNvSpPr>
          <p:nvPr/>
        </p:nvSpPr>
        <p:spPr bwMode="auto">
          <a:xfrm>
            <a:off x="69850" y="-984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Rectangle 1">
            <a:extLst>
              <a:ext uri="{FF2B5EF4-FFF2-40B4-BE49-F238E27FC236}">
                <a16:creationId xmlns:a16="http://schemas.microsoft.com/office/drawing/2014/main" id="{32EDEEB7-1050-4749-AAB3-761A79E1A8D7}"/>
              </a:ext>
            </a:extLst>
          </p:cNvPr>
          <p:cNvSpPr>
            <a:spLocks noChangeArrowheads="1"/>
          </p:cNvSpPr>
          <p:nvPr/>
        </p:nvSpPr>
        <p:spPr bwMode="auto">
          <a:xfrm>
            <a:off x="0" y="-2232"/>
            <a:ext cx="65"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r>
              <a:rPr kumimoji="0" lang="en-US" altLang="en-US" sz="1200" b="0" i="0" u="none" strike="noStrike" cap="none" normalizeH="0" baseline="0">
                <a:ln>
                  <a:noFill/>
                </a:ln>
                <a:solidFill>
                  <a:srgbClr val="222222"/>
                </a:solidFill>
                <a:effectLst/>
                <a:latin typeface="inherit"/>
                <a:cs typeface="Arial" panose="020B0604020202020204" pitchFamily="34" charset="0"/>
              </a:rPr>
              <a:t/>
            </a:r>
            <a:br>
              <a:rPr kumimoji="0" lang="en-US" altLang="en-US" sz="1200" b="0" i="0" u="none" strike="noStrike" cap="none" normalizeH="0" baseline="0">
                <a:ln>
                  <a:noFill/>
                </a:ln>
                <a:solidFill>
                  <a:srgbClr val="222222"/>
                </a:solidFill>
                <a:effectLst/>
                <a:latin typeface="inherit"/>
                <a:cs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071800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circle(in)">
                                      <p:cBhvr>
                                        <p:cTn id="13" dur="20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21600000">
                                      <p:cBhvr>
                                        <p:cTn id="17" dur="2000" fill="hold"/>
                                        <p:tgtEl>
                                          <p:spTgt spid="92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6111" y="452717"/>
            <a:ext cx="9404723" cy="5891811"/>
          </a:xfrm>
        </p:spPr>
        <p:txBody>
          <a:bodyPr/>
          <a:lstStyle/>
          <a:p>
            <a:pPr algn="ctr"/>
            <a:r>
              <a:rPr lang="en-US" sz="5400" dirty="0" smtClean="0"/>
              <a:t>Old </a:t>
            </a:r>
            <a:r>
              <a:rPr lang="en-US" sz="5400" dirty="0"/>
              <a:t>handicrafts and professions are continuing to vanish as time goes </a:t>
            </a:r>
            <a:r>
              <a:rPr lang="en-US" sz="5400" dirty="0" smtClean="0"/>
              <a:t>on, due to the evolution of technology, to economical and social reasons</a:t>
            </a:r>
            <a:endParaRPr lang="en-US" sz="5400" dirty="0"/>
          </a:p>
        </p:txBody>
      </p:sp>
    </p:spTree>
    <p:extLst>
      <p:ext uri="{BB962C8B-B14F-4D97-AF65-F5344CB8AC3E}">
        <p14:creationId xmlns:p14="http://schemas.microsoft.com/office/powerpoint/2010/main" val="2354945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8875" y="2537785"/>
            <a:ext cx="9603275" cy="1049235"/>
          </a:xfrm>
        </p:spPr>
        <p:txBody>
          <a:bodyPr>
            <a:noAutofit/>
          </a:bodyPr>
          <a:lstStyle/>
          <a:p>
            <a:r>
              <a:rPr lang="en-GB" sz="5400" dirty="0" smtClean="0"/>
              <a:t>THANK YOU FOR WATCHING!</a:t>
            </a:r>
            <a:endParaRPr lang="en-US" sz="5400" dirty="0"/>
          </a:p>
        </p:txBody>
      </p:sp>
    </p:spTree>
    <p:extLst>
      <p:ext uri="{BB962C8B-B14F-4D97-AF65-F5344CB8AC3E}">
        <p14:creationId xmlns:p14="http://schemas.microsoft.com/office/powerpoint/2010/main" val="20221828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804519"/>
            <a:ext cx="10940588" cy="1049235"/>
          </a:xfrm>
        </p:spPr>
        <p:txBody>
          <a:bodyPr/>
          <a:lstStyle/>
          <a:p>
            <a:r>
              <a:rPr lang="en-US" dirty="0" smtClean="0"/>
              <a:t>TRANSPORTATION IN THE MIDDLE OF 20</a:t>
            </a:r>
            <a:r>
              <a:rPr lang="en-US" baseline="30000" dirty="0" smtClean="0"/>
              <a:t>th</a:t>
            </a:r>
            <a:r>
              <a:rPr lang="en-US" dirty="0" smtClean="0"/>
              <a:t> century</a:t>
            </a:r>
            <a:endParaRPr lang="en-US" dirty="0"/>
          </a:p>
        </p:txBody>
      </p:sp>
      <p:sp>
        <p:nvSpPr>
          <p:cNvPr id="3" name="Content Placeholder 2"/>
          <p:cNvSpPr>
            <a:spLocks noGrp="1"/>
          </p:cNvSpPr>
          <p:nvPr>
            <p:ph idx="1"/>
          </p:nvPr>
        </p:nvSpPr>
        <p:spPr>
          <a:xfrm>
            <a:off x="242889" y="2206801"/>
            <a:ext cx="5147978" cy="4479749"/>
          </a:xfrm>
        </p:spPr>
        <p:txBody>
          <a:bodyPr>
            <a:noAutofit/>
          </a:bodyPr>
          <a:lstStyle/>
          <a:p>
            <a:pPr algn="ctr"/>
            <a:r>
              <a:rPr lang="en-US" sz="3200" b="1" dirty="0" smtClean="0"/>
              <a:t>Around 1940s, people used to use buses to go to different cities. </a:t>
            </a:r>
            <a:r>
              <a:rPr lang="en-US" sz="3200" b="1" dirty="0"/>
              <a:t>T</a:t>
            </a:r>
            <a:r>
              <a:rPr lang="en-US" sz="3200" b="1" dirty="0" smtClean="0"/>
              <a:t>he bus lines were very limited, so the people had to wake up early in the morning if they wanted to travel.</a:t>
            </a:r>
            <a:endParaRPr lang="en-US" sz="3200" b="1" dirty="0"/>
          </a:p>
        </p:txBody>
      </p:sp>
      <p:pic>
        <p:nvPicPr>
          <p:cNvPr id="4" name="Picture 3"/>
          <p:cNvPicPr>
            <a:picLocks noChangeAspect="1"/>
          </p:cNvPicPr>
          <p:nvPr/>
        </p:nvPicPr>
        <p:blipFill>
          <a:blip r:embed="rId2"/>
          <a:stretch>
            <a:fillRect/>
          </a:stretch>
        </p:blipFill>
        <p:spPr>
          <a:xfrm>
            <a:off x="5734734" y="2206801"/>
            <a:ext cx="5210769" cy="3460276"/>
          </a:xfrm>
          <a:prstGeom prst="rect">
            <a:avLst/>
          </a:prstGeom>
        </p:spPr>
      </p:pic>
    </p:spTree>
    <p:extLst>
      <p:ext uri="{BB962C8B-B14F-4D97-AF65-F5344CB8AC3E}">
        <p14:creationId xmlns:p14="http://schemas.microsoft.com/office/powerpoint/2010/main" val="132497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86910-C4BD-4FE3-B2BE-674CE7945EF1}"/>
              </a:ext>
            </a:extLst>
          </p:cNvPr>
          <p:cNvSpPr>
            <a:spLocks noGrp="1"/>
          </p:cNvSpPr>
          <p:nvPr>
            <p:ph type="title"/>
          </p:nvPr>
        </p:nvSpPr>
        <p:spPr>
          <a:xfrm>
            <a:off x="301761" y="686453"/>
            <a:ext cx="7032293" cy="1830584"/>
          </a:xfrm>
        </p:spPr>
        <p:txBody>
          <a:bodyPr>
            <a:noAutofit/>
          </a:bodyPr>
          <a:lstStyle/>
          <a:p>
            <a:pPr algn="ctr"/>
            <a:r>
              <a:rPr lang="en-GB" sz="6000" b="1" i="1" dirty="0"/>
              <a:t>TRANSPORTATION NOWADAYS</a:t>
            </a:r>
          </a:p>
        </p:txBody>
      </p:sp>
      <p:sp>
        <p:nvSpPr>
          <p:cNvPr id="6" name="Picture Placeholder 5"/>
          <p:cNvSpPr>
            <a:spLocks noGrp="1"/>
          </p:cNvSpPr>
          <p:nvPr>
            <p:ph type="pic" idx="1"/>
          </p:nvPr>
        </p:nvSpPr>
        <p:spPr>
          <a:xfrm>
            <a:off x="8124387" y="1193120"/>
            <a:ext cx="2791171" cy="3866327"/>
          </a:xfrm>
        </p:spPr>
      </p:sp>
      <p:sp>
        <p:nvSpPr>
          <p:cNvPr id="3" name="Content Placeholder 2">
            <a:extLst>
              <a:ext uri="{FF2B5EF4-FFF2-40B4-BE49-F238E27FC236}">
                <a16:creationId xmlns:a16="http://schemas.microsoft.com/office/drawing/2014/main" id="{D9CD7C74-ED84-483E-94F2-882F4F078D91}"/>
              </a:ext>
            </a:extLst>
          </p:cNvPr>
          <p:cNvSpPr>
            <a:spLocks noGrp="1"/>
          </p:cNvSpPr>
          <p:nvPr>
            <p:ph type="body" sz="half" idx="2"/>
          </p:nvPr>
        </p:nvSpPr>
        <p:spPr>
          <a:xfrm>
            <a:off x="171450" y="2085976"/>
            <a:ext cx="6803283" cy="3756684"/>
          </a:xfrm>
        </p:spPr>
        <p:txBody>
          <a:bodyPr>
            <a:noAutofit/>
          </a:bodyPr>
          <a:lstStyle/>
          <a:p>
            <a:pPr marL="0" indent="0">
              <a:buNone/>
            </a:pPr>
            <a:endParaRPr lang="en-GB" sz="2700" dirty="0" smtClean="0"/>
          </a:p>
          <a:p>
            <a:pPr marL="0" indent="0" algn="ctr">
              <a:buNone/>
            </a:pPr>
            <a:r>
              <a:rPr lang="en-GB" sz="3200" dirty="0" smtClean="0"/>
              <a:t>Nowadays </a:t>
            </a:r>
            <a:r>
              <a:rPr lang="en-GB" sz="3200" dirty="0"/>
              <a:t>people have </a:t>
            </a:r>
            <a:r>
              <a:rPr lang="en-GB" sz="3200" dirty="0" smtClean="0"/>
              <a:t>numerous </a:t>
            </a:r>
            <a:r>
              <a:rPr lang="en-GB" sz="3200" dirty="0"/>
              <a:t>ways of </a:t>
            </a:r>
            <a:r>
              <a:rPr lang="en-GB" sz="3200" dirty="0" smtClean="0"/>
              <a:t>transportation, </a:t>
            </a:r>
            <a:r>
              <a:rPr lang="en-GB" sz="3200" dirty="0"/>
              <a:t>such as </a:t>
            </a:r>
            <a:r>
              <a:rPr lang="en-GB" sz="3200" dirty="0" smtClean="0"/>
              <a:t>vehicles </a:t>
            </a:r>
            <a:r>
              <a:rPr lang="en-GB" sz="3200" dirty="0"/>
              <a:t>which are the most common </a:t>
            </a:r>
            <a:r>
              <a:rPr lang="en-GB" sz="3200" dirty="0" smtClean="0"/>
              <a:t>mean of transport in our country</a:t>
            </a:r>
            <a:r>
              <a:rPr lang="en-GB" sz="3200" dirty="0"/>
              <a:t>. Buses and taxis have also a tremendous impact in transportation.    </a:t>
            </a:r>
          </a:p>
        </p:txBody>
      </p:sp>
      <p:pic>
        <p:nvPicPr>
          <p:cNvPr id="7" name="Picture 6"/>
          <p:cNvPicPr>
            <a:picLocks noChangeAspect="1"/>
          </p:cNvPicPr>
          <p:nvPr/>
        </p:nvPicPr>
        <p:blipFill>
          <a:blip r:embed="rId2"/>
          <a:stretch>
            <a:fillRect/>
          </a:stretch>
        </p:blipFill>
        <p:spPr>
          <a:xfrm>
            <a:off x="8124387" y="1285772"/>
            <a:ext cx="2805974" cy="3681022"/>
          </a:xfrm>
          <a:prstGeom prst="rect">
            <a:avLst/>
          </a:prstGeom>
        </p:spPr>
      </p:pic>
    </p:spTree>
    <p:extLst>
      <p:ext uri="{BB962C8B-B14F-4D97-AF65-F5344CB8AC3E}">
        <p14:creationId xmlns:p14="http://schemas.microsoft.com/office/powerpoint/2010/main" val="351429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BE10-7990-4332-A134-E10D1F57631C}"/>
              </a:ext>
            </a:extLst>
          </p:cNvPr>
          <p:cNvSpPr>
            <a:spLocks noGrp="1"/>
          </p:cNvSpPr>
          <p:nvPr>
            <p:ph type="title"/>
          </p:nvPr>
        </p:nvSpPr>
        <p:spPr>
          <a:xfrm>
            <a:off x="1037501" y="42297"/>
            <a:ext cx="9603275" cy="1049235"/>
          </a:xfrm>
        </p:spPr>
        <p:txBody>
          <a:bodyPr vert="horz" lIns="91440" tIns="45720" rIns="91440" bIns="0" rtlCol="0" anchor="b">
            <a:normAutofit/>
          </a:bodyPr>
          <a:lstStyle/>
          <a:p>
            <a:pPr algn="ctr"/>
            <a:r>
              <a:rPr lang="en-US" sz="3400" dirty="0"/>
              <a:t>THE OLD WAYs OF COMMUNICATION</a:t>
            </a:r>
          </a:p>
        </p:txBody>
      </p:sp>
      <p:sp>
        <p:nvSpPr>
          <p:cNvPr id="4" name="Content Placeholder 3">
            <a:extLst>
              <a:ext uri="{FF2B5EF4-FFF2-40B4-BE49-F238E27FC236}">
                <a16:creationId xmlns:a16="http://schemas.microsoft.com/office/drawing/2014/main" id="{AD1FFE7F-900F-483A-A7DD-B25BD547A454}"/>
              </a:ext>
            </a:extLst>
          </p:cNvPr>
          <p:cNvSpPr>
            <a:spLocks noGrp="1"/>
          </p:cNvSpPr>
          <p:nvPr>
            <p:ph idx="1"/>
          </p:nvPr>
        </p:nvSpPr>
        <p:spPr>
          <a:xfrm>
            <a:off x="400049" y="1091532"/>
            <a:ext cx="8140837" cy="4552031"/>
          </a:xfrm>
        </p:spPr>
        <p:txBody>
          <a:bodyPr>
            <a:noAutofit/>
          </a:bodyPr>
          <a:lstStyle/>
          <a:p>
            <a:pPr marL="0" indent="0" algn="ctr">
              <a:buNone/>
            </a:pPr>
            <a:r>
              <a:rPr lang="en-GB" sz="2800" dirty="0"/>
              <a:t>One way to communicate with other people in the 19</a:t>
            </a:r>
            <a:r>
              <a:rPr lang="en-GB" sz="2800" baseline="30000" dirty="0"/>
              <a:t>th</a:t>
            </a:r>
            <a:r>
              <a:rPr lang="en-GB" sz="2800" dirty="0"/>
              <a:t> century was no other than telegraphs. They were small texts which were for communicating with other people, it worked by transmitting electrical signals over a wire laid between stations. In addition to </a:t>
            </a:r>
            <a:r>
              <a:rPr lang="en-GB" sz="2800" dirty="0" smtClean="0"/>
              <a:t>help </a:t>
            </a:r>
            <a:r>
              <a:rPr lang="en-GB" sz="2800" dirty="0"/>
              <a:t>invent the telegraph, Samuel Morse developed a code (bearing his name) that assigned a set of dots and dashes to each letter of the English alphabet and allowed for the simple transmission of complex messages across telegraph lines. In Cyprus </a:t>
            </a:r>
            <a:r>
              <a:rPr lang="en-GB" sz="2800" dirty="0" smtClean="0"/>
              <a:t>people </a:t>
            </a:r>
            <a:r>
              <a:rPr lang="en-GB" sz="2800" dirty="0"/>
              <a:t>used to go to the communication centre to send the telegraphs.</a:t>
            </a:r>
          </a:p>
        </p:txBody>
      </p:sp>
      <p:pic>
        <p:nvPicPr>
          <p:cNvPr id="5" name="Picture 4"/>
          <p:cNvPicPr>
            <a:picLocks noChangeAspect="1"/>
          </p:cNvPicPr>
          <p:nvPr/>
        </p:nvPicPr>
        <p:blipFill>
          <a:blip r:embed="rId2"/>
          <a:stretch>
            <a:fillRect/>
          </a:stretch>
        </p:blipFill>
        <p:spPr>
          <a:xfrm>
            <a:off x="8418056" y="2486997"/>
            <a:ext cx="3651114" cy="3051767"/>
          </a:xfrm>
          <a:prstGeom prst="rect">
            <a:avLst/>
          </a:prstGeom>
        </p:spPr>
      </p:pic>
    </p:spTree>
    <p:extLst>
      <p:ext uri="{BB962C8B-B14F-4D97-AF65-F5344CB8AC3E}">
        <p14:creationId xmlns:p14="http://schemas.microsoft.com/office/powerpoint/2010/main" val="10094558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B4E16D-3721-49F4-A4F3-609BB9D00EC0}"/>
              </a:ext>
            </a:extLst>
          </p:cNvPr>
          <p:cNvSpPr>
            <a:spLocks noGrp="1"/>
          </p:cNvSpPr>
          <p:nvPr>
            <p:ph type="title"/>
          </p:nvPr>
        </p:nvSpPr>
        <p:spPr>
          <a:xfrm>
            <a:off x="1442323" y="2231840"/>
            <a:ext cx="9089865" cy="3822329"/>
          </a:xfrm>
        </p:spPr>
        <p:txBody>
          <a:bodyPr vert="horz" lIns="91440" tIns="45720" rIns="91440" bIns="0" rtlCol="0" anchor="b">
            <a:normAutofit/>
          </a:bodyPr>
          <a:lstStyle/>
          <a:p>
            <a:r>
              <a:rPr lang="en-US" sz="2000" b="1" cap="none" dirty="0">
                <a:latin typeface="Abadi" panose="020B0604020202020204" pitchFamily="34" charset="0"/>
              </a:rPr>
              <a:t>Telephones were a revolutionary creation of the 19</a:t>
            </a:r>
            <a:r>
              <a:rPr lang="en-US" sz="2000" b="1" cap="none" baseline="30000" dirty="0">
                <a:latin typeface="Abadi" panose="020B0604020202020204" pitchFamily="34" charset="0"/>
              </a:rPr>
              <a:t>th</a:t>
            </a:r>
            <a:r>
              <a:rPr lang="en-US" sz="2000" b="1" cap="none" dirty="0">
                <a:latin typeface="Abadi" panose="020B0604020202020204" pitchFamily="34" charset="0"/>
              </a:rPr>
              <a:t> century that affected the worldwide community and Cyprus. Specifically the wired telephones were mostly used in the coffee shops </a:t>
            </a:r>
            <a:r>
              <a:rPr lang="en-US" sz="2000" b="1" cap="none" dirty="0" smtClean="0">
                <a:latin typeface="Abadi" panose="020B0604020202020204" pitchFamily="34" charset="0"/>
              </a:rPr>
              <a:t>and some </a:t>
            </a:r>
            <a:r>
              <a:rPr lang="en-US" sz="2000" b="1" cap="none" dirty="0">
                <a:latin typeface="Abadi" panose="020B0604020202020204" pitchFamily="34" charset="0"/>
              </a:rPr>
              <a:t>houses.</a:t>
            </a:r>
            <a:br>
              <a:rPr lang="en-US" sz="2000" b="1" cap="none" dirty="0">
                <a:latin typeface="Abadi" panose="020B0604020202020204" pitchFamily="34" charset="0"/>
              </a:rPr>
            </a:br>
            <a:endParaRPr lang="en-US" sz="2000" b="1" cap="none" dirty="0">
              <a:latin typeface="Abadi" panose="020B0604020202020204" pitchFamily="34" charset="0"/>
            </a:endParaRPr>
          </a:p>
        </p:txBody>
      </p:sp>
      <p:pic>
        <p:nvPicPr>
          <p:cNvPr id="1026" name="Picture 2" descr="Image result for wired telephones">
            <a:extLst>
              <a:ext uri="{FF2B5EF4-FFF2-40B4-BE49-F238E27FC236}">
                <a16:creationId xmlns:a16="http://schemas.microsoft.com/office/drawing/2014/main" id="{2BB245CD-05E5-4E3B-BE6C-AE2A8EE2C1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659" y="168711"/>
            <a:ext cx="4048125" cy="41243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Image result for wired telephones">
            <a:extLst>
              <a:ext uri="{FF2B5EF4-FFF2-40B4-BE49-F238E27FC236}">
                <a16:creationId xmlns:a16="http://schemas.microsoft.com/office/drawing/2014/main" id="{83CD6CC7-53B2-4A8F-96DF-A947AD1069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0105" y="69960"/>
            <a:ext cx="5085279" cy="45401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2944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barn(inVertical)">
                                      <p:cBhvr>
                                        <p:cTn id="12" dur="5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332510"/>
            <a:ext cx="10898986" cy="609600"/>
          </a:xfrm>
        </p:spPr>
        <p:txBody>
          <a:bodyPr>
            <a:normAutofit fontScale="90000"/>
          </a:bodyPr>
          <a:lstStyle/>
          <a:p>
            <a:r>
              <a:rPr lang="en-US" dirty="0" smtClean="0"/>
              <a:t>Telephone boxes</a:t>
            </a:r>
            <a:br>
              <a:rPr lang="en-US" dirty="0" smtClean="0"/>
            </a:br>
            <a:endParaRPr lang="en-US" dirty="0"/>
          </a:p>
        </p:txBody>
      </p:sp>
      <p:sp>
        <p:nvSpPr>
          <p:cNvPr id="3" name="Content Placeholder 2"/>
          <p:cNvSpPr>
            <a:spLocks noGrp="1"/>
          </p:cNvSpPr>
          <p:nvPr>
            <p:ph idx="1"/>
          </p:nvPr>
        </p:nvSpPr>
        <p:spPr>
          <a:xfrm>
            <a:off x="1" y="1330036"/>
            <a:ext cx="5513492" cy="4643682"/>
          </a:xfrm>
        </p:spPr>
        <p:txBody>
          <a:bodyPr>
            <a:noAutofit/>
          </a:bodyPr>
          <a:lstStyle/>
          <a:p>
            <a:r>
              <a:rPr lang="en-US" sz="2800" dirty="0" smtClean="0"/>
              <a:t>Until 1955,Cyprus was </a:t>
            </a:r>
            <a:r>
              <a:rPr lang="en-US" sz="2800" dirty="0"/>
              <a:t>a</a:t>
            </a:r>
            <a:r>
              <a:rPr lang="en-US" sz="2800" dirty="0" smtClean="0"/>
              <a:t> British colony. Due to that fact there was an impact</a:t>
            </a:r>
            <a:r>
              <a:rPr lang="en-GB" sz="2800" dirty="0" smtClean="0"/>
              <a:t> ın different sectıons</a:t>
            </a:r>
            <a:r>
              <a:rPr lang="en-US" sz="2800" dirty="0" smtClean="0"/>
              <a:t>.One of those sections was in communication. So telephone booths reached to villages. There  was only one telephone booth in the center of each village for all the villagers in order to communicate.</a:t>
            </a:r>
          </a:p>
        </p:txBody>
      </p:sp>
      <p:pic>
        <p:nvPicPr>
          <p:cNvPr id="4" name="Picture 3"/>
          <p:cNvPicPr>
            <a:picLocks noChangeAspect="1"/>
          </p:cNvPicPr>
          <p:nvPr/>
        </p:nvPicPr>
        <p:blipFill>
          <a:blip r:embed="rId2"/>
          <a:stretch>
            <a:fillRect/>
          </a:stretch>
        </p:blipFill>
        <p:spPr>
          <a:xfrm>
            <a:off x="5513493" y="2015732"/>
            <a:ext cx="5936979" cy="3957986"/>
          </a:xfrm>
          <a:prstGeom prst="rect">
            <a:avLst/>
          </a:prstGeom>
        </p:spPr>
      </p:pic>
    </p:spTree>
    <p:extLst>
      <p:ext uri="{BB962C8B-B14F-4D97-AF65-F5344CB8AC3E}">
        <p14:creationId xmlns:p14="http://schemas.microsoft.com/office/powerpoint/2010/main" val="184754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92C19-5FD2-427B-BA88-C62D46CA7FB0}"/>
              </a:ext>
            </a:extLst>
          </p:cNvPr>
          <p:cNvSpPr>
            <a:spLocks noGrp="1"/>
          </p:cNvSpPr>
          <p:nvPr>
            <p:ph type="title"/>
          </p:nvPr>
        </p:nvSpPr>
        <p:spPr>
          <a:xfrm>
            <a:off x="5055383" y="184422"/>
            <a:ext cx="6875758" cy="1049235"/>
          </a:xfrm>
        </p:spPr>
        <p:txBody>
          <a:bodyPr vert="horz" lIns="91440" tIns="45720" rIns="91440" bIns="45720" rtlCol="0" anchor="t">
            <a:noAutofit/>
          </a:bodyPr>
          <a:lstStyle/>
          <a:p>
            <a:pPr algn="ctr"/>
            <a:r>
              <a:rPr lang="en-US" sz="6000" dirty="0"/>
              <a:t>Communication nowadays</a:t>
            </a:r>
          </a:p>
        </p:txBody>
      </p:sp>
      <p:sp>
        <p:nvSpPr>
          <p:cNvPr id="3" name="Content Placeholder 2">
            <a:extLst>
              <a:ext uri="{FF2B5EF4-FFF2-40B4-BE49-F238E27FC236}">
                <a16:creationId xmlns:a16="http://schemas.microsoft.com/office/drawing/2014/main" id="{CDF2D207-A026-46EB-BD14-201954B10D44}"/>
              </a:ext>
            </a:extLst>
          </p:cNvPr>
          <p:cNvSpPr>
            <a:spLocks noGrp="1"/>
          </p:cNvSpPr>
          <p:nvPr>
            <p:ph type="body" sz="half" idx="2"/>
          </p:nvPr>
        </p:nvSpPr>
        <p:spPr>
          <a:xfrm>
            <a:off x="5674057" y="2002244"/>
            <a:ext cx="5550355" cy="3450613"/>
          </a:xfrm>
        </p:spPr>
        <p:txBody>
          <a:bodyPr vert="horz" lIns="91440" tIns="45720" rIns="91440" bIns="45720" rtlCol="0" anchor="t">
            <a:noAutofit/>
          </a:bodyPr>
          <a:lstStyle/>
          <a:p>
            <a:pPr algn="ctr"/>
            <a:r>
              <a:rPr lang="en-US" sz="3200" dirty="0"/>
              <a:t>In Cyprus most of the people </a:t>
            </a:r>
            <a:r>
              <a:rPr lang="en-US" sz="3200" dirty="0" smtClean="0"/>
              <a:t>use </a:t>
            </a:r>
            <a:r>
              <a:rPr lang="en-US" sz="3200" dirty="0"/>
              <a:t>mobile phones and laptops to communicate. Moreover, many apps </a:t>
            </a:r>
            <a:r>
              <a:rPr lang="en-US" sz="3200" dirty="0" smtClean="0"/>
              <a:t>are used </a:t>
            </a:r>
            <a:r>
              <a:rPr lang="en-US" sz="3200" dirty="0"/>
              <a:t>to communicate with other people such as Gmail, Messenger, Instagram and Skype.</a:t>
            </a:r>
          </a:p>
        </p:txBody>
      </p:sp>
      <p:pic>
        <p:nvPicPr>
          <p:cNvPr id="5" name="Picture 4"/>
          <p:cNvPicPr>
            <a:picLocks noChangeAspect="1"/>
          </p:cNvPicPr>
          <p:nvPr/>
        </p:nvPicPr>
        <p:blipFill>
          <a:blip r:embed="rId2"/>
          <a:stretch>
            <a:fillRect/>
          </a:stretch>
        </p:blipFill>
        <p:spPr>
          <a:xfrm>
            <a:off x="1214651" y="898576"/>
            <a:ext cx="3008423" cy="4273925"/>
          </a:xfrm>
          <a:prstGeom prst="rect">
            <a:avLst/>
          </a:prstGeom>
        </p:spPr>
      </p:pic>
    </p:spTree>
    <p:extLst>
      <p:ext uri="{BB962C8B-B14F-4D97-AF65-F5344CB8AC3E}">
        <p14:creationId xmlns:p14="http://schemas.microsoft.com/office/powerpoint/2010/main" val="23412251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15CE9AF-01E1-46B3-874B-215F56B9DFAA}"/>
              </a:ext>
            </a:extLst>
          </p:cNvPr>
          <p:cNvSpPr>
            <a:spLocks noGrp="1"/>
          </p:cNvSpPr>
          <p:nvPr>
            <p:ph idx="1"/>
          </p:nvPr>
        </p:nvSpPr>
        <p:spPr>
          <a:xfrm>
            <a:off x="4886325" y="-314324"/>
            <a:ext cx="7143749" cy="7558086"/>
          </a:xfrm>
        </p:spPr>
        <p:txBody>
          <a:bodyPr>
            <a:normAutofit/>
          </a:bodyPr>
          <a:lstStyle/>
          <a:p>
            <a:pPr marL="0" indent="0">
              <a:buNone/>
            </a:pPr>
            <a:r>
              <a:rPr lang="en-GB" sz="3600" u="sng" dirty="0"/>
              <a:t>FOOD AND WATER ISSUES </a:t>
            </a:r>
            <a:endParaRPr lang="el-GR" sz="3600" u="sng" dirty="0" smtClean="0"/>
          </a:p>
          <a:p>
            <a:pPr marL="0" indent="0">
              <a:buNone/>
            </a:pPr>
            <a:r>
              <a:rPr lang="en-GB" sz="3200" dirty="0" smtClean="0"/>
              <a:t>In Cyprus the most people were poor and they couldn’t afford to eat fancy food, so they had no other choice than making a living by growing their own goods. In addition, they had to go to the fountain with the “</a:t>
            </a:r>
            <a:r>
              <a:rPr lang="en-GB" sz="3200" dirty="0" err="1" smtClean="0"/>
              <a:t>cuza</a:t>
            </a:r>
            <a:r>
              <a:rPr lang="en-GB" sz="3200" dirty="0" smtClean="0"/>
              <a:t>”</a:t>
            </a:r>
            <a:r>
              <a:rPr lang="el-GR" sz="3200" dirty="0" smtClean="0"/>
              <a:t>(</a:t>
            </a:r>
            <a:r>
              <a:rPr lang="en-GB" sz="3200" dirty="0" smtClean="0"/>
              <a:t>clay pot) to collect water and transport it to their homes.                                                                                                                                                                                        </a:t>
            </a:r>
          </a:p>
          <a:p>
            <a:pPr marL="0" indent="0">
              <a:buNone/>
            </a:pPr>
            <a:endParaRPr lang="en-GB" dirty="0"/>
          </a:p>
        </p:txBody>
      </p:sp>
      <p:sp>
        <p:nvSpPr>
          <p:cNvPr id="3" name="Content Placeholder 2">
            <a:extLst>
              <a:ext uri="{FF2B5EF4-FFF2-40B4-BE49-F238E27FC236}">
                <a16:creationId xmlns:a16="http://schemas.microsoft.com/office/drawing/2014/main" id="{73C5A75E-8449-4907-B2E6-132F4121CC36}"/>
              </a:ext>
            </a:extLst>
          </p:cNvPr>
          <p:cNvSpPr>
            <a:spLocks noGrp="1"/>
          </p:cNvSpPr>
          <p:nvPr>
            <p:ph type="body" sz="half" idx="2"/>
          </p:nvPr>
        </p:nvSpPr>
        <p:spPr>
          <a:xfrm>
            <a:off x="1442757" y="3209619"/>
            <a:ext cx="3275013" cy="2248181"/>
          </a:xfrm>
        </p:spPr>
        <p:txBody>
          <a:bodyPr>
            <a:normAutofit/>
          </a:bodyPr>
          <a:lstStyle/>
          <a:p>
            <a:pPr marL="0" indent="0" algn="just">
              <a:buNone/>
            </a:pPr>
            <a:endParaRPr lang="en-GB" dirty="0"/>
          </a:p>
        </p:txBody>
      </p:sp>
      <p:pic>
        <p:nvPicPr>
          <p:cNvPr id="4" name="Picture 3"/>
          <p:cNvPicPr>
            <a:picLocks noChangeAspect="1"/>
          </p:cNvPicPr>
          <p:nvPr/>
        </p:nvPicPr>
        <p:blipFill>
          <a:blip r:embed="rId2"/>
          <a:stretch>
            <a:fillRect/>
          </a:stretch>
        </p:blipFill>
        <p:spPr>
          <a:xfrm>
            <a:off x="393456" y="185738"/>
            <a:ext cx="3630537" cy="6292093"/>
          </a:xfrm>
          <a:prstGeom prst="rect">
            <a:avLst/>
          </a:prstGeom>
        </p:spPr>
      </p:pic>
    </p:spTree>
    <p:extLst>
      <p:ext uri="{BB962C8B-B14F-4D97-AF65-F5344CB8AC3E}">
        <p14:creationId xmlns:p14="http://schemas.microsoft.com/office/powerpoint/2010/main" val="57587819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nodePh="1">
                                  <p:stCondLst>
                                    <p:cond delay="0"/>
                                  </p:stCondLst>
                                  <p:endCondLst>
                                    <p:cond evt="begin" delay="0">
                                      <p:tn val="5"/>
                                    </p:cond>
                                  </p:endCondLst>
                                  <p:iterate type="lt">
                                    <p:tmPct val="10000"/>
                                  </p:iterate>
                                  <p:childTnLst>
                                    <p:animMotion origin="layout" path="M -0.16172 -0.02615 L -0.16172 -0.09537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472"/>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circle(in)">
                                      <p:cBhvr>
                                        <p:cTn id="15" dur="20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circle(in)">
                                      <p:cBhvr>
                                        <p:cTn id="20"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355</TotalTime>
  <Words>1106</Words>
  <Application>Microsoft Office PowerPoint</Application>
  <PresentationFormat>Widescreen</PresentationFormat>
  <Paragraphs>47</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Abadi</vt:lpstr>
      <vt:lpstr>Arial</vt:lpstr>
      <vt:lpstr>Calibri</vt:lpstr>
      <vt:lpstr>Century Gothic</vt:lpstr>
      <vt:lpstr>inherit</vt:lpstr>
      <vt:lpstr>Wingdings 3</vt:lpstr>
      <vt:lpstr>Ion</vt:lpstr>
      <vt:lpstr>Cyprus: THE ISLAND of contrast</vt:lpstr>
      <vt:lpstr>How people used to travel  in the Cypriot villages</vt:lpstr>
      <vt:lpstr>TRANSPORTATION IN THE MIDDLE OF 20th century</vt:lpstr>
      <vt:lpstr>TRANSPORTATION NOWADAYS</vt:lpstr>
      <vt:lpstr>THE OLD WAYs OF COMMUNICATION</vt:lpstr>
      <vt:lpstr>Telephones were a revolutionary creation of the 19th century that affected the worldwide community and Cyprus. Specifically the wired telephones were mostly used in the coffee shops and some houses. </vt:lpstr>
      <vt:lpstr>Telephone boxes </vt:lpstr>
      <vt:lpstr>Communication nowadays</vt:lpstr>
      <vt:lpstr>PowerPoint Presentation</vt:lpstr>
      <vt:lpstr>WINERY IN CYPRUS</vt:lpstr>
      <vt:lpstr>PowerPoint Presentation</vt:lpstr>
      <vt:lpstr>PowerPoint Presentation</vt:lpstr>
      <vt:lpstr>Wine nowadays</vt:lpstr>
      <vt:lpstr>Cyprus POTTERING</vt:lpstr>
      <vt:lpstr>Evolution of consumption </vt:lpstr>
      <vt:lpstr>Eating</vt:lpstr>
      <vt:lpstr>THE CHAIR MAKER</vt:lpstr>
      <vt:lpstr>PowerPoint Presentation</vt:lpstr>
      <vt:lpstr>THE WEAVER</vt:lpstr>
      <vt:lpstr>weavıng</vt:lpstr>
      <vt:lpstr>LOOM</vt:lpstr>
      <vt:lpstr>PowerPoint Presentation</vt:lpstr>
      <vt:lpstr>Embroıdery  </vt:lpstr>
      <vt:lpstr>SHOE MAKER</vt:lpstr>
      <vt:lpstr>Old handicrafts and professions are continuing to vanish as time goes on, due to the evolution of technology, to economical and social reasons</vt:lpstr>
      <vt:lpstr>THANK YOU FOR WATCHING!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Cyprus: THE ISLAND of contrast</dc:title>
  <dc:creator>xristos hadjimiltis</dc:creator>
  <cp:lastModifiedBy>USER</cp:lastModifiedBy>
  <cp:revision>43</cp:revision>
  <dcterms:created xsi:type="dcterms:W3CDTF">2019-08-20T15:24:24Z</dcterms:created>
  <dcterms:modified xsi:type="dcterms:W3CDTF">2019-10-25T18:31:41Z</dcterms:modified>
</cp:coreProperties>
</file>