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7" r:id="rId9"/>
    <p:sldId id="265" r:id="rId10"/>
    <p:sldId id="266" r:id="rId11"/>
    <p:sldId id="268" r:id="rId12"/>
    <p:sldId id="269" r:id="rId13"/>
    <p:sldId id="270" r:id="rId14"/>
    <p:sldId id="271" r:id="rId15"/>
    <p:sldId id="272" r:id="rId16"/>
    <p:sldId id="273" r:id="rId17"/>
    <p:sldId id="274" r:id="rId18"/>
    <p:sldId id="295" r:id="rId19"/>
    <p:sldId id="276" r:id="rId20"/>
    <p:sldId id="277" r:id="rId21"/>
    <p:sldId id="278" r:id="rId22"/>
    <p:sldId id="279" r:id="rId23"/>
    <p:sldId id="280" r:id="rId24"/>
    <p:sldId id="281" r:id="rId25"/>
    <p:sldId id="297" r:id="rId26"/>
    <p:sldId id="282" r:id="rId27"/>
    <p:sldId id="283" r:id="rId28"/>
    <p:sldId id="284" r:id="rId29"/>
    <p:sldId id="285" r:id="rId30"/>
    <p:sldId id="286" r:id="rId31"/>
    <p:sldId id="288" r:id="rId32"/>
    <p:sldId id="289" r:id="rId33"/>
    <p:sldId id="290" r:id="rId34"/>
    <p:sldId id="291" r:id="rId35"/>
    <p:sldId id="292" r:id="rId36"/>
    <p:sldId id="294" r:id="rId37"/>
    <p:sldId id="298" r:id="rId38"/>
    <p:sldId id="29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Freeform 6"/>
          <p:cNvSpPr/>
          <p:nvPr/>
        </p:nvSpPr>
        <p:spPr>
          <a:xfrm>
            <a:off x="0" y="4323813"/>
            <a:ext cx="1744647" cy="778593"/>
          </a:xfrm>
          <a:custGeom>
            <a:avLst/>
            <a:gdLst>
              <a:gd name="f0" fmla="val w"/>
              <a:gd name="f1" fmla="val h"/>
              <a:gd name="f2" fmla="val 0"/>
              <a:gd name="f3" fmla="val 372"/>
              <a:gd name="f4" fmla="val 166"/>
              <a:gd name="f5" fmla="val 287"/>
              <a:gd name="f6" fmla="val 290"/>
              <a:gd name="f7" fmla="val 292"/>
              <a:gd name="f8" fmla="val 165"/>
              <a:gd name="f9" fmla="val 293"/>
              <a:gd name="f10" fmla="val 164"/>
              <a:gd name="f11" fmla="val 163"/>
              <a:gd name="f12" fmla="val 294"/>
              <a:gd name="f13" fmla="val 370"/>
              <a:gd name="f14" fmla="val 87"/>
              <a:gd name="f15" fmla="val 85"/>
              <a:gd name="f16" fmla="val 81"/>
              <a:gd name="f17" fmla="val 78"/>
              <a:gd name="f18" fmla="val 3"/>
              <a:gd name="f19" fmla="val 2"/>
              <a:gd name="f20" fmla="val 1"/>
              <a:gd name="f21" fmla="*/ f0 1 372"/>
              <a:gd name="f22" fmla="*/ f1 1 166"/>
              <a:gd name="f23" fmla="+- f4 0 f2"/>
              <a:gd name="f24" fmla="+- f3 0 f2"/>
              <a:gd name="f25" fmla="*/ f24 1 372"/>
              <a:gd name="f26" fmla="*/ f23 1 166"/>
              <a:gd name="f27" fmla="*/ 0 1 f25"/>
              <a:gd name="f28" fmla="*/ f3 1 f25"/>
              <a:gd name="f29" fmla="*/ 0 1 f26"/>
              <a:gd name="f30" fmla="*/ f4 1 f26"/>
              <a:gd name="f31" fmla="*/ f27 f21 1"/>
              <a:gd name="f32" fmla="*/ f28 f21 1"/>
              <a:gd name="f33" fmla="*/ f30 f22 1"/>
              <a:gd name="f34" fmla="*/ f29 f22 1"/>
            </a:gdLst>
            <a:ahLst/>
            <a:cxnLst>
              <a:cxn ang="3cd4">
                <a:pos x="hc" y="t"/>
              </a:cxn>
              <a:cxn ang="0">
                <a:pos x="r" y="vc"/>
              </a:cxn>
              <a:cxn ang="cd4">
                <a:pos x="hc" y="b"/>
              </a:cxn>
              <a:cxn ang="cd2">
                <a:pos x="l" y="vc"/>
              </a:cxn>
            </a:cxnLst>
            <a:rect l="f31" t="f34" r="f32" b="f33"/>
            <a:pathLst>
              <a:path w="372" h="166">
                <a:moveTo>
                  <a:pt x="f5" y="f4"/>
                </a:moveTo>
                <a:cubicBezTo>
                  <a:pt x="f6" y="f4"/>
                  <a:pt x="f7" y="f8"/>
                  <a:pt x="f9" y="f10"/>
                </a:cubicBezTo>
                <a:cubicBezTo>
                  <a:pt x="f9" y="f11"/>
                  <a:pt x="f12" y="f11"/>
                  <a:pt x="f12" y="f11"/>
                </a:cubicBezTo>
                <a:cubicBezTo>
                  <a:pt x="f13" y="f14"/>
                  <a:pt x="f13" y="f14"/>
                  <a:pt x="f13" y="f14"/>
                </a:cubicBezTo>
                <a:cubicBezTo>
                  <a:pt x="f3" y="f15"/>
                  <a:pt x="f3" y="f16"/>
                  <a:pt x="f13" y="f17"/>
                </a:cubicBezTo>
                <a:cubicBezTo>
                  <a:pt x="f12" y="f18"/>
                  <a:pt x="f12" y="f18"/>
                  <a:pt x="f12" y="f18"/>
                </a:cubicBezTo>
                <a:cubicBezTo>
                  <a:pt x="f12" y="f19"/>
                  <a:pt x="f9" y="f19"/>
                  <a:pt x="f9" y="f19"/>
                </a:cubicBezTo>
                <a:cubicBezTo>
                  <a:pt x="f7" y="f20"/>
                  <a:pt x="f6" y="f2"/>
                  <a:pt x="f5" y="f2"/>
                </a:cubicBezTo>
                <a:cubicBezTo>
                  <a:pt x="f2" y="f2"/>
                  <a:pt x="f2" y="f2"/>
                  <a:pt x="f2" y="f2"/>
                </a:cubicBezTo>
                <a:cubicBezTo>
                  <a:pt x="f2" y="f4"/>
                  <a:pt x="f2" y="f4"/>
                  <a:pt x="f2" y="f4"/>
                </a:cubicBezTo>
                <a:lnTo>
                  <a:pt x="f5" y="f4"/>
                </a:ln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Slide Number Placeholder 5"/>
          <p:cNvSpPr txBox="1">
            <a:spLocks noGrp="1"/>
          </p:cNvSpPr>
          <p:nvPr>
            <p:ph type="sldNum" sz="quarter" idx="8"/>
          </p:nvPr>
        </p:nvSpPr>
        <p:spPr>
          <a:xfrm>
            <a:off x="531815" y="4529544"/>
            <a:ext cx="779763" cy="365129"/>
          </a:xfrm>
        </p:spPr>
        <p:txBody>
          <a:bodyPr/>
          <a:lstStyle>
            <a:lvl1pPr>
              <a:defRPr/>
            </a:lvl1pPr>
          </a:lstStyle>
          <a:p>
            <a:pPr lvl="0"/>
            <a:fld id="{04348402-67CC-4158-941D-86F77BBB65A8}" type="slidenum">
              <a:t>‹#›</a:t>
            </a:fld>
            <a:endParaRPr lang="en-US"/>
          </a:p>
        </p:txBody>
      </p:sp>
    </p:spTree>
    <p:extLst>
      <p:ext uri="{BB962C8B-B14F-4D97-AF65-F5344CB8AC3E}">
        <p14:creationId xmlns:p14="http://schemas.microsoft.com/office/powerpoint/2010/main" val="1610143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Freeform 11"/>
          <p:cNvSpPr/>
          <p:nvPr/>
        </p:nvSpPr>
        <p:spPr>
          <a:xfrm flipV="1">
            <a:off x="-4187" y="3178170"/>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Slide Number Placeholder 5"/>
          <p:cNvSpPr txBox="1">
            <a:spLocks noGrp="1"/>
          </p:cNvSpPr>
          <p:nvPr>
            <p:ph type="sldNum" sz="quarter" idx="8"/>
          </p:nvPr>
        </p:nvSpPr>
        <p:spPr>
          <a:xfrm>
            <a:off x="531815" y="3244135"/>
            <a:ext cx="779763" cy="365129"/>
          </a:xfrm>
        </p:spPr>
        <p:txBody>
          <a:bodyPr/>
          <a:lstStyle>
            <a:lvl1pPr>
              <a:defRPr/>
            </a:lvl1pPr>
          </a:lstStyle>
          <a:p>
            <a:pPr lvl="0"/>
            <a:fld id="{54D5598C-1CE7-467C-B57A-03C0F2F58C2B}" type="slidenum">
              <a:t>‹#›</a:t>
            </a:fld>
            <a:endParaRPr lang="en-US"/>
          </a:p>
        </p:txBody>
      </p:sp>
    </p:spTree>
    <p:extLst>
      <p:ext uri="{BB962C8B-B14F-4D97-AF65-F5344CB8AC3E}">
        <p14:creationId xmlns:p14="http://schemas.microsoft.com/office/powerpoint/2010/main" val="3734091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3432CA7C-2C41-42FA-9C40-B2E09C149AEE}" type="datetime1">
              <a:rPr lang="en-US"/>
              <a:pPr lvl="0"/>
              <a:t>4/10/2019</a:t>
            </a:fld>
            <a:endParaRPr lang="en-US"/>
          </a:p>
        </p:txBody>
      </p:sp>
      <p:sp>
        <p:nvSpPr>
          <p:cNvPr id="3" name="Footer Placeholder 4"/>
          <p:cNvSpPr txBox="1">
            <a:spLocks noGrp="1"/>
          </p:cNvSpPr>
          <p:nvPr>
            <p:ph type="ftr" sz="quarter" idx="9"/>
          </p:nvPr>
        </p:nvSpPr>
        <p:spPr/>
        <p:txBody>
          <a:bodyPr/>
          <a:lstStyle>
            <a:lvl1pPr>
              <a:defRPr/>
            </a:lvl1pPr>
          </a:lstStyle>
          <a:p>
            <a:pPr lvl="0"/>
            <a:endParaRPr lang="en-US"/>
          </a:p>
        </p:txBody>
      </p:sp>
      <p:sp>
        <p:nvSpPr>
          <p:cNvPr id="4" name="Freeform 11"/>
          <p:cNvSpPr/>
          <p:nvPr/>
        </p:nvSpPr>
        <p:spPr>
          <a:xfrm flipV="1">
            <a:off x="-4187" y="3178170"/>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Slide Number Placeholder 5"/>
          <p:cNvSpPr txBox="1">
            <a:spLocks noGrp="1"/>
          </p:cNvSpPr>
          <p:nvPr>
            <p:ph type="sldNum" sz="quarter" idx="8"/>
          </p:nvPr>
        </p:nvSpPr>
        <p:spPr>
          <a:xfrm>
            <a:off x="531815" y="3244135"/>
            <a:ext cx="779763" cy="365129"/>
          </a:xfrm>
        </p:spPr>
        <p:txBody>
          <a:bodyPr/>
          <a:lstStyle>
            <a:lvl1pPr>
              <a:defRPr/>
            </a:lvl1pPr>
          </a:lstStyle>
          <a:p>
            <a:pPr lvl="0"/>
            <a:fld id="{A2EC574F-0A35-4CF9-B486-ECC62806D9B2}" type="slidenum">
              <a:t>‹#›</a:t>
            </a:fld>
            <a:endParaRPr lang="en-US"/>
          </a:p>
        </p:txBody>
      </p:sp>
      <p:sp>
        <p:nvSpPr>
          <p:cNvPr id="6" name="TextBox 13"/>
          <p:cNvSpPr txBox="1"/>
          <p:nvPr/>
        </p:nvSpPr>
        <p:spPr>
          <a:xfrm>
            <a:off x="2467654" y="648007"/>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A53010"/>
                </a:solidFill>
                <a:uFillTx/>
                <a:latin typeface="Arial"/>
              </a:rPr>
              <a:t>“</a:t>
            </a:r>
          </a:p>
        </p:txBody>
      </p:sp>
      <p:sp>
        <p:nvSpPr>
          <p:cNvPr id="7" name="TextBox 14"/>
          <p:cNvSpPr txBox="1"/>
          <p:nvPr/>
        </p:nvSpPr>
        <p:spPr>
          <a:xfrm>
            <a:off x="11114852" y="290530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A53010"/>
                </a:solidFill>
                <a:uFillTx/>
                <a:latin typeface="Arial"/>
              </a:rPr>
              <a:t>”</a:t>
            </a:r>
          </a:p>
        </p:txBody>
      </p:sp>
    </p:spTree>
    <p:extLst>
      <p:ext uri="{BB962C8B-B14F-4D97-AF65-F5344CB8AC3E}">
        <p14:creationId xmlns:p14="http://schemas.microsoft.com/office/powerpoint/2010/main" val="1192835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Footer Placeholder 5"/>
          <p:cNvSpPr txBox="1">
            <a:spLocks noGrp="1"/>
          </p:cNvSpPr>
          <p:nvPr>
            <p:ph type="ftr" sz="quarter" idx="9"/>
          </p:nvPr>
        </p:nvSpPr>
        <p:spPr/>
        <p:txBody>
          <a:bodyPr/>
          <a:lstStyle>
            <a:lvl1pPr>
              <a:defRPr/>
            </a:lvl1pPr>
          </a:lstStyle>
          <a:p>
            <a:pPr lvl="0"/>
            <a:endParaRPr lang="en-US"/>
          </a:p>
        </p:txBody>
      </p:sp>
      <p:sp>
        <p:nvSpPr>
          <p:cNvPr id="3" name="Freeform 11"/>
          <p:cNvSpPr/>
          <p:nvPr/>
        </p:nvSpPr>
        <p:spPr>
          <a:xfrm flipV="1">
            <a:off x="-4187" y="4911727"/>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Slide Number Placeholder 6"/>
          <p:cNvSpPr txBox="1">
            <a:spLocks noGrp="1"/>
          </p:cNvSpPr>
          <p:nvPr>
            <p:ph type="sldNum" sz="quarter" idx="8"/>
          </p:nvPr>
        </p:nvSpPr>
        <p:spPr>
          <a:xfrm>
            <a:off x="531815" y="4983086"/>
            <a:ext cx="779763" cy="365129"/>
          </a:xfrm>
        </p:spPr>
        <p:txBody>
          <a:bodyPr/>
          <a:lstStyle>
            <a:lvl1pPr>
              <a:defRPr/>
            </a:lvl1pPr>
          </a:lstStyle>
          <a:p>
            <a:pPr lvl="0"/>
            <a:fld id="{827A4A4E-EE54-4D19-B648-432A65342EE7}" type="slidenum">
              <a:t>‹#›</a:t>
            </a:fld>
            <a:endParaRPr lang="en-US"/>
          </a:p>
        </p:txBody>
      </p:sp>
    </p:spTree>
    <p:extLst>
      <p:ext uri="{BB962C8B-B14F-4D97-AF65-F5344CB8AC3E}">
        <p14:creationId xmlns:p14="http://schemas.microsoft.com/office/powerpoint/2010/main" val="237810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Date Placeholder 4"/>
          <p:cNvSpPr txBox="1">
            <a:spLocks noGrp="1"/>
          </p:cNvSpPr>
          <p:nvPr>
            <p:ph type="dt" sz="half" idx="7"/>
          </p:nvPr>
        </p:nvSpPr>
        <p:spPr/>
        <p:txBody>
          <a:bodyPr/>
          <a:lstStyle>
            <a:lvl1pPr>
              <a:defRPr/>
            </a:lvl1pPr>
          </a:lstStyle>
          <a:p>
            <a:pPr lvl="0"/>
            <a:fld id="{B6B550C2-7373-4BA6-B188-C3100CC63569}" type="datetime1">
              <a:rPr lang="en-US"/>
              <a:pPr lvl="0"/>
              <a:t>4/10/2019</a:t>
            </a:fld>
            <a:endParaRPr lang="en-US"/>
          </a:p>
        </p:txBody>
      </p:sp>
      <p:sp>
        <p:nvSpPr>
          <p:cNvPr id="3" name="Footer Placeholder 5"/>
          <p:cNvSpPr txBox="1">
            <a:spLocks noGrp="1"/>
          </p:cNvSpPr>
          <p:nvPr>
            <p:ph type="ftr" sz="quarter" idx="9"/>
          </p:nvPr>
        </p:nvSpPr>
        <p:spPr/>
        <p:txBody>
          <a:bodyPr/>
          <a:lstStyle>
            <a:lvl1pPr>
              <a:defRPr/>
            </a:lvl1pPr>
          </a:lstStyle>
          <a:p>
            <a:pPr lvl="0"/>
            <a:endParaRPr lang="en-US"/>
          </a:p>
        </p:txBody>
      </p:sp>
      <p:sp>
        <p:nvSpPr>
          <p:cNvPr id="4" name="Freeform 11"/>
          <p:cNvSpPr/>
          <p:nvPr/>
        </p:nvSpPr>
        <p:spPr>
          <a:xfrm flipV="1">
            <a:off x="-4187" y="4911727"/>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Slide Number Placeholder 6"/>
          <p:cNvSpPr txBox="1">
            <a:spLocks noGrp="1"/>
          </p:cNvSpPr>
          <p:nvPr>
            <p:ph type="sldNum" sz="quarter" idx="8"/>
          </p:nvPr>
        </p:nvSpPr>
        <p:spPr>
          <a:xfrm>
            <a:off x="531815" y="4983086"/>
            <a:ext cx="779763" cy="365129"/>
          </a:xfrm>
        </p:spPr>
        <p:txBody>
          <a:bodyPr/>
          <a:lstStyle>
            <a:lvl1pPr>
              <a:defRPr/>
            </a:lvl1pPr>
          </a:lstStyle>
          <a:p>
            <a:pPr lvl="0"/>
            <a:fld id="{A71B8DF9-70C2-435F-B72F-576C05706FD5}" type="slidenum">
              <a:t>‹#›</a:t>
            </a:fld>
            <a:endParaRPr lang="en-US"/>
          </a:p>
        </p:txBody>
      </p:sp>
      <p:sp>
        <p:nvSpPr>
          <p:cNvPr id="6" name="TextBox 16"/>
          <p:cNvSpPr txBox="1"/>
          <p:nvPr/>
        </p:nvSpPr>
        <p:spPr>
          <a:xfrm>
            <a:off x="2467654" y="648007"/>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A53010"/>
                </a:solidFill>
                <a:uFillTx/>
                <a:latin typeface="Arial"/>
              </a:rPr>
              <a:t>“</a:t>
            </a:r>
          </a:p>
        </p:txBody>
      </p:sp>
      <p:sp>
        <p:nvSpPr>
          <p:cNvPr id="7" name="TextBox 17"/>
          <p:cNvSpPr txBox="1"/>
          <p:nvPr/>
        </p:nvSpPr>
        <p:spPr>
          <a:xfrm>
            <a:off x="11114852" y="290530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A53010"/>
                </a:solidFill>
                <a:uFillTx/>
                <a:latin typeface="Arial"/>
              </a:rPr>
              <a:t>”</a:t>
            </a:r>
          </a:p>
        </p:txBody>
      </p:sp>
    </p:spTree>
    <p:extLst>
      <p:ext uri="{BB962C8B-B14F-4D97-AF65-F5344CB8AC3E}">
        <p14:creationId xmlns:p14="http://schemas.microsoft.com/office/powerpoint/2010/main" val="2933546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Date Placeholder 4"/>
          <p:cNvSpPr txBox="1">
            <a:spLocks noGrp="1"/>
          </p:cNvSpPr>
          <p:nvPr>
            <p:ph type="dt" sz="half" idx="7"/>
          </p:nvPr>
        </p:nvSpPr>
        <p:spPr/>
        <p:txBody>
          <a:bodyPr/>
          <a:lstStyle>
            <a:lvl1pPr>
              <a:defRPr/>
            </a:lvl1pPr>
          </a:lstStyle>
          <a:p>
            <a:pPr lvl="0"/>
            <a:fld id="{C3D0C321-5A6F-403E-A1B7-1256F74D4B2A}" type="datetime1">
              <a:rPr lang="en-US"/>
              <a:pPr lvl="0"/>
              <a:t>4/10/2019</a:t>
            </a:fld>
            <a:endParaRPr lang="en-US"/>
          </a:p>
        </p:txBody>
      </p:sp>
      <p:sp>
        <p:nvSpPr>
          <p:cNvPr id="3" name="Footer Placeholder 5"/>
          <p:cNvSpPr txBox="1">
            <a:spLocks noGrp="1"/>
          </p:cNvSpPr>
          <p:nvPr>
            <p:ph type="ftr" sz="quarter" idx="9"/>
          </p:nvPr>
        </p:nvSpPr>
        <p:spPr/>
        <p:txBody>
          <a:bodyPr/>
          <a:lstStyle>
            <a:lvl1pPr>
              <a:defRPr/>
            </a:lvl1pPr>
          </a:lstStyle>
          <a:p>
            <a:pPr lvl="0"/>
            <a:endParaRPr lang="en-US"/>
          </a:p>
        </p:txBody>
      </p:sp>
      <p:sp>
        <p:nvSpPr>
          <p:cNvPr id="4" name="Freeform 11"/>
          <p:cNvSpPr/>
          <p:nvPr/>
        </p:nvSpPr>
        <p:spPr>
          <a:xfrm flipV="1">
            <a:off x="-4187" y="4911727"/>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Slide Number Placeholder 6"/>
          <p:cNvSpPr txBox="1">
            <a:spLocks noGrp="1"/>
          </p:cNvSpPr>
          <p:nvPr>
            <p:ph type="sldNum" sz="quarter" idx="8"/>
          </p:nvPr>
        </p:nvSpPr>
        <p:spPr>
          <a:xfrm>
            <a:off x="531815" y="4983086"/>
            <a:ext cx="779763" cy="365129"/>
          </a:xfrm>
        </p:spPr>
        <p:txBody>
          <a:bodyPr/>
          <a:lstStyle>
            <a:lvl1pPr>
              <a:defRPr/>
            </a:lvl1pPr>
          </a:lstStyle>
          <a:p>
            <a:pPr lvl="0"/>
            <a:fld id="{CF916C31-19D1-4406-AC92-CA14C61C162D}" type="slidenum">
              <a:t>‹#›</a:t>
            </a:fld>
            <a:endParaRPr lang="en-US"/>
          </a:p>
        </p:txBody>
      </p:sp>
    </p:spTree>
    <p:extLst>
      <p:ext uri="{BB962C8B-B14F-4D97-AF65-F5344CB8AC3E}">
        <p14:creationId xmlns:p14="http://schemas.microsoft.com/office/powerpoint/2010/main" val="139995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Slide Number Placeholder 5"/>
          <p:cNvSpPr txBox="1">
            <a:spLocks noGrp="1"/>
          </p:cNvSpPr>
          <p:nvPr>
            <p:ph type="sldNum" sz="quarter" idx="8"/>
          </p:nvPr>
        </p:nvSpPr>
        <p:spPr/>
        <p:txBody>
          <a:bodyPr/>
          <a:lstStyle>
            <a:lvl1pPr>
              <a:defRPr/>
            </a:lvl1pPr>
          </a:lstStyle>
          <a:p>
            <a:pPr lvl="0"/>
            <a:fld id="{60321B4A-7E72-4EBF-AB8B-3BB68C6B0879}" type="slidenum">
              <a:t>‹#›</a:t>
            </a:fld>
            <a:endParaRPr lang="en-US"/>
          </a:p>
        </p:txBody>
      </p:sp>
    </p:spTree>
    <p:extLst>
      <p:ext uri="{BB962C8B-B14F-4D97-AF65-F5344CB8AC3E}">
        <p14:creationId xmlns:p14="http://schemas.microsoft.com/office/powerpoint/2010/main" val="273778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Slide Number Placeholder 5"/>
          <p:cNvSpPr txBox="1">
            <a:spLocks noGrp="1"/>
          </p:cNvSpPr>
          <p:nvPr>
            <p:ph type="sldNum" sz="quarter" idx="8"/>
          </p:nvPr>
        </p:nvSpPr>
        <p:spPr/>
        <p:txBody>
          <a:bodyPr/>
          <a:lstStyle>
            <a:lvl1pPr>
              <a:defRPr/>
            </a:lvl1pPr>
          </a:lstStyle>
          <a:p>
            <a:pPr lvl="0"/>
            <a:fld id="{DBB99FCC-8552-439F-8A7E-03E849ED9BB3}" type="slidenum">
              <a:t>‹#›</a:t>
            </a:fld>
            <a:endParaRPr lang="en-US"/>
          </a:p>
        </p:txBody>
      </p:sp>
    </p:spTree>
    <p:extLst>
      <p:ext uri="{BB962C8B-B14F-4D97-AF65-F5344CB8AC3E}">
        <p14:creationId xmlns:p14="http://schemas.microsoft.com/office/powerpoint/2010/main" val="947497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Slide Number Placeholder 5"/>
          <p:cNvSpPr txBox="1">
            <a:spLocks noGrp="1"/>
          </p:cNvSpPr>
          <p:nvPr>
            <p:ph type="sldNum" sz="quarter" idx="8"/>
          </p:nvPr>
        </p:nvSpPr>
        <p:spPr/>
        <p:txBody>
          <a:bodyPr/>
          <a:lstStyle>
            <a:lvl1pPr>
              <a:defRPr lang="el-GR"/>
            </a:lvl1pPr>
          </a:lstStyle>
          <a:p>
            <a:pPr lvl="0"/>
            <a:fld id="{1827B59A-1526-4666-A4B9-5BF75D19E893}" type="slidenum">
              <a:t>‹#›</a:t>
            </a:fld>
            <a:endParaRPr lang="el-GR"/>
          </a:p>
        </p:txBody>
      </p:sp>
    </p:spTree>
    <p:extLst>
      <p:ext uri="{BB962C8B-B14F-4D97-AF65-F5344CB8AC3E}">
        <p14:creationId xmlns:p14="http://schemas.microsoft.com/office/powerpoint/2010/main" val="291815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Slide Number Placeholder 5"/>
          <p:cNvSpPr txBox="1">
            <a:spLocks noGrp="1"/>
          </p:cNvSpPr>
          <p:nvPr>
            <p:ph type="sldNum" sz="quarter" idx="8"/>
          </p:nvPr>
        </p:nvSpPr>
        <p:spPr/>
        <p:txBody>
          <a:bodyPr/>
          <a:lstStyle>
            <a:lvl1pPr>
              <a:defRPr/>
            </a:lvl1pPr>
          </a:lstStyle>
          <a:p>
            <a:pPr lvl="0"/>
            <a:fld id="{A8DDA01D-2657-42EE-A040-2D4643BC3EA9}" type="slidenum">
              <a:t>‹#›</a:t>
            </a:fld>
            <a:endParaRPr lang="en-US"/>
          </a:p>
        </p:txBody>
      </p:sp>
    </p:spTree>
    <p:extLst>
      <p:ext uri="{BB962C8B-B14F-4D97-AF65-F5344CB8AC3E}">
        <p14:creationId xmlns:p14="http://schemas.microsoft.com/office/powerpoint/2010/main" val="51844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Freeform 11"/>
          <p:cNvSpPr/>
          <p:nvPr/>
        </p:nvSpPr>
        <p:spPr>
          <a:xfrm flipV="1">
            <a:off x="-4187" y="3178170"/>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Slide Number Placeholder 5"/>
          <p:cNvSpPr txBox="1">
            <a:spLocks noGrp="1"/>
          </p:cNvSpPr>
          <p:nvPr>
            <p:ph type="sldNum" sz="quarter" idx="8"/>
          </p:nvPr>
        </p:nvSpPr>
        <p:spPr>
          <a:xfrm>
            <a:off x="531815" y="3244135"/>
            <a:ext cx="779763" cy="365129"/>
          </a:xfrm>
        </p:spPr>
        <p:txBody>
          <a:bodyPr/>
          <a:lstStyle>
            <a:lvl1pPr>
              <a:defRPr/>
            </a:lvl1pPr>
          </a:lstStyle>
          <a:p>
            <a:pPr lvl="0"/>
            <a:fld id="{C1532E8D-7D70-4FCB-B649-8D822D3DA8FF}" type="slidenum">
              <a:t>‹#›</a:t>
            </a:fld>
            <a:endParaRPr lang="en-US"/>
          </a:p>
        </p:txBody>
      </p:sp>
    </p:spTree>
    <p:extLst>
      <p:ext uri="{BB962C8B-B14F-4D97-AF65-F5344CB8AC3E}">
        <p14:creationId xmlns:p14="http://schemas.microsoft.com/office/powerpoint/2010/main" val="358018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Date Placeholder 4"/>
          <p:cNvSpPr txBox="1">
            <a:spLocks noGrp="1"/>
          </p:cNvSpPr>
          <p:nvPr>
            <p:ph type="dt" sz="half" idx="7"/>
          </p:nvPr>
        </p:nvSpPr>
        <p:spPr/>
        <p:txBody>
          <a:bodyPr/>
          <a:lstStyle>
            <a:lvl1pPr>
              <a:defRPr/>
            </a:lvl1pPr>
          </a:lstStyle>
          <a:p>
            <a:pPr lvl="0"/>
            <a:fld id="{A18E25D1-AF45-4B07-9494-B31DEB92D30F}" type="datetime1">
              <a:rPr lang="en-US"/>
              <a:pPr lvl="0"/>
              <a:t>4/10/2019</a:t>
            </a:fld>
            <a:endParaRPr lang="en-US"/>
          </a:p>
        </p:txBody>
      </p:sp>
      <p:sp>
        <p:nvSpPr>
          <p:cNvPr id="3" name="Footer Placeholder 5"/>
          <p:cNvSpPr txBox="1">
            <a:spLocks noGrp="1"/>
          </p:cNvSpPr>
          <p:nvPr>
            <p:ph type="ftr" sz="quarter" idx="9"/>
          </p:nvPr>
        </p:nvSpPr>
        <p:spPr/>
        <p:txBody>
          <a:bodyPr/>
          <a:lstStyle>
            <a:lvl1pPr>
              <a:defRPr/>
            </a:lvl1pPr>
          </a:lstStyle>
          <a:p>
            <a:pPr lvl="0"/>
            <a:endParaRPr lang="en-US"/>
          </a:p>
        </p:txBody>
      </p:sp>
      <p:sp>
        <p:nvSpPr>
          <p:cNvPr id="4"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Slide Number Placeholder 5"/>
          <p:cNvSpPr txBox="1">
            <a:spLocks noGrp="1"/>
          </p:cNvSpPr>
          <p:nvPr>
            <p:ph type="sldNum" sz="quarter" idx="8"/>
          </p:nvPr>
        </p:nvSpPr>
        <p:spPr/>
        <p:txBody>
          <a:bodyPr/>
          <a:lstStyle>
            <a:lvl1pPr>
              <a:defRPr/>
            </a:lvl1pPr>
          </a:lstStyle>
          <a:p>
            <a:pPr lvl="0"/>
            <a:fld id="{CEFCE089-B2C9-494A-A232-5E9002B7F7D1}" type="slidenum">
              <a:t>‹#›</a:t>
            </a:fld>
            <a:endParaRPr lang="en-US"/>
          </a:p>
        </p:txBody>
      </p:sp>
    </p:spTree>
    <p:extLst>
      <p:ext uri="{BB962C8B-B14F-4D97-AF65-F5344CB8AC3E}">
        <p14:creationId xmlns:p14="http://schemas.microsoft.com/office/powerpoint/2010/main" val="2142445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4"/>
          <p:cNvSpPr txBox="1">
            <a:spLocks noGrp="1"/>
          </p:cNvSpPr>
          <p:nvPr>
            <p:ph type="body" idx="1"/>
          </p:nvPr>
        </p:nvSpPr>
        <p:spPr>
          <a:xfrm>
            <a:off x="7506629" y="1969471"/>
            <a:ext cx="3999000" cy="576264"/>
          </a:xfrm>
        </p:spPr>
        <p:txBody>
          <a:bodyPr anchor="b">
            <a:noAutofit/>
          </a:bodyPr>
          <a:lstStyle>
            <a:lvl1pPr marL="0" indent="0">
              <a:buNone/>
              <a:defRPr sz="2400"/>
            </a:lvl1pPr>
          </a:lstStyle>
          <a:p>
            <a:pPr lvl="0"/>
            <a:r>
              <a:rPr lang="en-US"/>
              <a:t>Click to edit Master text styles</a:t>
            </a:r>
          </a:p>
        </p:txBody>
      </p:sp>
      <p:sp>
        <p:nvSpPr>
          <p:cNvPr id="3" name="Content Placeholder 5"/>
          <p:cNvSpPr txBox="1">
            <a:spLocks noGrp="1"/>
          </p:cNvSpPr>
          <p:nvPr>
            <p:ph idx="2"/>
          </p:nvPr>
        </p:nvSpPr>
        <p:spPr>
          <a:xfrm>
            <a:off x="7166957" y="2545735"/>
            <a:ext cx="4338672" cy="335405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txBox="1">
            <a:spLocks noGrp="1"/>
          </p:cNvSpPr>
          <p:nvPr>
            <p:ph type="dt" sz="half" idx="7"/>
          </p:nvPr>
        </p:nvSpPr>
        <p:spPr/>
        <p:txBody>
          <a:bodyPr/>
          <a:lstStyle>
            <a:lvl1pPr>
              <a:defRPr/>
            </a:lvl1pPr>
          </a:lstStyle>
          <a:p>
            <a:pPr lvl="0"/>
            <a:fld id="{E1A521FF-DC41-41E1-A1B5-EC96CB75DBCD}" type="datetime1">
              <a:rPr lang="en-US"/>
              <a:pPr lvl="0"/>
              <a:t>4/10/2019</a:t>
            </a:fld>
            <a:endParaRPr lang="en-US"/>
          </a:p>
        </p:txBody>
      </p:sp>
      <p:sp>
        <p:nvSpPr>
          <p:cNvPr id="5" name="Footer Placeholder 7"/>
          <p:cNvSpPr txBox="1">
            <a:spLocks noGrp="1"/>
          </p:cNvSpPr>
          <p:nvPr>
            <p:ph type="ftr" sz="quarter" idx="9"/>
          </p:nvPr>
        </p:nvSpPr>
        <p:spPr/>
        <p:txBody>
          <a:bodyPr/>
          <a:lstStyle>
            <a:lvl1pPr>
              <a:defRPr/>
            </a:lvl1pPr>
          </a:lstStyle>
          <a:p>
            <a:pPr lvl="0"/>
            <a:endParaRPr lang="en-US"/>
          </a:p>
        </p:txBody>
      </p:sp>
      <p:sp>
        <p:nvSpPr>
          <p:cNvPr id="6"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7" name="Slide Number Placeholder 5"/>
          <p:cNvSpPr txBox="1">
            <a:spLocks noGrp="1"/>
          </p:cNvSpPr>
          <p:nvPr>
            <p:ph type="sldNum" sz="quarter" idx="8"/>
          </p:nvPr>
        </p:nvSpPr>
        <p:spPr/>
        <p:txBody>
          <a:bodyPr/>
          <a:lstStyle>
            <a:lvl1pPr>
              <a:defRPr/>
            </a:lvl1pPr>
          </a:lstStyle>
          <a:p>
            <a:pPr lvl="0"/>
            <a:fld id="{73BAD84E-D55D-46AB-A3DA-C697EB8214F5}" type="slidenum">
              <a:t>‹#›</a:t>
            </a:fld>
            <a:endParaRPr lang="en-US"/>
          </a:p>
        </p:txBody>
      </p:sp>
    </p:spTree>
    <p:extLst>
      <p:ext uri="{BB962C8B-B14F-4D97-AF65-F5344CB8AC3E}">
        <p14:creationId xmlns:p14="http://schemas.microsoft.com/office/powerpoint/2010/main" val="148123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3" name="Slide Number Placeholder 4"/>
          <p:cNvSpPr txBox="1">
            <a:spLocks noGrp="1"/>
          </p:cNvSpPr>
          <p:nvPr>
            <p:ph type="sldNum" sz="quarter" idx="8"/>
          </p:nvPr>
        </p:nvSpPr>
        <p:spPr/>
        <p:txBody>
          <a:bodyPr/>
          <a:lstStyle>
            <a:lvl1pPr>
              <a:defRPr/>
            </a:lvl1pPr>
          </a:lstStyle>
          <a:p>
            <a:pPr lvl="0"/>
            <a:fld id="{CC76FEC2-7492-4666-AAE3-D631F410B7C9}" type="slidenum">
              <a:t>‹#›</a:t>
            </a:fld>
            <a:endParaRPr lang="en-US"/>
          </a:p>
        </p:txBody>
      </p:sp>
    </p:spTree>
    <p:extLst>
      <p:ext uri="{BB962C8B-B14F-4D97-AF65-F5344CB8AC3E}">
        <p14:creationId xmlns:p14="http://schemas.microsoft.com/office/powerpoint/2010/main" val="284748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txBox="1">
            <a:spLocks noGrp="1"/>
          </p:cNvSpPr>
          <p:nvPr>
            <p:ph type="sldNum" sz="quarter" idx="8"/>
          </p:nvPr>
        </p:nvSpPr>
        <p:spPr/>
        <p:txBody>
          <a:bodyPr/>
          <a:lstStyle>
            <a:lvl1pPr>
              <a:defRPr/>
            </a:lvl1pPr>
          </a:lstStyle>
          <a:p>
            <a:pPr lvl="0"/>
            <a:fld id="{544DA5B7-42B8-4BA8-90AA-062007952C5D}" type="slidenum">
              <a:t>‹#›</a:t>
            </a:fld>
            <a:endParaRPr lang="en-US"/>
          </a:p>
        </p:txBody>
      </p:sp>
    </p:spTree>
    <p:extLst>
      <p:ext uri="{BB962C8B-B14F-4D97-AF65-F5344CB8AC3E}">
        <p14:creationId xmlns:p14="http://schemas.microsoft.com/office/powerpoint/2010/main" val="117578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Date Placeholder 4"/>
          <p:cNvSpPr txBox="1">
            <a:spLocks noGrp="1"/>
          </p:cNvSpPr>
          <p:nvPr>
            <p:ph type="dt" sz="half" idx="7"/>
          </p:nvPr>
        </p:nvSpPr>
        <p:spPr/>
        <p:txBody>
          <a:bodyPr/>
          <a:lstStyle>
            <a:lvl1pPr>
              <a:defRPr/>
            </a:lvl1pPr>
          </a:lstStyle>
          <a:p>
            <a:pPr lvl="0"/>
            <a:fld id="{C023578F-ED80-4C67-B30F-001953D0B585}" type="datetime1">
              <a:rPr lang="en-US"/>
              <a:pPr lvl="0"/>
              <a:t>4/10/2019</a:t>
            </a:fld>
            <a:endParaRPr lang="en-US"/>
          </a:p>
        </p:txBody>
      </p:sp>
      <p:sp>
        <p:nvSpPr>
          <p:cNvPr id="3" name="Footer Placeholder 5"/>
          <p:cNvSpPr txBox="1">
            <a:spLocks noGrp="1"/>
          </p:cNvSpPr>
          <p:nvPr>
            <p:ph type="ftr" sz="quarter" idx="9"/>
          </p:nvPr>
        </p:nvSpPr>
        <p:spPr/>
        <p:txBody>
          <a:bodyPr/>
          <a:lstStyle>
            <a:lvl1pPr>
              <a:defRPr/>
            </a:lvl1pPr>
          </a:lstStyle>
          <a:p>
            <a:pPr lvl="0"/>
            <a:endParaRPr lang="en-US"/>
          </a:p>
        </p:txBody>
      </p:sp>
      <p:sp>
        <p:nvSpPr>
          <p:cNvPr id="4"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Slide Number Placeholder 6"/>
          <p:cNvSpPr txBox="1">
            <a:spLocks noGrp="1"/>
          </p:cNvSpPr>
          <p:nvPr>
            <p:ph type="sldNum" sz="quarter" idx="8"/>
          </p:nvPr>
        </p:nvSpPr>
        <p:spPr/>
        <p:txBody>
          <a:bodyPr/>
          <a:lstStyle>
            <a:lvl1pPr>
              <a:defRPr/>
            </a:lvl1pPr>
          </a:lstStyle>
          <a:p>
            <a:pPr lvl="0"/>
            <a:fld id="{08D8C5DC-9996-4BD6-AFB6-481CF536A46C}" type="slidenum">
              <a:t>‹#›</a:t>
            </a:fld>
            <a:endParaRPr lang="en-US"/>
          </a:p>
        </p:txBody>
      </p:sp>
    </p:spTree>
    <p:extLst>
      <p:ext uri="{BB962C8B-B14F-4D97-AF65-F5344CB8AC3E}">
        <p14:creationId xmlns:p14="http://schemas.microsoft.com/office/powerpoint/2010/main" val="1992790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Date Placeholder 4"/>
          <p:cNvSpPr txBox="1">
            <a:spLocks noGrp="1"/>
          </p:cNvSpPr>
          <p:nvPr>
            <p:ph type="dt" sz="half" idx="7"/>
          </p:nvPr>
        </p:nvSpPr>
        <p:spPr/>
        <p:txBody>
          <a:bodyPr/>
          <a:lstStyle>
            <a:lvl1pPr>
              <a:defRPr/>
            </a:lvl1pPr>
          </a:lstStyle>
          <a:p>
            <a:pPr lvl="0"/>
            <a:fld id="{57E90407-CF67-4790-BAB0-05D04E5962C8}" type="datetime1">
              <a:rPr lang="en-US"/>
              <a:pPr lvl="0"/>
              <a:t>4/10/2019</a:t>
            </a:fld>
            <a:endParaRPr lang="en-US"/>
          </a:p>
        </p:txBody>
      </p:sp>
      <p:sp>
        <p:nvSpPr>
          <p:cNvPr id="3" name="Footer Placeholder 5"/>
          <p:cNvSpPr txBox="1">
            <a:spLocks noGrp="1"/>
          </p:cNvSpPr>
          <p:nvPr>
            <p:ph type="ftr" sz="quarter" idx="9"/>
          </p:nvPr>
        </p:nvSpPr>
        <p:spPr/>
        <p:txBody>
          <a:bodyPr/>
          <a:lstStyle>
            <a:lvl1pPr>
              <a:defRPr/>
            </a:lvl1pPr>
          </a:lstStyle>
          <a:p>
            <a:pPr lvl="0"/>
            <a:endParaRPr lang="en-US"/>
          </a:p>
        </p:txBody>
      </p:sp>
      <p:sp>
        <p:nvSpPr>
          <p:cNvPr id="4" name="Freeform 11"/>
          <p:cNvSpPr/>
          <p:nvPr/>
        </p:nvSpPr>
        <p:spPr>
          <a:xfrm flipV="1">
            <a:off x="-4187" y="4911727"/>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Slide Number Placeholder 6"/>
          <p:cNvSpPr txBox="1">
            <a:spLocks noGrp="1"/>
          </p:cNvSpPr>
          <p:nvPr>
            <p:ph type="sldNum" sz="quarter" idx="8"/>
          </p:nvPr>
        </p:nvSpPr>
        <p:spPr>
          <a:xfrm>
            <a:off x="531815" y="4983086"/>
            <a:ext cx="779763" cy="365129"/>
          </a:xfrm>
        </p:spPr>
        <p:txBody>
          <a:bodyPr/>
          <a:lstStyle>
            <a:lvl1pPr>
              <a:defRPr/>
            </a:lvl1pPr>
          </a:lstStyle>
          <a:p>
            <a:pPr lvl="0"/>
            <a:fld id="{0B383944-1006-4ADE-B48F-AEDD6E139E07}" type="slidenum">
              <a:t>‹#›</a:t>
            </a:fld>
            <a:endParaRPr lang="en-US"/>
          </a:p>
        </p:txBody>
      </p:sp>
    </p:spTree>
    <p:extLst>
      <p:ext uri="{BB962C8B-B14F-4D97-AF65-F5344CB8AC3E}">
        <p14:creationId xmlns:p14="http://schemas.microsoft.com/office/powerpoint/2010/main" val="9076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2"/>
          <p:cNvGrpSpPr/>
          <p:nvPr/>
        </p:nvGrpSpPr>
        <p:grpSpPr>
          <a:xfrm>
            <a:off x="0" y="228600"/>
            <a:ext cx="2851510" cy="6638634"/>
            <a:chOff x="0" y="228600"/>
            <a:chExt cx="2851510" cy="6638634"/>
          </a:xfrm>
        </p:grpSpPr>
        <p:sp>
          <p:nvSpPr>
            <p:cNvPr id="3" name="Freeform 11"/>
            <p:cNvSpPr/>
            <p:nvPr/>
          </p:nvSpPr>
          <p:spPr>
            <a:xfrm>
              <a:off x="0" y="2575041"/>
              <a:ext cx="100638" cy="626217"/>
            </a:xfrm>
            <a:custGeom>
              <a:avLst/>
              <a:gdLst>
                <a:gd name="f0" fmla="val w"/>
                <a:gd name="f1" fmla="val h"/>
                <a:gd name="f2" fmla="val 0"/>
                <a:gd name="f3" fmla="val 22"/>
                <a:gd name="f4" fmla="val 136"/>
                <a:gd name="f5" fmla="val 20"/>
                <a:gd name="f6" fmla="val 117"/>
                <a:gd name="f7" fmla="val 19"/>
                <a:gd name="f8" fmla="val 99"/>
                <a:gd name="f9" fmla="val 17"/>
                <a:gd name="f10" fmla="val 80"/>
                <a:gd name="f11" fmla="val 11"/>
                <a:gd name="f12" fmla="val 54"/>
                <a:gd name="f13" fmla="val 6"/>
                <a:gd name="f14" fmla="val 27"/>
                <a:gd name="f15" fmla="val 35"/>
                <a:gd name="f16" fmla="val 64"/>
                <a:gd name="f17" fmla="val 13"/>
                <a:gd name="f18" fmla="val 94"/>
                <a:gd name="f19" fmla="val 124"/>
                <a:gd name="f20" fmla="val 128"/>
                <a:gd name="f21" fmla="val 21"/>
                <a:gd name="f22" fmla="val 132"/>
                <a:gd name="f23" fmla="*/ f0 1 22"/>
                <a:gd name="f24" fmla="*/ f1 1 136"/>
                <a:gd name="f25" fmla="+- f4 0 f2"/>
                <a:gd name="f26" fmla="+- f3 0 f2"/>
                <a:gd name="f27" fmla="*/ f26 1 22"/>
                <a:gd name="f28" fmla="*/ f25 1 136"/>
                <a:gd name="f29" fmla="*/ 0 1 f27"/>
                <a:gd name="f30" fmla="*/ f3 1 f27"/>
                <a:gd name="f31" fmla="*/ 0 1 f28"/>
                <a:gd name="f32" fmla="*/ f4 1 f28"/>
                <a:gd name="f33" fmla="*/ f29 f23 1"/>
                <a:gd name="f34" fmla="*/ f30 f23 1"/>
                <a:gd name="f35" fmla="*/ f32 f24 1"/>
                <a:gd name="f36" fmla="*/ f31 f24 1"/>
              </a:gdLst>
              <a:ahLst/>
              <a:cxnLst>
                <a:cxn ang="3cd4">
                  <a:pos x="hc" y="t"/>
                </a:cxn>
                <a:cxn ang="0">
                  <a:pos x="r" y="vc"/>
                </a:cxn>
                <a:cxn ang="cd4">
                  <a:pos x="hc" y="b"/>
                </a:cxn>
                <a:cxn ang="cd2">
                  <a:pos x="l" y="vc"/>
                </a:cxn>
              </a:cxnLst>
              <a:rect l="f33" t="f36" r="f34" b="f35"/>
              <a:pathLst>
                <a:path w="22" h="136">
                  <a:moveTo>
                    <a:pt x="f3" y="f4"/>
                  </a:moveTo>
                  <a:cubicBezTo>
                    <a:pt x="f5" y="f6"/>
                    <a:pt x="f7" y="f8"/>
                    <a:pt x="f9" y="f10"/>
                  </a:cubicBezTo>
                  <a:cubicBezTo>
                    <a:pt x="f11" y="f12"/>
                    <a:pt x="f13" y="f14"/>
                    <a:pt x="f2" y="f2"/>
                  </a:cubicBezTo>
                  <a:cubicBezTo>
                    <a:pt x="f2" y="f15"/>
                    <a:pt x="f2" y="f15"/>
                    <a:pt x="f2" y="f15"/>
                  </a:cubicBezTo>
                  <a:cubicBezTo>
                    <a:pt x="f13" y="f16"/>
                    <a:pt x="f17" y="f18"/>
                    <a:pt x="f5" y="f19"/>
                  </a:cubicBezTo>
                  <a:cubicBezTo>
                    <a:pt x="f5" y="f20"/>
                    <a:pt x="f21" y="f22"/>
                    <a:pt x="f3" y="f4"/>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Freeform 12"/>
            <p:cNvSpPr/>
            <p:nvPr/>
          </p:nvSpPr>
          <p:spPr>
            <a:xfrm>
              <a:off x="128601" y="3156527"/>
              <a:ext cx="646718" cy="2322219"/>
            </a:xfrm>
            <a:custGeom>
              <a:avLst/>
              <a:gdLst>
                <a:gd name="f0" fmla="val w"/>
                <a:gd name="f1" fmla="val h"/>
                <a:gd name="f2" fmla="val 0"/>
                <a:gd name="f3" fmla="val 140"/>
                <a:gd name="f4" fmla="val 504"/>
                <a:gd name="f5" fmla="val 86"/>
                <a:gd name="f6" fmla="val 350"/>
                <a:gd name="f7" fmla="val 103"/>
                <a:gd name="f8" fmla="val 402"/>
                <a:gd name="f9" fmla="val 120"/>
                <a:gd name="f10" fmla="val 453"/>
                <a:gd name="f11" fmla="val 139"/>
                <a:gd name="f12" fmla="val 495"/>
                <a:gd name="f13" fmla="val 487"/>
                <a:gd name="f14" fmla="val 478"/>
                <a:gd name="f15" fmla="val 124"/>
                <a:gd name="f16" fmla="val 435"/>
                <a:gd name="f17" fmla="val 109"/>
                <a:gd name="f18" fmla="val 391"/>
                <a:gd name="f19" fmla="val 95"/>
                <a:gd name="f20" fmla="val 347"/>
                <a:gd name="f21" fmla="val 58"/>
                <a:gd name="f22" fmla="val 233"/>
                <a:gd name="f23" fmla="val 27"/>
                <a:gd name="f24" fmla="val 117"/>
                <a:gd name="f25" fmla="val 2"/>
                <a:gd name="f26" fmla="val 20"/>
                <a:gd name="f27" fmla="val 4"/>
                <a:gd name="f28" fmla="val 41"/>
                <a:gd name="f29" fmla="val 6"/>
                <a:gd name="f30" fmla="val 61"/>
                <a:gd name="f31" fmla="val 30"/>
                <a:gd name="f32" fmla="val 158"/>
                <a:gd name="f33" fmla="val 56"/>
                <a:gd name="f34" fmla="val 255"/>
                <a:gd name="f35" fmla="*/ f0 1 140"/>
                <a:gd name="f36" fmla="*/ f1 1 504"/>
                <a:gd name="f37" fmla="+- f4 0 f2"/>
                <a:gd name="f38" fmla="+- f3 0 f2"/>
                <a:gd name="f39" fmla="*/ f38 1 140"/>
                <a:gd name="f40" fmla="*/ f37 1 504"/>
                <a:gd name="f41" fmla="*/ 0 1 f39"/>
                <a:gd name="f42" fmla="*/ f3 1 f39"/>
                <a:gd name="f43" fmla="*/ 0 1 f40"/>
                <a:gd name="f44" fmla="*/ f4 1 f40"/>
                <a:gd name="f45" fmla="*/ f41 f35 1"/>
                <a:gd name="f46" fmla="*/ f42 f35 1"/>
                <a:gd name="f47" fmla="*/ f44 f36 1"/>
                <a:gd name="f48" fmla="*/ f43 f36 1"/>
              </a:gdLst>
              <a:ahLst/>
              <a:cxnLst>
                <a:cxn ang="3cd4">
                  <a:pos x="hc" y="t"/>
                </a:cxn>
                <a:cxn ang="0">
                  <a:pos x="r" y="vc"/>
                </a:cxn>
                <a:cxn ang="cd4">
                  <a:pos x="hc" y="b"/>
                </a:cxn>
                <a:cxn ang="cd2">
                  <a:pos x="l" y="vc"/>
                </a:cxn>
              </a:cxnLst>
              <a:rect l="f45" t="f48" r="f46" b="f47"/>
              <a:pathLst>
                <a:path w="140" h="504">
                  <a:moveTo>
                    <a:pt x="f5" y="f6"/>
                  </a:moveTo>
                  <a:cubicBezTo>
                    <a:pt x="f7" y="f8"/>
                    <a:pt x="f9" y="f10"/>
                    <a:pt x="f11" y="f4"/>
                  </a:cubicBezTo>
                  <a:cubicBezTo>
                    <a:pt x="f11" y="f12"/>
                    <a:pt x="f11" y="f13"/>
                    <a:pt x="f3" y="f14"/>
                  </a:cubicBezTo>
                  <a:cubicBezTo>
                    <a:pt x="f15" y="f16"/>
                    <a:pt x="f17" y="f18"/>
                    <a:pt x="f19" y="f20"/>
                  </a:cubicBezTo>
                  <a:cubicBezTo>
                    <a:pt x="f21" y="f22"/>
                    <a:pt x="f23" y="f24"/>
                    <a:pt x="f2" y="f2"/>
                  </a:cubicBezTo>
                  <a:cubicBezTo>
                    <a:pt x="f25" y="f26"/>
                    <a:pt x="f27" y="f28"/>
                    <a:pt x="f29" y="f30"/>
                  </a:cubicBezTo>
                  <a:cubicBezTo>
                    <a:pt x="f31" y="f32"/>
                    <a:pt x="f33" y="f34"/>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Freeform 13"/>
            <p:cNvSpPr/>
            <p:nvPr/>
          </p:nvSpPr>
          <p:spPr>
            <a:xfrm>
              <a:off x="806994" y="5447062"/>
              <a:ext cx="609438" cy="1420163"/>
            </a:xfrm>
            <a:custGeom>
              <a:avLst/>
              <a:gdLst>
                <a:gd name="f0" fmla="val w"/>
                <a:gd name="f1" fmla="val h"/>
                <a:gd name="f2" fmla="val 0"/>
                <a:gd name="f3" fmla="val 132"/>
                <a:gd name="f4" fmla="val 308"/>
                <a:gd name="f5" fmla="val 8"/>
                <a:gd name="f6" fmla="val 22"/>
                <a:gd name="f7" fmla="val 5"/>
                <a:gd name="f8" fmla="val 15"/>
                <a:gd name="f9" fmla="val 2"/>
                <a:gd name="f10" fmla="val 10"/>
                <a:gd name="f11" fmla="val 19"/>
                <a:gd name="f12" fmla="val 29"/>
                <a:gd name="f13" fmla="val 21"/>
                <a:gd name="f14" fmla="val 85"/>
                <a:gd name="f15" fmla="val 44"/>
                <a:gd name="f16" fmla="val 140"/>
                <a:gd name="f17" fmla="val 68"/>
                <a:gd name="f18" fmla="val 194"/>
                <a:gd name="f19" fmla="val 232"/>
                <a:gd name="f20" fmla="val 104"/>
                <a:gd name="f21" fmla="val 270"/>
                <a:gd name="f22" fmla="val 123"/>
                <a:gd name="f23" fmla="val 113"/>
                <a:gd name="f24" fmla="val 269"/>
                <a:gd name="f25" fmla="val 94"/>
                <a:gd name="f26" fmla="val 230"/>
                <a:gd name="f27" fmla="val 77"/>
                <a:gd name="f28" fmla="val 190"/>
                <a:gd name="f29" fmla="val 52"/>
                <a:gd name="f30" fmla="val 135"/>
                <a:gd name="f31" fmla="val 79"/>
                <a:gd name="f32" fmla="*/ f0 1 132"/>
                <a:gd name="f33" fmla="*/ f1 1 308"/>
                <a:gd name="f34" fmla="+- f4 0 f2"/>
                <a:gd name="f35" fmla="+- f3 0 f2"/>
                <a:gd name="f36" fmla="*/ f35 1 132"/>
                <a:gd name="f37" fmla="*/ f34 1 308"/>
                <a:gd name="f38" fmla="*/ 0 1 f36"/>
                <a:gd name="f39" fmla="*/ f3 1 f36"/>
                <a:gd name="f40" fmla="*/ 0 1 f37"/>
                <a:gd name="f41" fmla="*/ f4 1 f37"/>
                <a:gd name="f42" fmla="*/ f38 f32 1"/>
                <a:gd name="f43" fmla="*/ f39 f32 1"/>
                <a:gd name="f44" fmla="*/ f41 f33 1"/>
                <a:gd name="f45" fmla="*/ f40 f33 1"/>
              </a:gdLst>
              <a:ahLst/>
              <a:cxnLst>
                <a:cxn ang="3cd4">
                  <a:pos x="hc" y="t"/>
                </a:cxn>
                <a:cxn ang="0">
                  <a:pos x="r" y="vc"/>
                </a:cxn>
                <a:cxn ang="cd4">
                  <a:pos x="hc" y="b"/>
                </a:cxn>
                <a:cxn ang="cd2">
                  <a:pos x="l" y="vc"/>
                </a:cxn>
              </a:cxnLst>
              <a:rect l="f42" t="f45" r="f43" b="f44"/>
              <a:pathLst>
                <a:path w="132" h="308">
                  <a:moveTo>
                    <a:pt x="f5" y="f6"/>
                  </a:moveTo>
                  <a:cubicBezTo>
                    <a:pt x="f7" y="f8"/>
                    <a:pt x="f9" y="f5"/>
                    <a:pt x="f2" y="f2"/>
                  </a:cubicBezTo>
                  <a:cubicBezTo>
                    <a:pt x="f2" y="f10"/>
                    <a:pt x="f2" y="f11"/>
                    <a:pt x="f2" y="f12"/>
                  </a:cubicBezTo>
                  <a:cubicBezTo>
                    <a:pt x="f13" y="f14"/>
                    <a:pt x="f15" y="f16"/>
                    <a:pt x="f17" y="f18"/>
                  </a:cubicBezTo>
                  <a:cubicBezTo>
                    <a:pt x="f14" y="f19"/>
                    <a:pt x="f20" y="f21"/>
                    <a:pt x="f22" y="f4"/>
                  </a:cubicBezTo>
                  <a:cubicBezTo>
                    <a:pt x="f3" y="f4"/>
                    <a:pt x="f3" y="f4"/>
                    <a:pt x="f3" y="f4"/>
                  </a:cubicBezTo>
                  <a:cubicBezTo>
                    <a:pt x="f23" y="f24"/>
                    <a:pt x="f25" y="f26"/>
                    <a:pt x="f27" y="f28"/>
                  </a:cubicBezTo>
                  <a:cubicBezTo>
                    <a:pt x="f29" y="f30"/>
                    <a:pt x="f12" y="f31"/>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6" name="Freeform 14"/>
            <p:cNvSpPr/>
            <p:nvPr/>
          </p:nvSpPr>
          <p:spPr>
            <a:xfrm>
              <a:off x="959827" y="6503798"/>
              <a:ext cx="171468" cy="363428"/>
            </a:xfrm>
            <a:custGeom>
              <a:avLst/>
              <a:gdLst>
                <a:gd name="f0" fmla="val w"/>
                <a:gd name="f1" fmla="val h"/>
                <a:gd name="f2" fmla="val 0"/>
                <a:gd name="f3" fmla="val 37"/>
                <a:gd name="f4" fmla="val 79"/>
                <a:gd name="f5" fmla="val 28"/>
                <a:gd name="f6" fmla="val 24"/>
                <a:gd name="f7" fmla="val 53"/>
                <a:gd name="f8" fmla="val 12"/>
                <a:gd name="f9" fmla="val 27"/>
                <a:gd name="f10" fmla="val 8"/>
                <a:gd name="f11" fmla="val 17"/>
                <a:gd name="f12" fmla="*/ f0 1 37"/>
                <a:gd name="f13" fmla="*/ f1 1 79"/>
                <a:gd name="f14" fmla="+- f4 0 f2"/>
                <a:gd name="f15" fmla="+- f3 0 f2"/>
                <a:gd name="f16" fmla="*/ f15 1 37"/>
                <a:gd name="f17" fmla="*/ f14 1 79"/>
                <a:gd name="f18" fmla="*/ 0 1 f16"/>
                <a:gd name="f19" fmla="*/ f3 1 f16"/>
                <a:gd name="f20" fmla="*/ 0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37" h="79">
                  <a:moveTo>
                    <a:pt x="f5" y="f4"/>
                  </a:moveTo>
                  <a:cubicBezTo>
                    <a:pt x="f3" y="f4"/>
                    <a:pt x="f3" y="f4"/>
                    <a:pt x="f3" y="f4"/>
                  </a:cubicBezTo>
                  <a:cubicBezTo>
                    <a:pt x="f6" y="f7"/>
                    <a:pt x="f8" y="f9"/>
                    <a:pt x="f2" y="f2"/>
                  </a:cubicBezTo>
                  <a:cubicBezTo>
                    <a:pt x="f10" y="f9"/>
                    <a:pt x="f11" y="f7"/>
                    <a:pt x="f5" y="f4"/>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7" name="Freeform 15"/>
            <p:cNvSpPr/>
            <p:nvPr/>
          </p:nvSpPr>
          <p:spPr>
            <a:xfrm>
              <a:off x="100638" y="3201259"/>
              <a:ext cx="821908" cy="3328635"/>
            </a:xfrm>
            <a:custGeom>
              <a:avLst/>
              <a:gdLst>
                <a:gd name="f0" fmla="val w"/>
                <a:gd name="f1" fmla="val h"/>
                <a:gd name="f2" fmla="val 0"/>
                <a:gd name="f3" fmla="val 178"/>
                <a:gd name="f4" fmla="val 722"/>
                <a:gd name="f5" fmla="val 162"/>
                <a:gd name="f6" fmla="val 660"/>
                <a:gd name="f7" fmla="val 145"/>
                <a:gd name="f8" fmla="val 618"/>
                <a:gd name="f9" fmla="val 130"/>
                <a:gd name="f10" fmla="val 576"/>
                <a:gd name="f11" fmla="val 116"/>
                <a:gd name="f12" fmla="val 534"/>
                <a:gd name="f13" fmla="val 84"/>
                <a:gd name="f14" fmla="val 437"/>
                <a:gd name="f15" fmla="val 59"/>
                <a:gd name="f16" fmla="val 337"/>
                <a:gd name="f17" fmla="val 40"/>
                <a:gd name="f18" fmla="val 236"/>
                <a:gd name="f19" fmla="val 29"/>
                <a:gd name="f20" fmla="val 175"/>
                <a:gd name="f21" fmla="val 20"/>
                <a:gd name="f22" fmla="val 113"/>
                <a:gd name="f23" fmla="val 12"/>
                <a:gd name="f24" fmla="val 51"/>
                <a:gd name="f25" fmla="val 8"/>
                <a:gd name="f26" fmla="val 34"/>
                <a:gd name="f27" fmla="val 4"/>
                <a:gd name="f28" fmla="val 17"/>
                <a:gd name="f29" fmla="val 79"/>
                <a:gd name="f30" fmla="val 19"/>
                <a:gd name="f31" fmla="val 159"/>
                <a:gd name="f32" fmla="val 33"/>
                <a:gd name="f33" fmla="val 237"/>
                <a:gd name="f34" fmla="val 339"/>
                <a:gd name="f35" fmla="val 76"/>
                <a:gd name="f36" fmla="val 439"/>
                <a:gd name="f37" fmla="val 107"/>
                <a:gd name="f38" fmla="val 537"/>
                <a:gd name="f39" fmla="val 123"/>
                <a:gd name="f40" fmla="val 586"/>
                <a:gd name="f41" fmla="val 141"/>
                <a:gd name="f42" fmla="val 634"/>
                <a:gd name="f43" fmla="val 160"/>
                <a:gd name="f44" fmla="val 681"/>
                <a:gd name="f45" fmla="val 166"/>
                <a:gd name="f46" fmla="val 695"/>
                <a:gd name="f47" fmla="val 172"/>
                <a:gd name="f48" fmla="val 708"/>
                <a:gd name="f49" fmla="val 176"/>
                <a:gd name="f50" fmla="val 717"/>
                <a:gd name="f51" fmla="val 713"/>
                <a:gd name="f52" fmla="val 174"/>
                <a:gd name="f53" fmla="val 169"/>
                <a:gd name="f54" fmla="val 692"/>
                <a:gd name="f55" fmla="val 165"/>
                <a:gd name="f56" fmla="val 676"/>
                <a:gd name="f57" fmla="*/ f0 1 178"/>
                <a:gd name="f58" fmla="*/ f1 1 722"/>
                <a:gd name="f59" fmla="+- f4 0 f2"/>
                <a:gd name="f60" fmla="+- f3 0 f2"/>
                <a:gd name="f61" fmla="*/ f60 1 178"/>
                <a:gd name="f62" fmla="*/ f59 1 722"/>
                <a:gd name="f63" fmla="*/ 0 1 f61"/>
                <a:gd name="f64" fmla="*/ f3 1 f61"/>
                <a:gd name="f65" fmla="*/ 0 1 f62"/>
                <a:gd name="f66" fmla="*/ f4 1 f62"/>
                <a:gd name="f67" fmla="*/ f63 f57 1"/>
                <a:gd name="f68" fmla="*/ f64 f57 1"/>
                <a:gd name="f69" fmla="*/ f66 f58 1"/>
                <a:gd name="f70" fmla="*/ f65 f58 1"/>
              </a:gdLst>
              <a:ahLst/>
              <a:cxnLst>
                <a:cxn ang="3cd4">
                  <a:pos x="hc" y="t"/>
                </a:cxn>
                <a:cxn ang="0">
                  <a:pos x="r" y="vc"/>
                </a:cxn>
                <a:cxn ang="cd4">
                  <a:pos x="hc" y="b"/>
                </a:cxn>
                <a:cxn ang="cd2">
                  <a:pos x="l" y="vc"/>
                </a:cxn>
              </a:cxnLst>
              <a:rect l="f67" t="f70" r="f68" b="f69"/>
              <a:pathLst>
                <a:path w="178" h="722">
                  <a:moveTo>
                    <a:pt x="f5" y="f6"/>
                  </a:moveTo>
                  <a:cubicBezTo>
                    <a:pt x="f7" y="f8"/>
                    <a:pt x="f9" y="f10"/>
                    <a:pt x="f11" y="f12"/>
                  </a:cubicBezTo>
                  <a:cubicBezTo>
                    <a:pt x="f13" y="f14"/>
                    <a:pt x="f15" y="f16"/>
                    <a:pt x="f17" y="f18"/>
                  </a:cubicBezTo>
                  <a:cubicBezTo>
                    <a:pt x="f19" y="f20"/>
                    <a:pt x="f21" y="f22"/>
                    <a:pt x="f23" y="f24"/>
                  </a:cubicBezTo>
                  <a:cubicBezTo>
                    <a:pt x="f25" y="f26"/>
                    <a:pt x="f27" y="f28"/>
                    <a:pt x="f2" y="f2"/>
                  </a:cubicBezTo>
                  <a:cubicBezTo>
                    <a:pt x="f25" y="f29"/>
                    <a:pt x="f30" y="f31"/>
                    <a:pt x="f32" y="f33"/>
                  </a:cubicBezTo>
                  <a:cubicBezTo>
                    <a:pt x="f24" y="f34"/>
                    <a:pt x="f35" y="f36"/>
                    <a:pt x="f37" y="f38"/>
                  </a:cubicBezTo>
                  <a:cubicBezTo>
                    <a:pt x="f39" y="f40"/>
                    <a:pt x="f41" y="f42"/>
                    <a:pt x="f43" y="f44"/>
                  </a:cubicBezTo>
                  <a:cubicBezTo>
                    <a:pt x="f45" y="f46"/>
                    <a:pt x="f47" y="f48"/>
                    <a:pt x="f3" y="f4"/>
                  </a:cubicBezTo>
                  <a:cubicBezTo>
                    <a:pt x="f49" y="f50"/>
                    <a:pt x="f20" y="f51"/>
                    <a:pt x="f52" y="f48"/>
                  </a:cubicBezTo>
                  <a:cubicBezTo>
                    <a:pt x="f53" y="f54"/>
                    <a:pt x="f55" y="f56"/>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8" name="Freeform 16"/>
            <p:cNvSpPr/>
            <p:nvPr/>
          </p:nvSpPr>
          <p:spPr>
            <a:xfrm>
              <a:off x="22366" y="228600"/>
              <a:ext cx="106234" cy="2927927"/>
            </a:xfrm>
            <a:custGeom>
              <a:avLst/>
              <a:gdLst>
                <a:gd name="f0" fmla="val w"/>
                <a:gd name="f1" fmla="val h"/>
                <a:gd name="f2" fmla="val 0"/>
                <a:gd name="f3" fmla="val 23"/>
                <a:gd name="f4" fmla="val 635"/>
                <a:gd name="f5" fmla="val 11"/>
                <a:gd name="f6" fmla="val 577"/>
                <a:gd name="f7" fmla="val 12"/>
                <a:gd name="f8" fmla="val 581"/>
                <a:gd name="f9" fmla="val 585"/>
                <a:gd name="f10" fmla="val 589"/>
                <a:gd name="f11" fmla="val 15"/>
                <a:gd name="f12" fmla="val 603"/>
                <a:gd name="f13" fmla="val 19"/>
                <a:gd name="f14" fmla="val 617"/>
                <a:gd name="f15" fmla="val 22"/>
                <a:gd name="f16" fmla="val 632"/>
                <a:gd name="f17" fmla="val 633"/>
                <a:gd name="f18" fmla="val 634"/>
                <a:gd name="f19" fmla="val 21"/>
                <a:gd name="f20" fmla="val 615"/>
                <a:gd name="f21" fmla="val 596"/>
                <a:gd name="f22" fmla="val 17"/>
                <a:gd name="f23" fmla="val 576"/>
                <a:gd name="f24" fmla="val 9"/>
                <a:gd name="f25" fmla="val 474"/>
                <a:gd name="f26" fmla="val 5"/>
                <a:gd name="f27" fmla="val 372"/>
                <a:gd name="f28" fmla="val 269"/>
                <a:gd name="f29" fmla="val 6"/>
                <a:gd name="f30" fmla="val 179"/>
                <a:gd name="f31" fmla="val 90"/>
                <a:gd name="f32" fmla="val 89"/>
                <a:gd name="f33" fmla="val 2"/>
                <a:gd name="f34" fmla="val 1"/>
                <a:gd name="f35" fmla="val 3"/>
                <a:gd name="f36" fmla="*/ f0 1 23"/>
                <a:gd name="f37" fmla="*/ f1 1 635"/>
                <a:gd name="f38" fmla="+- f4 0 f2"/>
                <a:gd name="f39" fmla="+- f3 0 f2"/>
                <a:gd name="f40" fmla="*/ f39 1 23"/>
                <a:gd name="f41" fmla="*/ f38 1 635"/>
                <a:gd name="f42" fmla="*/ 0 1 f40"/>
                <a:gd name="f43" fmla="*/ f3 1 f40"/>
                <a:gd name="f44" fmla="*/ 0 1 f41"/>
                <a:gd name="f45" fmla="*/ f4 1 f41"/>
                <a:gd name="f46" fmla="*/ f42 f36 1"/>
                <a:gd name="f47" fmla="*/ f43 f36 1"/>
                <a:gd name="f48" fmla="*/ f45 f37 1"/>
                <a:gd name="f49" fmla="*/ f44 f37 1"/>
              </a:gdLst>
              <a:ahLst/>
              <a:cxnLst>
                <a:cxn ang="3cd4">
                  <a:pos x="hc" y="t"/>
                </a:cxn>
                <a:cxn ang="0">
                  <a:pos x="r" y="vc"/>
                </a:cxn>
                <a:cxn ang="cd4">
                  <a:pos x="hc" y="b"/>
                </a:cxn>
                <a:cxn ang="cd2">
                  <a:pos x="l" y="vc"/>
                </a:cxn>
              </a:cxnLst>
              <a:rect l="f46" t="f49" r="f47" b="f48"/>
              <a:pathLst>
                <a:path w="23" h="635">
                  <a:moveTo>
                    <a:pt x="f5" y="f6"/>
                  </a:moveTo>
                  <a:cubicBezTo>
                    <a:pt x="f7" y="f8"/>
                    <a:pt x="f7" y="f9"/>
                    <a:pt x="f7" y="f10"/>
                  </a:cubicBezTo>
                  <a:cubicBezTo>
                    <a:pt x="f11" y="f12"/>
                    <a:pt x="f13" y="f14"/>
                    <a:pt x="f15" y="f16"/>
                  </a:cubicBezTo>
                  <a:cubicBezTo>
                    <a:pt x="f15" y="f17"/>
                    <a:pt x="f15" y="f18"/>
                    <a:pt x="f3" y="f4"/>
                  </a:cubicBezTo>
                  <a:cubicBezTo>
                    <a:pt x="f19" y="f20"/>
                    <a:pt x="f13" y="f21"/>
                    <a:pt x="f22" y="f23"/>
                  </a:cubicBezTo>
                  <a:cubicBezTo>
                    <a:pt x="f24" y="f25"/>
                    <a:pt x="f26" y="f27"/>
                    <a:pt x="f26" y="f28"/>
                  </a:cubicBezTo>
                  <a:cubicBezTo>
                    <a:pt x="f29" y="f30"/>
                    <a:pt x="f24" y="f31"/>
                    <a:pt x="f11" y="f2"/>
                  </a:cubicBezTo>
                  <a:cubicBezTo>
                    <a:pt x="f7" y="f2"/>
                    <a:pt x="f7" y="f2"/>
                    <a:pt x="f7" y="f2"/>
                  </a:cubicBezTo>
                  <a:cubicBezTo>
                    <a:pt x="f26" y="f32"/>
                    <a:pt x="f33" y="f30"/>
                    <a:pt x="f34" y="f28"/>
                  </a:cubicBezTo>
                  <a:cubicBezTo>
                    <a:pt x="f2" y="f27"/>
                    <a:pt x="f35" y="f25"/>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9" name="Freeform 17"/>
            <p:cNvSpPr/>
            <p:nvPr/>
          </p:nvSpPr>
          <p:spPr>
            <a:xfrm>
              <a:off x="78281" y="2944066"/>
              <a:ext cx="78272" cy="493894"/>
            </a:xfrm>
            <a:custGeom>
              <a:avLst/>
              <a:gdLst>
                <a:gd name="f0" fmla="val w"/>
                <a:gd name="f1" fmla="val h"/>
                <a:gd name="f2" fmla="val 0"/>
                <a:gd name="f3" fmla="val 17"/>
                <a:gd name="f4" fmla="val 107"/>
                <a:gd name="f5" fmla="val 2"/>
                <a:gd name="f6" fmla="val 19"/>
                <a:gd name="f7" fmla="val 3"/>
                <a:gd name="f8" fmla="val 37"/>
                <a:gd name="f9" fmla="val 5"/>
                <a:gd name="f10" fmla="val 56"/>
                <a:gd name="f11" fmla="val 9"/>
                <a:gd name="f12" fmla="val 73"/>
                <a:gd name="f13" fmla="val 13"/>
                <a:gd name="f14" fmla="val 90"/>
                <a:gd name="f15" fmla="val 15"/>
                <a:gd name="f16" fmla="val 87"/>
                <a:gd name="f17" fmla="val 66"/>
                <a:gd name="f18" fmla="val 11"/>
                <a:gd name="f19" fmla="val 46"/>
                <a:gd name="f20" fmla="val 10"/>
                <a:gd name="f21" fmla="val 45"/>
                <a:gd name="f22" fmla="val 44"/>
                <a:gd name="f23" fmla="val 43"/>
                <a:gd name="f24" fmla="val 7"/>
                <a:gd name="f25" fmla="val 28"/>
                <a:gd name="f26" fmla="val 14"/>
                <a:gd name="f27" fmla="*/ f0 1 17"/>
                <a:gd name="f28" fmla="*/ f1 1 107"/>
                <a:gd name="f29" fmla="+- f4 0 f2"/>
                <a:gd name="f30" fmla="+- f3 0 f2"/>
                <a:gd name="f31" fmla="*/ f30 1 17"/>
                <a:gd name="f32" fmla="*/ f29 1 107"/>
                <a:gd name="f33" fmla="*/ 0 1 f31"/>
                <a:gd name="f34" fmla="*/ f3 1 f31"/>
                <a:gd name="f35" fmla="*/ 0 1 f32"/>
                <a:gd name="f36" fmla="*/ f4 1 f32"/>
                <a:gd name="f37" fmla="*/ f33 f27 1"/>
                <a:gd name="f38" fmla="*/ f34 f27 1"/>
                <a:gd name="f39" fmla="*/ f36 f28 1"/>
                <a:gd name="f40" fmla="*/ f35 f28 1"/>
              </a:gdLst>
              <a:ahLst/>
              <a:cxnLst>
                <a:cxn ang="3cd4">
                  <a:pos x="hc" y="t"/>
                </a:cxn>
                <a:cxn ang="0">
                  <a:pos x="r" y="vc"/>
                </a:cxn>
                <a:cxn ang="cd4">
                  <a:pos x="hc" y="b"/>
                </a:cxn>
                <a:cxn ang="cd2">
                  <a:pos x="l" y="vc"/>
                </a:cxn>
              </a:cxnLst>
              <a:rect l="f37" t="f40" r="f38" b="f39"/>
              <a:pathLst>
                <a:path w="17" h="107">
                  <a:moveTo>
                    <a:pt x="f2" y="f2"/>
                  </a:moveTo>
                  <a:cubicBezTo>
                    <a:pt x="f5" y="f6"/>
                    <a:pt x="f7" y="f8"/>
                    <a:pt x="f9" y="f10"/>
                  </a:cubicBezTo>
                  <a:cubicBezTo>
                    <a:pt x="f11" y="f12"/>
                    <a:pt x="f13" y="f14"/>
                    <a:pt x="f3" y="f4"/>
                  </a:cubicBezTo>
                  <a:cubicBezTo>
                    <a:pt x="f15" y="f16"/>
                    <a:pt x="f13" y="f17"/>
                    <a:pt x="f18" y="f19"/>
                  </a:cubicBezTo>
                  <a:cubicBezTo>
                    <a:pt x="f20" y="f21"/>
                    <a:pt x="f20" y="f22"/>
                    <a:pt x="f20" y="f23"/>
                  </a:cubicBezTo>
                  <a:cubicBezTo>
                    <a:pt x="f24" y="f25"/>
                    <a:pt x="f7" y="f26"/>
                    <a:pt x="f2" y="f2"/>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0" name="Freeform 18"/>
            <p:cNvSpPr/>
            <p:nvPr/>
          </p:nvSpPr>
          <p:spPr>
            <a:xfrm>
              <a:off x="769723" y="5478746"/>
              <a:ext cx="190103" cy="1025051"/>
            </a:xfrm>
            <a:custGeom>
              <a:avLst/>
              <a:gdLst>
                <a:gd name="f0" fmla="val w"/>
                <a:gd name="f1" fmla="val h"/>
                <a:gd name="f2" fmla="val 0"/>
                <a:gd name="f3" fmla="val 41"/>
                <a:gd name="f4" fmla="val 222"/>
                <a:gd name="f5" fmla="val 31"/>
                <a:gd name="f6" fmla="val 2"/>
                <a:gd name="f7" fmla="val 62"/>
                <a:gd name="f8" fmla="val 5"/>
                <a:gd name="f9" fmla="val 93"/>
                <a:gd name="f10" fmla="val 8"/>
                <a:gd name="f11" fmla="val 117"/>
                <a:gd name="f12" fmla="val 12"/>
                <a:gd name="f13" fmla="val 142"/>
                <a:gd name="f14" fmla="val 17"/>
                <a:gd name="f15" fmla="val 166"/>
                <a:gd name="f16" fmla="val 19"/>
                <a:gd name="f17" fmla="val 172"/>
                <a:gd name="f18" fmla="val 22"/>
                <a:gd name="f19" fmla="val 178"/>
                <a:gd name="f20" fmla="val 24"/>
                <a:gd name="f21" fmla="val 184"/>
                <a:gd name="f22" fmla="val 30"/>
                <a:gd name="f23" fmla="val 197"/>
                <a:gd name="f24" fmla="val 35"/>
                <a:gd name="f25" fmla="val 209"/>
                <a:gd name="f26" fmla="val 40"/>
                <a:gd name="f27" fmla="val 219"/>
                <a:gd name="f28" fmla="val 39"/>
                <a:gd name="f29" fmla="val 215"/>
                <a:gd name="f30" fmla="val 38"/>
                <a:gd name="f31" fmla="val 212"/>
                <a:gd name="f32" fmla="val 26"/>
                <a:gd name="f33" fmla="val 18"/>
                <a:gd name="f34" fmla="val 132"/>
                <a:gd name="f35" fmla="val 13"/>
                <a:gd name="f36" fmla="val 92"/>
                <a:gd name="f37" fmla="val 11"/>
                <a:gd name="f38" fmla="val 68"/>
                <a:gd name="f39" fmla="val 9"/>
                <a:gd name="f40" fmla="val 45"/>
                <a:gd name="f41" fmla="val 21"/>
                <a:gd name="f42" fmla="val 7"/>
                <a:gd name="f43" fmla="val 20"/>
                <a:gd name="f44" fmla="val 6"/>
                <a:gd name="f45" fmla="*/ f0 1 41"/>
                <a:gd name="f46" fmla="*/ f1 1 222"/>
                <a:gd name="f47" fmla="+- f4 0 f2"/>
                <a:gd name="f48" fmla="+- f3 0 f2"/>
                <a:gd name="f49" fmla="*/ f48 1 41"/>
                <a:gd name="f50" fmla="*/ f47 1 222"/>
                <a:gd name="f51" fmla="*/ 0 1 f49"/>
                <a:gd name="f52" fmla="*/ f3 1 f49"/>
                <a:gd name="f53" fmla="*/ 0 1 f50"/>
                <a:gd name="f54" fmla="*/ f4 1 f50"/>
                <a:gd name="f55" fmla="*/ f51 f45 1"/>
                <a:gd name="f56" fmla="*/ f52 f45 1"/>
                <a:gd name="f57" fmla="*/ f54 f46 1"/>
                <a:gd name="f58" fmla="*/ f53 f46 1"/>
              </a:gdLst>
              <a:ahLst/>
              <a:cxnLst>
                <a:cxn ang="3cd4">
                  <a:pos x="hc" y="t"/>
                </a:cxn>
                <a:cxn ang="0">
                  <a:pos x="r" y="vc"/>
                </a:cxn>
                <a:cxn ang="cd4">
                  <a:pos x="hc" y="b"/>
                </a:cxn>
                <a:cxn ang="cd2">
                  <a:pos x="l" y="vc"/>
                </a:cxn>
              </a:cxnLst>
              <a:rect l="f55" t="f58" r="f56" b="f57"/>
              <a:pathLst>
                <a:path w="41" h="222">
                  <a:moveTo>
                    <a:pt x="f2" y="f2"/>
                  </a:moveTo>
                  <a:cubicBezTo>
                    <a:pt x="f2" y="f5"/>
                    <a:pt x="f6" y="f7"/>
                    <a:pt x="f8" y="f9"/>
                  </a:cubicBezTo>
                  <a:cubicBezTo>
                    <a:pt x="f10" y="f11"/>
                    <a:pt x="f12" y="f13"/>
                    <a:pt x="f14" y="f15"/>
                  </a:cubicBezTo>
                  <a:cubicBezTo>
                    <a:pt x="f16" y="f17"/>
                    <a:pt x="f18" y="f19"/>
                    <a:pt x="f20" y="f21"/>
                  </a:cubicBezTo>
                  <a:cubicBezTo>
                    <a:pt x="f22" y="f23"/>
                    <a:pt x="f24" y="f25"/>
                    <a:pt x="f3" y="f4"/>
                  </a:cubicBezTo>
                  <a:cubicBezTo>
                    <a:pt x="f26" y="f27"/>
                    <a:pt x="f28" y="f29"/>
                    <a:pt x="f30" y="f31"/>
                  </a:cubicBezTo>
                  <a:cubicBezTo>
                    <a:pt x="f32" y="f17"/>
                    <a:pt x="f33" y="f34"/>
                    <a:pt x="f35" y="f36"/>
                  </a:cubicBezTo>
                  <a:cubicBezTo>
                    <a:pt x="f37" y="f38"/>
                    <a:pt x="f39" y="f40"/>
                    <a:pt x="f10" y="f18"/>
                  </a:cubicBezTo>
                  <a:cubicBezTo>
                    <a:pt x="f10" y="f41"/>
                    <a:pt x="f42" y="f43"/>
                    <a:pt x="f42" y="f33"/>
                  </a:cubicBezTo>
                  <a:cubicBezTo>
                    <a:pt x="f8" y="f12"/>
                    <a:pt x="f6" y="f44"/>
                    <a:pt x="f2" y="f2"/>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1" name="Freeform 19"/>
            <p:cNvSpPr/>
            <p:nvPr/>
          </p:nvSpPr>
          <p:spPr>
            <a:xfrm>
              <a:off x="775310" y="1399022"/>
              <a:ext cx="2076200" cy="4048030"/>
            </a:xfrm>
            <a:custGeom>
              <a:avLst/>
              <a:gdLst>
                <a:gd name="f0" fmla="val w"/>
                <a:gd name="f1" fmla="val h"/>
                <a:gd name="f2" fmla="val 0"/>
                <a:gd name="f3" fmla="val 450"/>
                <a:gd name="f4" fmla="val 878"/>
                <a:gd name="f5" fmla="val 7"/>
                <a:gd name="f6" fmla="val 854"/>
                <a:gd name="f7" fmla="val 10"/>
                <a:gd name="f8" fmla="val 772"/>
                <a:gd name="f9" fmla="val 26"/>
                <a:gd name="f10" fmla="val 691"/>
                <a:gd name="f11" fmla="val 50"/>
                <a:gd name="f12" fmla="val 613"/>
                <a:gd name="f13" fmla="val 75"/>
                <a:gd name="f14" fmla="val 535"/>
                <a:gd name="f15" fmla="val 109"/>
                <a:gd name="f16" fmla="val 460"/>
                <a:gd name="f17" fmla="val 149"/>
                <a:gd name="f18" fmla="val 388"/>
                <a:gd name="f19" fmla="val 189"/>
                <a:gd name="f20" fmla="val 316"/>
                <a:gd name="f21" fmla="val 235"/>
                <a:gd name="f22" fmla="val 248"/>
                <a:gd name="f23" fmla="val 285"/>
                <a:gd name="f24" fmla="val 183"/>
                <a:gd name="f25" fmla="val 310"/>
                <a:gd name="f26" fmla="val 151"/>
                <a:gd name="f27" fmla="val 337"/>
                <a:gd name="f28" fmla="val 119"/>
                <a:gd name="f29" fmla="val 364"/>
                <a:gd name="f30" fmla="val 89"/>
                <a:gd name="f31" fmla="val 378"/>
                <a:gd name="f32" fmla="val 74"/>
                <a:gd name="f33" fmla="val 392"/>
                <a:gd name="f34" fmla="val 58"/>
                <a:gd name="f35" fmla="val 406"/>
                <a:gd name="f36" fmla="val 44"/>
                <a:gd name="f37" fmla="val 421"/>
                <a:gd name="f38" fmla="val 29"/>
                <a:gd name="f39" fmla="val 435"/>
                <a:gd name="f40" fmla="val 15"/>
                <a:gd name="f41" fmla="val 1"/>
                <a:gd name="f42" fmla="val 434"/>
                <a:gd name="f43" fmla="val 14"/>
                <a:gd name="f44" fmla="val 420"/>
                <a:gd name="f45" fmla="val 28"/>
                <a:gd name="f46" fmla="val 405"/>
                <a:gd name="f47" fmla="val 43"/>
                <a:gd name="f48" fmla="val 391"/>
                <a:gd name="f49" fmla="val 57"/>
                <a:gd name="f50" fmla="val 377"/>
                <a:gd name="f51" fmla="val 72"/>
                <a:gd name="f52" fmla="val 363"/>
                <a:gd name="f53" fmla="val 88"/>
                <a:gd name="f54" fmla="val 335"/>
                <a:gd name="f55" fmla="val 118"/>
                <a:gd name="f56" fmla="val 308"/>
                <a:gd name="f57" fmla="val 283"/>
                <a:gd name="f58" fmla="val 181"/>
                <a:gd name="f59" fmla="val 232"/>
                <a:gd name="f60" fmla="val 246"/>
                <a:gd name="f61" fmla="val 185"/>
                <a:gd name="f62" fmla="val 314"/>
                <a:gd name="f63" fmla="val 145"/>
                <a:gd name="f64" fmla="val 386"/>
                <a:gd name="f65" fmla="val 104"/>
                <a:gd name="f66" fmla="val 457"/>
                <a:gd name="f67" fmla="val 70"/>
                <a:gd name="f68" fmla="val 533"/>
                <a:gd name="f69" fmla="val 45"/>
                <a:gd name="f70" fmla="val 611"/>
                <a:gd name="f71" fmla="val 19"/>
                <a:gd name="f72" fmla="val 690"/>
                <a:gd name="f73" fmla="val 3"/>
                <a:gd name="f74" fmla="val 771"/>
                <a:gd name="f75" fmla="val 856"/>
                <a:gd name="f76" fmla="val 857"/>
                <a:gd name="f77" fmla="val 859"/>
                <a:gd name="f78" fmla="val 2"/>
                <a:gd name="f79" fmla="val 865"/>
                <a:gd name="f80" fmla="val 4"/>
                <a:gd name="f81" fmla="val 872"/>
                <a:gd name="f82" fmla="val 870"/>
                <a:gd name="f83" fmla="val 862"/>
                <a:gd name="f84" fmla="*/ f0 1 450"/>
                <a:gd name="f85" fmla="*/ f1 1 878"/>
                <a:gd name="f86" fmla="+- f4 0 f2"/>
                <a:gd name="f87" fmla="+- f3 0 f2"/>
                <a:gd name="f88" fmla="*/ f87 1 450"/>
                <a:gd name="f89" fmla="*/ f86 1 878"/>
                <a:gd name="f90" fmla="*/ 0 1 f88"/>
                <a:gd name="f91" fmla="*/ f3 1 f88"/>
                <a:gd name="f92" fmla="*/ 0 1 f89"/>
                <a:gd name="f93" fmla="*/ f4 1 f89"/>
                <a:gd name="f94" fmla="*/ f90 f84 1"/>
                <a:gd name="f95" fmla="*/ f91 f84 1"/>
                <a:gd name="f96" fmla="*/ f93 f85 1"/>
                <a:gd name="f97" fmla="*/ f92 f85 1"/>
              </a:gdLst>
              <a:ahLst/>
              <a:cxnLst>
                <a:cxn ang="3cd4">
                  <a:pos x="hc" y="t"/>
                </a:cxn>
                <a:cxn ang="0">
                  <a:pos x="r" y="vc"/>
                </a:cxn>
                <a:cxn ang="cd4">
                  <a:pos x="hc" y="b"/>
                </a:cxn>
                <a:cxn ang="cd2">
                  <a:pos x="l" y="vc"/>
                </a:cxn>
              </a:cxnLst>
              <a:rect l="f94" t="f97" r="f95" b="f96"/>
              <a:pathLst>
                <a:path w="450" h="878">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 y="f41"/>
                  </a:cubicBezTo>
                  <a:cubicBezTo>
                    <a:pt x="f3" y="f2"/>
                    <a:pt x="f3" y="f2"/>
                    <a:pt x="f3" y="f2"/>
                  </a:cubicBezTo>
                  <a:cubicBezTo>
                    <a:pt x="f42" y="f43"/>
                    <a:pt x="f44" y="f45"/>
                    <a:pt x="f46" y="f47"/>
                  </a:cubicBezTo>
                  <a:cubicBezTo>
                    <a:pt x="f48" y="f49"/>
                    <a:pt x="f50" y="f51"/>
                    <a:pt x="f52" y="f53"/>
                  </a:cubicBezTo>
                  <a:cubicBezTo>
                    <a:pt x="f54" y="f55"/>
                    <a:pt x="f56" y="f17"/>
                    <a:pt x="f57" y="f58"/>
                  </a:cubicBezTo>
                  <a:cubicBezTo>
                    <a:pt x="f59" y="f60"/>
                    <a:pt x="f61" y="f62"/>
                    <a:pt x="f63" y="f64"/>
                  </a:cubicBezTo>
                  <a:cubicBezTo>
                    <a:pt x="f65" y="f66"/>
                    <a:pt x="f67" y="f68"/>
                    <a:pt x="f69" y="f70"/>
                  </a:cubicBezTo>
                  <a:cubicBezTo>
                    <a:pt x="f71" y="f72"/>
                    <a:pt x="f73" y="f74"/>
                    <a:pt x="f2" y="f6"/>
                  </a:cubicBezTo>
                  <a:cubicBezTo>
                    <a:pt x="f2" y="f75"/>
                    <a:pt x="f2" y="f76"/>
                    <a:pt x="f2" y="f77"/>
                  </a:cubicBezTo>
                  <a:cubicBezTo>
                    <a:pt x="f78" y="f79"/>
                    <a:pt x="f80" y="f81"/>
                    <a:pt x="f5" y="f4"/>
                  </a:cubicBezTo>
                  <a:cubicBezTo>
                    <a:pt x="f5" y="f82"/>
                    <a:pt x="f5" y="f83"/>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2" name="Freeform 20"/>
            <p:cNvSpPr/>
            <p:nvPr/>
          </p:nvSpPr>
          <p:spPr>
            <a:xfrm>
              <a:off x="922547" y="6529894"/>
              <a:ext cx="162150" cy="337340"/>
            </a:xfrm>
            <a:custGeom>
              <a:avLst/>
              <a:gdLst>
                <a:gd name="f0" fmla="val w"/>
                <a:gd name="f1" fmla="val h"/>
                <a:gd name="f2" fmla="val 0"/>
                <a:gd name="f3" fmla="val 35"/>
                <a:gd name="f4" fmla="val 73"/>
                <a:gd name="f5" fmla="val 7"/>
                <a:gd name="f6" fmla="val 24"/>
                <a:gd name="f7" fmla="val 16"/>
                <a:gd name="f8" fmla="val 49"/>
                <a:gd name="f9" fmla="val 26"/>
                <a:gd name="f10" fmla="val 23"/>
                <a:gd name="f11" fmla="val 11"/>
                <a:gd name="f12" fmla="*/ f0 1 35"/>
                <a:gd name="f13" fmla="*/ f1 1 73"/>
                <a:gd name="f14" fmla="+- f4 0 f2"/>
                <a:gd name="f15" fmla="+- f3 0 f2"/>
                <a:gd name="f16" fmla="*/ f15 1 35"/>
                <a:gd name="f17" fmla="*/ f14 1 73"/>
                <a:gd name="f18" fmla="*/ 0 1 f16"/>
                <a:gd name="f19" fmla="*/ f3 1 f16"/>
                <a:gd name="f20" fmla="*/ 0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35" h="73">
                  <a:moveTo>
                    <a:pt x="f2" y="f2"/>
                  </a:moveTo>
                  <a:cubicBezTo>
                    <a:pt x="f5" y="f6"/>
                    <a:pt x="f7" y="f8"/>
                    <a:pt x="f9" y="f4"/>
                  </a:cubicBezTo>
                  <a:cubicBezTo>
                    <a:pt x="f3" y="f4"/>
                    <a:pt x="f3" y="f4"/>
                    <a:pt x="f3" y="f4"/>
                  </a:cubicBezTo>
                  <a:cubicBezTo>
                    <a:pt x="f10" y="f8"/>
                    <a:pt x="f11" y="f6"/>
                    <a:pt x="f2" y="f2"/>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3" name="Freeform 21"/>
            <p:cNvSpPr/>
            <p:nvPr/>
          </p:nvSpPr>
          <p:spPr>
            <a:xfrm>
              <a:off x="769723" y="5359462"/>
              <a:ext cx="37270" cy="221787"/>
            </a:xfrm>
            <a:custGeom>
              <a:avLst/>
              <a:gdLst>
                <a:gd name="f0" fmla="val w"/>
                <a:gd name="f1" fmla="val h"/>
                <a:gd name="f2" fmla="val 0"/>
                <a:gd name="f3" fmla="val 8"/>
                <a:gd name="f4" fmla="val 48"/>
                <a:gd name="f5" fmla="val 7"/>
                <a:gd name="f6" fmla="val 44"/>
                <a:gd name="f7" fmla="val 46"/>
                <a:gd name="f8" fmla="val 47"/>
                <a:gd name="f9" fmla="val 38"/>
                <a:gd name="f10" fmla="val 29"/>
                <a:gd name="f11" fmla="val 19"/>
                <a:gd name="f12" fmla="val 5"/>
                <a:gd name="f13" fmla="val 13"/>
                <a:gd name="f14" fmla="val 3"/>
                <a:gd name="f15" fmla="val 6"/>
                <a:gd name="f16" fmla="val 1"/>
                <a:gd name="f17" fmla="val 9"/>
                <a:gd name="f18" fmla="val 17"/>
                <a:gd name="f19" fmla="val 26"/>
                <a:gd name="f20" fmla="val 2"/>
                <a:gd name="f21" fmla="val 32"/>
                <a:gd name="f22" fmla="*/ f0 1 8"/>
                <a:gd name="f23" fmla="*/ f1 1 48"/>
                <a:gd name="f24" fmla="+- f4 0 f2"/>
                <a:gd name="f25" fmla="+- f3 0 f2"/>
                <a:gd name="f26" fmla="*/ f25 1 8"/>
                <a:gd name="f27" fmla="*/ f24 1 48"/>
                <a:gd name="f28" fmla="*/ 0 1 f26"/>
                <a:gd name="f29" fmla="*/ f3 1 f26"/>
                <a:gd name="f30" fmla="*/ 0 1 f27"/>
                <a:gd name="f31" fmla="*/ f4 1 f27"/>
                <a:gd name="f32" fmla="*/ f28 f22 1"/>
                <a:gd name="f33" fmla="*/ f29 f22 1"/>
                <a:gd name="f34" fmla="*/ f31 f23 1"/>
                <a:gd name="f35" fmla="*/ f30 f23 1"/>
              </a:gdLst>
              <a:ahLst/>
              <a:cxnLst>
                <a:cxn ang="3cd4">
                  <a:pos x="hc" y="t"/>
                </a:cxn>
                <a:cxn ang="0">
                  <a:pos x="r" y="vc"/>
                </a:cxn>
                <a:cxn ang="cd4">
                  <a:pos x="hc" y="b"/>
                </a:cxn>
                <a:cxn ang="cd2">
                  <a:pos x="l" y="vc"/>
                </a:cxn>
              </a:cxnLst>
              <a:rect l="f32" t="f35" r="f33" b="f34"/>
              <a:pathLst>
                <a:path w="8" h="48">
                  <a:moveTo>
                    <a:pt x="f5" y="f6"/>
                  </a:moveTo>
                  <a:cubicBezTo>
                    <a:pt x="f5" y="f7"/>
                    <a:pt x="f3" y="f8"/>
                    <a:pt x="f3" y="f4"/>
                  </a:cubicBezTo>
                  <a:cubicBezTo>
                    <a:pt x="f3" y="f9"/>
                    <a:pt x="f3" y="f10"/>
                    <a:pt x="f3" y="f11"/>
                  </a:cubicBezTo>
                  <a:cubicBezTo>
                    <a:pt x="f12" y="f13"/>
                    <a:pt x="f14" y="f15"/>
                    <a:pt x="f16" y="f2"/>
                  </a:cubicBezTo>
                  <a:cubicBezTo>
                    <a:pt x="f2" y="f17"/>
                    <a:pt x="f2" y="f18"/>
                    <a:pt x="f2" y="f19"/>
                  </a:cubicBezTo>
                  <a:cubicBezTo>
                    <a:pt x="f20" y="f21"/>
                    <a:pt x="f12" y="f9"/>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4" name="Freeform 22"/>
            <p:cNvSpPr/>
            <p:nvPr/>
          </p:nvSpPr>
          <p:spPr>
            <a:xfrm>
              <a:off x="849861" y="6244739"/>
              <a:ext cx="238557" cy="622486"/>
            </a:xfrm>
            <a:custGeom>
              <a:avLst/>
              <a:gdLst>
                <a:gd name="f0" fmla="val w"/>
                <a:gd name="f1" fmla="val h"/>
                <a:gd name="f2" fmla="val 0"/>
                <a:gd name="f3" fmla="val 52"/>
                <a:gd name="f4" fmla="val 135"/>
                <a:gd name="f5" fmla="val 7"/>
                <a:gd name="f6" fmla="val 18"/>
                <a:gd name="f7" fmla="val 5"/>
                <a:gd name="f8" fmla="val 12"/>
                <a:gd name="f9" fmla="val 2"/>
                <a:gd name="f10" fmla="val 6"/>
                <a:gd name="f11" fmla="val 3"/>
                <a:gd name="f12" fmla="val 16"/>
                <a:gd name="f13" fmla="val 32"/>
                <a:gd name="f14" fmla="val 48"/>
                <a:gd name="f15" fmla="val 13"/>
                <a:gd name="f16" fmla="val 53"/>
                <a:gd name="f17" fmla="val 14"/>
                <a:gd name="f18" fmla="val 57"/>
                <a:gd name="f19" fmla="val 62"/>
                <a:gd name="f20" fmla="val 27"/>
                <a:gd name="f21" fmla="val 86"/>
                <a:gd name="f22" fmla="val 39"/>
                <a:gd name="f23" fmla="val 111"/>
                <a:gd name="f24" fmla="val 51"/>
                <a:gd name="f25" fmla="val 41"/>
                <a:gd name="f26" fmla="val 109"/>
                <a:gd name="f27" fmla="val 83"/>
                <a:gd name="f28" fmla="val 24"/>
                <a:gd name="f29" fmla="val 56"/>
                <a:gd name="f30" fmla="val 43"/>
                <a:gd name="f31" fmla="val 31"/>
                <a:gd name="f32" fmla="*/ f0 1 52"/>
                <a:gd name="f33" fmla="*/ f1 1 135"/>
                <a:gd name="f34" fmla="+- f4 0 f2"/>
                <a:gd name="f35" fmla="+- f3 0 f2"/>
                <a:gd name="f36" fmla="*/ f35 1 52"/>
                <a:gd name="f37" fmla="*/ f34 1 135"/>
                <a:gd name="f38" fmla="*/ 0 1 f36"/>
                <a:gd name="f39" fmla="*/ f3 1 f36"/>
                <a:gd name="f40" fmla="*/ 0 1 f37"/>
                <a:gd name="f41" fmla="*/ f4 1 f37"/>
                <a:gd name="f42" fmla="*/ f38 f32 1"/>
                <a:gd name="f43" fmla="*/ f39 f32 1"/>
                <a:gd name="f44" fmla="*/ f41 f33 1"/>
                <a:gd name="f45" fmla="*/ f40 f33 1"/>
              </a:gdLst>
              <a:ahLst/>
              <a:cxnLst>
                <a:cxn ang="3cd4">
                  <a:pos x="hc" y="t"/>
                </a:cxn>
                <a:cxn ang="0">
                  <a:pos x="r" y="vc"/>
                </a:cxn>
                <a:cxn ang="cd4">
                  <a:pos x="hc" y="b"/>
                </a:cxn>
                <a:cxn ang="cd2">
                  <a:pos x="l" y="vc"/>
                </a:cxn>
              </a:cxnLst>
              <a:rect l="f42" t="f45" r="f43" b="f44"/>
              <a:pathLst>
                <a:path w="52" h="135">
                  <a:moveTo>
                    <a:pt x="f5" y="f6"/>
                  </a:moveTo>
                  <a:cubicBezTo>
                    <a:pt x="f7" y="f8"/>
                    <a:pt x="f9" y="f10"/>
                    <a:pt x="f2" y="f2"/>
                  </a:cubicBezTo>
                  <a:cubicBezTo>
                    <a:pt x="f11" y="f12"/>
                    <a:pt x="f5" y="f13"/>
                    <a:pt x="f8" y="f14"/>
                  </a:cubicBezTo>
                  <a:cubicBezTo>
                    <a:pt x="f15" y="f16"/>
                    <a:pt x="f17" y="f18"/>
                    <a:pt x="f12" y="f19"/>
                  </a:cubicBezTo>
                  <a:cubicBezTo>
                    <a:pt x="f20" y="f21"/>
                    <a:pt x="f22" y="f23"/>
                    <a:pt x="f24" y="f4"/>
                  </a:cubicBezTo>
                  <a:cubicBezTo>
                    <a:pt x="f3" y="f4"/>
                    <a:pt x="f3" y="f4"/>
                    <a:pt x="f3" y="f4"/>
                  </a:cubicBezTo>
                  <a:cubicBezTo>
                    <a:pt x="f25" y="f26"/>
                    <a:pt x="f13" y="f27"/>
                    <a:pt x="f28" y="f29"/>
                  </a:cubicBezTo>
                  <a:cubicBezTo>
                    <a:pt x="f6" y="f30"/>
                    <a:pt x="f15" y="f31"/>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grpSp>
      <p:grpSp>
        <p:nvGrpSpPr>
          <p:cNvPr id="15" name="Group 9"/>
          <p:cNvGrpSpPr/>
          <p:nvPr/>
        </p:nvGrpSpPr>
        <p:grpSpPr>
          <a:xfrm>
            <a:off x="27221" y="-786"/>
            <a:ext cx="2356674" cy="6854040"/>
            <a:chOff x="27221" y="-786"/>
            <a:chExt cx="2356674" cy="6854040"/>
          </a:xfrm>
        </p:grpSpPr>
        <p:sp>
          <p:nvSpPr>
            <p:cNvPr id="16" name="Freeform 27"/>
            <p:cNvSpPr/>
            <p:nvPr/>
          </p:nvSpPr>
          <p:spPr>
            <a:xfrm>
              <a:off x="27221" y="-786"/>
              <a:ext cx="494324" cy="4401043"/>
            </a:xfrm>
            <a:custGeom>
              <a:avLst/>
              <a:gdLst>
                <a:gd name="f0" fmla="val w"/>
                <a:gd name="f1" fmla="val h"/>
                <a:gd name="f2" fmla="val 0"/>
                <a:gd name="f3" fmla="val 103"/>
                <a:gd name="f4" fmla="val 920"/>
                <a:gd name="f5" fmla="val 7"/>
                <a:gd name="f6" fmla="val 210"/>
                <a:gd name="f7" fmla="val 11"/>
                <a:gd name="f8" fmla="val 288"/>
                <a:gd name="f9" fmla="val 17"/>
                <a:gd name="f10" fmla="val 367"/>
                <a:gd name="f11" fmla="val 26"/>
                <a:gd name="f12" fmla="val 445"/>
                <a:gd name="f13" fmla="val 34"/>
                <a:gd name="f14" fmla="val 523"/>
                <a:gd name="f15" fmla="val 44"/>
                <a:gd name="f16" fmla="val 601"/>
                <a:gd name="f17" fmla="val 57"/>
                <a:gd name="f18" fmla="val 679"/>
                <a:gd name="f19" fmla="val 69"/>
                <a:gd name="f20" fmla="val 757"/>
                <a:gd name="f21" fmla="val 84"/>
                <a:gd name="f22" fmla="val 834"/>
                <a:gd name="f23" fmla="val 101"/>
                <a:gd name="f24" fmla="val 911"/>
                <a:gd name="f25" fmla="val 102"/>
                <a:gd name="f26" fmla="val 914"/>
                <a:gd name="f27" fmla="val 917"/>
                <a:gd name="f28" fmla="val 905"/>
                <a:gd name="f29" fmla="val 100"/>
                <a:gd name="f30" fmla="val 889"/>
                <a:gd name="f31" fmla="val 99"/>
                <a:gd name="f32" fmla="val 874"/>
                <a:gd name="f33" fmla="val 871"/>
                <a:gd name="f34" fmla="val 868"/>
                <a:gd name="f35" fmla="val 866"/>
                <a:gd name="f36" fmla="val 85"/>
                <a:gd name="f37" fmla="val 803"/>
                <a:gd name="f38" fmla="val 73"/>
                <a:gd name="f39" fmla="val 741"/>
                <a:gd name="f40" fmla="val 63"/>
                <a:gd name="f41" fmla="val 678"/>
                <a:gd name="f42" fmla="val 50"/>
                <a:gd name="f43" fmla="val 600"/>
                <a:gd name="f44" fmla="val 39"/>
                <a:gd name="f45" fmla="val 30"/>
                <a:gd name="f46" fmla="val 444"/>
                <a:gd name="f47" fmla="val 21"/>
                <a:gd name="f48" fmla="val 366"/>
                <a:gd name="f49" fmla="val 14"/>
                <a:gd name="f50" fmla="val 9"/>
                <a:gd name="f51" fmla="val 209"/>
                <a:gd name="f52" fmla="val 170"/>
                <a:gd name="f53" fmla="val 5"/>
                <a:gd name="f54" fmla="val 131"/>
                <a:gd name="f55" fmla="val 3"/>
                <a:gd name="f56" fmla="val 92"/>
                <a:gd name="f57" fmla="val 2"/>
                <a:gd name="f58" fmla="val 61"/>
                <a:gd name="f59" fmla="val 1"/>
                <a:gd name="f60" fmla="val 31"/>
                <a:gd name="f61" fmla="val 4"/>
                <a:gd name="f62" fmla="*/ f0 1 103"/>
                <a:gd name="f63" fmla="*/ f1 1 920"/>
                <a:gd name="f64" fmla="+- f4 0 f2"/>
                <a:gd name="f65" fmla="+- f3 0 f2"/>
                <a:gd name="f66" fmla="*/ f65 1 103"/>
                <a:gd name="f67" fmla="*/ f64 1 920"/>
                <a:gd name="f68" fmla="*/ 0 1 f66"/>
                <a:gd name="f69" fmla="*/ f3 1 f66"/>
                <a:gd name="f70" fmla="*/ 0 1 f67"/>
                <a:gd name="f71" fmla="*/ f4 1 f67"/>
                <a:gd name="f72" fmla="*/ f68 f62 1"/>
                <a:gd name="f73" fmla="*/ f69 f62 1"/>
                <a:gd name="f74" fmla="*/ f71 f63 1"/>
                <a:gd name="f75" fmla="*/ f70 f63 1"/>
              </a:gdLst>
              <a:ahLst/>
              <a:cxnLst>
                <a:cxn ang="3cd4">
                  <a:pos x="hc" y="t"/>
                </a:cxn>
                <a:cxn ang="0">
                  <a:pos x="r" y="vc"/>
                </a:cxn>
                <a:cxn ang="cd4">
                  <a:pos x="hc" y="b"/>
                </a:cxn>
                <a:cxn ang="cd2">
                  <a:pos x="l" y="vc"/>
                </a:cxn>
              </a:cxnLst>
              <a:rect l="f72" t="f75" r="f73" b="f74"/>
              <a:pathLst>
                <a:path w="103" h="920">
                  <a:moveTo>
                    <a:pt x="f5" y="f6"/>
                  </a:moveTo>
                  <a:cubicBezTo>
                    <a:pt x="f7" y="f8"/>
                    <a:pt x="f9" y="f10"/>
                    <a:pt x="f11" y="f12"/>
                  </a:cubicBezTo>
                  <a:cubicBezTo>
                    <a:pt x="f13" y="f14"/>
                    <a:pt x="f15" y="f16"/>
                    <a:pt x="f17" y="f18"/>
                  </a:cubicBezTo>
                  <a:cubicBezTo>
                    <a:pt x="f19" y="f20"/>
                    <a:pt x="f21" y="f22"/>
                    <a:pt x="f23" y="f24"/>
                  </a:cubicBezTo>
                  <a:cubicBezTo>
                    <a:pt x="f25" y="f26"/>
                    <a:pt x="f3" y="f27"/>
                    <a:pt x="f3" y="f4"/>
                  </a:cubicBezTo>
                  <a:cubicBezTo>
                    <a:pt x="f25" y="f28"/>
                    <a:pt x="f29" y="f30"/>
                    <a:pt x="f31" y="f32"/>
                  </a:cubicBezTo>
                  <a:cubicBezTo>
                    <a:pt x="f31" y="f33"/>
                    <a:pt x="f31" y="f34"/>
                    <a:pt x="f31" y="f35"/>
                  </a:cubicBezTo>
                  <a:cubicBezTo>
                    <a:pt x="f36" y="f37"/>
                    <a:pt x="f38" y="f39"/>
                    <a:pt x="f40" y="f41"/>
                  </a:cubicBezTo>
                  <a:cubicBezTo>
                    <a:pt x="f42" y="f43"/>
                    <a:pt x="f44" y="f14"/>
                    <a:pt x="f45" y="f46"/>
                  </a:cubicBezTo>
                  <a:cubicBezTo>
                    <a:pt x="f47" y="f48"/>
                    <a:pt x="f49" y="f8"/>
                    <a:pt x="f50" y="f51"/>
                  </a:cubicBezTo>
                  <a:cubicBezTo>
                    <a:pt x="f5" y="f52"/>
                    <a:pt x="f53" y="f54"/>
                    <a:pt x="f55" y="f56"/>
                  </a:cubicBezTo>
                  <a:cubicBezTo>
                    <a:pt x="f57" y="f58"/>
                    <a:pt x="f59" y="f60"/>
                    <a:pt x="f59" y="f2"/>
                  </a:cubicBezTo>
                  <a:cubicBezTo>
                    <a:pt x="f2" y="f2"/>
                    <a:pt x="f2" y="f2"/>
                    <a:pt x="f2" y="f2"/>
                  </a:cubicBezTo>
                  <a:cubicBezTo>
                    <a:pt x="f2" y="f60"/>
                    <a:pt x="f59" y="f58"/>
                    <a:pt x="f59" y="f56"/>
                  </a:cubicBezTo>
                  <a:cubicBezTo>
                    <a:pt x="f55" y="f54"/>
                    <a:pt x="f61" y="f52"/>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7" name="Freeform 28"/>
            <p:cNvSpPr/>
            <p:nvPr/>
          </p:nvSpPr>
          <p:spPr>
            <a:xfrm>
              <a:off x="550285" y="4316470"/>
              <a:ext cx="423440" cy="1580695"/>
            </a:xfrm>
            <a:custGeom>
              <a:avLst/>
              <a:gdLst>
                <a:gd name="f0" fmla="val w"/>
                <a:gd name="f1" fmla="val h"/>
                <a:gd name="f2" fmla="val 0"/>
                <a:gd name="f3" fmla="val 88"/>
                <a:gd name="f4" fmla="val 330"/>
                <a:gd name="f5" fmla="val 53"/>
                <a:gd name="f6" fmla="val 229"/>
                <a:gd name="f7" fmla="val 64"/>
                <a:gd name="f8" fmla="val 263"/>
                <a:gd name="f9" fmla="val 75"/>
                <a:gd name="f10" fmla="val 297"/>
                <a:gd name="f11" fmla="val 323"/>
                <a:gd name="f12" fmla="val 315"/>
                <a:gd name="f13" fmla="val 308"/>
                <a:gd name="f14" fmla="val 307"/>
                <a:gd name="f15" fmla="val 305"/>
                <a:gd name="f16" fmla="val 304"/>
                <a:gd name="f17" fmla="val 79"/>
                <a:gd name="f18" fmla="val 278"/>
                <a:gd name="f19" fmla="val 70"/>
                <a:gd name="f20" fmla="val 252"/>
                <a:gd name="f21" fmla="val 62"/>
                <a:gd name="f22" fmla="val 226"/>
                <a:gd name="f23" fmla="val 38"/>
                <a:gd name="f24" fmla="val 152"/>
                <a:gd name="f25" fmla="val 17"/>
                <a:gd name="f26" fmla="val 76"/>
                <a:gd name="f27" fmla="val 2"/>
                <a:gd name="f28" fmla="val 21"/>
                <a:gd name="f29" fmla="val 4"/>
                <a:gd name="f30" fmla="val 42"/>
                <a:gd name="f31" fmla="val 7"/>
                <a:gd name="f32" fmla="val 63"/>
                <a:gd name="f33" fmla="val 119"/>
                <a:gd name="f34" fmla="val 36"/>
                <a:gd name="f35" fmla="val 174"/>
                <a:gd name="f36" fmla="*/ f0 1 88"/>
                <a:gd name="f37" fmla="*/ f1 1 330"/>
                <a:gd name="f38" fmla="+- f4 0 f2"/>
                <a:gd name="f39" fmla="+- f3 0 f2"/>
                <a:gd name="f40" fmla="*/ f39 1 88"/>
                <a:gd name="f41" fmla="*/ f38 1 330"/>
                <a:gd name="f42" fmla="*/ 0 1 f40"/>
                <a:gd name="f43" fmla="*/ f3 1 f40"/>
                <a:gd name="f44" fmla="*/ 0 1 f41"/>
                <a:gd name="f45" fmla="*/ f4 1 f41"/>
                <a:gd name="f46" fmla="*/ f42 f36 1"/>
                <a:gd name="f47" fmla="*/ f43 f36 1"/>
                <a:gd name="f48" fmla="*/ f45 f37 1"/>
                <a:gd name="f49" fmla="*/ f44 f37 1"/>
              </a:gdLst>
              <a:ahLst/>
              <a:cxnLst>
                <a:cxn ang="3cd4">
                  <a:pos x="hc" y="t"/>
                </a:cxn>
                <a:cxn ang="0">
                  <a:pos x="r" y="vc"/>
                </a:cxn>
                <a:cxn ang="cd4">
                  <a:pos x="hc" y="b"/>
                </a:cxn>
                <a:cxn ang="cd2">
                  <a:pos x="l" y="vc"/>
                </a:cxn>
              </a:cxnLst>
              <a:rect l="f46" t="f49" r="f47" b="f48"/>
              <a:pathLst>
                <a:path w="88" h="330">
                  <a:moveTo>
                    <a:pt x="f5" y="f6"/>
                  </a:moveTo>
                  <a:cubicBezTo>
                    <a:pt x="f7" y="f8"/>
                    <a:pt x="f9" y="f10"/>
                    <a:pt x="f3" y="f4"/>
                  </a:cubicBezTo>
                  <a:cubicBezTo>
                    <a:pt x="f3" y="f11"/>
                    <a:pt x="f3" y="f12"/>
                    <a:pt x="f3" y="f13"/>
                  </a:cubicBezTo>
                  <a:cubicBezTo>
                    <a:pt x="f3" y="f14"/>
                    <a:pt x="f3" y="f15"/>
                    <a:pt x="f3" y="f16"/>
                  </a:cubicBezTo>
                  <a:cubicBezTo>
                    <a:pt x="f17" y="f18"/>
                    <a:pt x="f19" y="f20"/>
                    <a:pt x="f21" y="f22"/>
                  </a:cubicBezTo>
                  <a:cubicBezTo>
                    <a:pt x="f23" y="f24"/>
                    <a:pt x="f25" y="f26"/>
                    <a:pt x="f2" y="f2"/>
                  </a:cubicBezTo>
                  <a:cubicBezTo>
                    <a:pt x="f27" y="f28"/>
                    <a:pt x="f29" y="f30"/>
                    <a:pt x="f31" y="f32"/>
                  </a:cubicBezTo>
                  <a:cubicBezTo>
                    <a:pt x="f28" y="f33"/>
                    <a:pt x="f34" y="f35"/>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8" name="Freeform 29"/>
            <p:cNvSpPr/>
            <p:nvPr/>
          </p:nvSpPr>
          <p:spPr>
            <a:xfrm>
              <a:off x="1006297" y="5862684"/>
              <a:ext cx="431103" cy="990569"/>
            </a:xfrm>
            <a:custGeom>
              <a:avLst/>
              <a:gdLst>
                <a:gd name="f0" fmla="val 180"/>
                <a:gd name="f1" fmla="val w"/>
                <a:gd name="f2" fmla="val h"/>
                <a:gd name="f3" fmla="val 0"/>
                <a:gd name="f4" fmla="val 90"/>
                <a:gd name="f5" fmla="val 207"/>
                <a:gd name="f6" fmla="val 6"/>
                <a:gd name="f7" fmla="val 15"/>
                <a:gd name="f8" fmla="val 4"/>
                <a:gd name="f9" fmla="val 10"/>
                <a:gd name="f10" fmla="val 2"/>
                <a:gd name="f11" fmla="val 5"/>
                <a:gd name="f12" fmla="val 9"/>
                <a:gd name="f13" fmla="val 19"/>
                <a:gd name="f14" fmla="val 1"/>
                <a:gd name="f15" fmla="val 29"/>
                <a:gd name="f16" fmla="val 14"/>
                <a:gd name="f17" fmla="val 62"/>
                <a:gd name="f18" fmla="val 27"/>
                <a:gd name="f19" fmla="val 95"/>
                <a:gd name="f20" fmla="val 42"/>
                <a:gd name="f21" fmla="val 127"/>
                <a:gd name="f22" fmla="val 54"/>
                <a:gd name="f23" fmla="val 154"/>
                <a:gd name="f24" fmla="val 67"/>
                <a:gd name="f25" fmla="val 181"/>
                <a:gd name="f26" fmla="val 80"/>
                <a:gd name="f27" fmla="val 76"/>
                <a:gd name="f28" fmla="val 63"/>
                <a:gd name="f29" fmla="val 152"/>
                <a:gd name="f30" fmla="val 50"/>
                <a:gd name="f31" fmla="val 123"/>
                <a:gd name="f32" fmla="val 34"/>
                <a:gd name="f33" fmla="val 88"/>
                <a:gd name="f34" fmla="val 20"/>
                <a:gd name="f35" fmla="val 51"/>
                <a:gd name="f36" fmla="*/ f1 1 90"/>
                <a:gd name="f37" fmla="*/ f2 1 207"/>
                <a:gd name="f38" fmla="+- f5 0 f3"/>
                <a:gd name="f39" fmla="+- f4 0 f3"/>
                <a:gd name="f40" fmla="*/ f39 1 90"/>
                <a:gd name="f41" fmla="*/ f38 1 207"/>
                <a:gd name="f42" fmla="*/ 0 1 f40"/>
                <a:gd name="f43" fmla="*/ f4 1 f40"/>
                <a:gd name="f44" fmla="*/ 0 1 f41"/>
                <a:gd name="f45" fmla="*/ f5 1 f41"/>
                <a:gd name="f46" fmla="*/ f42 f36 1"/>
                <a:gd name="f47" fmla="*/ f43 f36 1"/>
                <a:gd name="f48" fmla="*/ f45 f37 1"/>
                <a:gd name="f49" fmla="*/ f44 f37 1"/>
              </a:gdLst>
              <a:ahLst/>
              <a:cxnLst>
                <a:cxn ang="3cd4">
                  <a:pos x="hc" y="t"/>
                </a:cxn>
                <a:cxn ang="0">
                  <a:pos x="r" y="vc"/>
                </a:cxn>
                <a:cxn ang="cd4">
                  <a:pos x="hc" y="b"/>
                </a:cxn>
                <a:cxn ang="cd2">
                  <a:pos x="l" y="vc"/>
                </a:cxn>
              </a:cxnLst>
              <a:rect l="f46" t="f49" r="f47" b="f48"/>
              <a:pathLst>
                <a:path w="90" h="207">
                  <a:moveTo>
                    <a:pt x="f6" y="f7"/>
                  </a:moveTo>
                  <a:cubicBezTo>
                    <a:pt x="f8" y="f9"/>
                    <a:pt x="f10" y="f11"/>
                    <a:pt x="f3" y="f3"/>
                  </a:cubicBezTo>
                  <a:cubicBezTo>
                    <a:pt x="f3" y="f12"/>
                    <a:pt x="f3" y="f13"/>
                    <a:pt x="f14" y="f15"/>
                  </a:cubicBezTo>
                  <a:cubicBezTo>
                    <a:pt x="f16" y="f17"/>
                    <a:pt x="f18" y="f19"/>
                    <a:pt x="f20" y="f21"/>
                  </a:cubicBezTo>
                  <a:cubicBezTo>
                    <a:pt x="f22" y="f23"/>
                    <a:pt x="f24" y="f25"/>
                    <a:pt x="f26" y="f5"/>
                  </a:cubicBezTo>
                  <a:cubicBezTo>
                    <a:pt x="f4" y="f5"/>
                    <a:pt x="f4" y="f5"/>
                    <a:pt x="f4" y="f5"/>
                  </a:cubicBezTo>
                  <a:cubicBezTo>
                    <a:pt x="f27" y="f0"/>
                    <a:pt x="f28" y="f29"/>
                    <a:pt x="f30" y="f31"/>
                  </a:cubicBezTo>
                  <a:cubicBezTo>
                    <a:pt x="f32" y="f33"/>
                    <a:pt x="f34" y="f35"/>
                    <a:pt x="f6" y="f7"/>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9" name="Freeform 30"/>
            <p:cNvSpPr/>
            <p:nvPr/>
          </p:nvSpPr>
          <p:spPr>
            <a:xfrm>
              <a:off x="521546" y="4364376"/>
              <a:ext cx="551803" cy="2235964"/>
            </a:xfrm>
            <a:custGeom>
              <a:avLst/>
              <a:gdLst>
                <a:gd name="f0" fmla="val w"/>
                <a:gd name="f1" fmla="val h"/>
                <a:gd name="f2" fmla="val 0"/>
                <a:gd name="f3" fmla="val 115"/>
                <a:gd name="f4" fmla="val 467"/>
                <a:gd name="f5" fmla="val 101"/>
                <a:gd name="f6" fmla="val 409"/>
                <a:gd name="f7" fmla="val 93"/>
                <a:gd name="f8" fmla="val 388"/>
                <a:gd name="f9" fmla="val 85"/>
                <a:gd name="f10" fmla="val 366"/>
                <a:gd name="f11" fmla="val 78"/>
                <a:gd name="f12" fmla="val 344"/>
                <a:gd name="f13" fmla="val 57"/>
                <a:gd name="f14" fmla="val 281"/>
                <a:gd name="f15" fmla="val 41"/>
                <a:gd name="f16" fmla="val 216"/>
                <a:gd name="f17" fmla="val 29"/>
                <a:gd name="f18" fmla="val 151"/>
                <a:gd name="f19" fmla="val 22"/>
                <a:gd name="f20" fmla="val 119"/>
                <a:gd name="f21" fmla="val 17"/>
                <a:gd name="f22" fmla="val 86"/>
                <a:gd name="f23" fmla="val 13"/>
                <a:gd name="f24" fmla="val 53"/>
                <a:gd name="f25" fmla="val 9"/>
                <a:gd name="f26" fmla="val 35"/>
                <a:gd name="f27" fmla="val 4"/>
                <a:gd name="f28" fmla="val 18"/>
                <a:gd name="f29" fmla="val 5"/>
                <a:gd name="f30" fmla="val 51"/>
                <a:gd name="f31" fmla="val 12"/>
                <a:gd name="f32" fmla="val 102"/>
                <a:gd name="f33" fmla="val 21"/>
                <a:gd name="f34" fmla="val 152"/>
                <a:gd name="f35" fmla="val 33"/>
                <a:gd name="f36" fmla="val 218"/>
                <a:gd name="f37" fmla="val 49"/>
                <a:gd name="f38" fmla="val 283"/>
                <a:gd name="f39" fmla="val 69"/>
                <a:gd name="f40" fmla="val 347"/>
                <a:gd name="f41" fmla="val 79"/>
                <a:gd name="f42" fmla="val 378"/>
                <a:gd name="f43" fmla="val 90"/>
                <a:gd name="f44" fmla="val 410"/>
                <a:gd name="f45" fmla="val 103"/>
                <a:gd name="f46" fmla="val 441"/>
                <a:gd name="f47" fmla="val 107"/>
                <a:gd name="f48" fmla="val 449"/>
                <a:gd name="f49" fmla="val 111"/>
                <a:gd name="f50" fmla="val 458"/>
                <a:gd name="f51" fmla="val 114"/>
                <a:gd name="f52" fmla="val 464"/>
                <a:gd name="f53" fmla="val 113"/>
                <a:gd name="f54" fmla="val 461"/>
                <a:gd name="f55" fmla="val 112"/>
                <a:gd name="f56" fmla="val 108"/>
                <a:gd name="f57" fmla="val 442"/>
                <a:gd name="f58" fmla="val 104"/>
                <a:gd name="f59" fmla="val 425"/>
                <a:gd name="f60" fmla="*/ f0 1 115"/>
                <a:gd name="f61" fmla="*/ f1 1 467"/>
                <a:gd name="f62" fmla="+- f4 0 f2"/>
                <a:gd name="f63" fmla="+- f3 0 f2"/>
                <a:gd name="f64" fmla="*/ f63 1 115"/>
                <a:gd name="f65" fmla="*/ f62 1 467"/>
                <a:gd name="f66" fmla="*/ 0 1 f64"/>
                <a:gd name="f67" fmla="*/ f3 1 f64"/>
                <a:gd name="f68" fmla="*/ 0 1 f65"/>
                <a:gd name="f69" fmla="*/ f4 1 f65"/>
                <a:gd name="f70" fmla="*/ f66 f60 1"/>
                <a:gd name="f71" fmla="*/ f67 f60 1"/>
                <a:gd name="f72" fmla="*/ f69 f61 1"/>
                <a:gd name="f73" fmla="*/ f68 f61 1"/>
              </a:gdLst>
              <a:ahLst/>
              <a:cxnLst>
                <a:cxn ang="3cd4">
                  <a:pos x="hc" y="t"/>
                </a:cxn>
                <a:cxn ang="0">
                  <a:pos x="r" y="vc"/>
                </a:cxn>
                <a:cxn ang="cd4">
                  <a:pos x="hc" y="b"/>
                </a:cxn>
                <a:cxn ang="cd2">
                  <a:pos x="l" y="vc"/>
                </a:cxn>
              </a:cxnLst>
              <a:rect l="f70" t="f73" r="f71" b="f72"/>
              <a:pathLst>
                <a:path w="115" h="467">
                  <a:moveTo>
                    <a:pt x="f5" y="f6"/>
                  </a:moveTo>
                  <a:cubicBezTo>
                    <a:pt x="f7" y="f8"/>
                    <a:pt x="f9" y="f10"/>
                    <a:pt x="f11" y="f12"/>
                  </a:cubicBezTo>
                  <a:cubicBezTo>
                    <a:pt x="f13" y="f14"/>
                    <a:pt x="f15" y="f16"/>
                    <a:pt x="f17" y="f18"/>
                  </a:cubicBezTo>
                  <a:cubicBezTo>
                    <a:pt x="f19" y="f20"/>
                    <a:pt x="f21" y="f22"/>
                    <a:pt x="f23" y="f24"/>
                  </a:cubicBezTo>
                  <a:cubicBezTo>
                    <a:pt x="f25" y="f26"/>
                    <a:pt x="f27" y="f28"/>
                    <a:pt x="f2" y="f2"/>
                  </a:cubicBezTo>
                  <a:cubicBezTo>
                    <a:pt x="f29" y="f30"/>
                    <a:pt x="f31" y="f32"/>
                    <a:pt x="f33" y="f34"/>
                  </a:cubicBezTo>
                  <a:cubicBezTo>
                    <a:pt x="f35" y="f36"/>
                    <a:pt x="f37" y="f38"/>
                    <a:pt x="f39" y="f40"/>
                  </a:cubicBezTo>
                  <a:cubicBezTo>
                    <a:pt x="f41" y="f42"/>
                    <a:pt x="f43" y="f44"/>
                    <a:pt x="f45" y="f46"/>
                  </a:cubicBezTo>
                  <a:cubicBezTo>
                    <a:pt x="f47" y="f48"/>
                    <a:pt x="f49" y="f50"/>
                    <a:pt x="f3" y="f4"/>
                  </a:cubicBezTo>
                  <a:cubicBezTo>
                    <a:pt x="f51" y="f52"/>
                    <a:pt x="f53" y="f54"/>
                    <a:pt x="f55" y="f50"/>
                  </a:cubicBezTo>
                  <a:cubicBezTo>
                    <a:pt x="f56" y="f57"/>
                    <a:pt x="f58" y="f59"/>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0" name="Freeform 31"/>
            <p:cNvSpPr/>
            <p:nvPr/>
          </p:nvSpPr>
          <p:spPr>
            <a:xfrm>
              <a:off x="467898" y="1289194"/>
              <a:ext cx="174357" cy="3027276"/>
            </a:xfrm>
            <a:custGeom>
              <a:avLst/>
              <a:gdLst>
                <a:gd name="f0" fmla="val w"/>
                <a:gd name="f1" fmla="val h"/>
                <a:gd name="f2" fmla="val 0"/>
                <a:gd name="f3" fmla="val 36"/>
                <a:gd name="f4" fmla="val 633"/>
                <a:gd name="f5" fmla="val 17"/>
                <a:gd name="f6" fmla="val 15"/>
                <a:gd name="f7" fmla="val 621"/>
                <a:gd name="f8" fmla="val 14"/>
                <a:gd name="f9" fmla="val 609"/>
                <a:gd name="f10" fmla="val 13"/>
                <a:gd name="f11" fmla="val 597"/>
                <a:gd name="f12" fmla="val 8"/>
                <a:gd name="f13" fmla="val 530"/>
                <a:gd name="f14" fmla="val 5"/>
                <a:gd name="f15" fmla="val 464"/>
                <a:gd name="f16" fmla="val 398"/>
                <a:gd name="f17" fmla="val 331"/>
                <a:gd name="f18" fmla="val 265"/>
                <a:gd name="f19" fmla="val 198"/>
                <a:gd name="f20" fmla="val 165"/>
                <a:gd name="f21" fmla="val 18"/>
                <a:gd name="f22" fmla="val 132"/>
                <a:gd name="f23" fmla="val 22"/>
                <a:gd name="f24" fmla="val 99"/>
                <a:gd name="f25" fmla="val 26"/>
                <a:gd name="f26" fmla="val 66"/>
                <a:gd name="f27" fmla="val 30"/>
                <a:gd name="f28" fmla="val 33"/>
                <a:gd name="f29" fmla="val 35"/>
                <a:gd name="f30" fmla="val 29"/>
                <a:gd name="f31" fmla="val 24"/>
                <a:gd name="f32" fmla="val 20"/>
                <a:gd name="f33" fmla="val 16"/>
                <a:gd name="f34" fmla="val 10"/>
                <a:gd name="f35" fmla="val 4"/>
                <a:gd name="f36" fmla="val 264"/>
                <a:gd name="f37" fmla="val 1"/>
                <a:gd name="f38" fmla="val 461"/>
                <a:gd name="f39" fmla="val 2"/>
                <a:gd name="f40" fmla="val 525"/>
                <a:gd name="f41" fmla="val 7"/>
                <a:gd name="f42" fmla="val 589"/>
                <a:gd name="f43" fmla="val 603"/>
                <a:gd name="f44" fmla="val 618"/>
                <a:gd name="f45" fmla="val 632"/>
                <a:gd name="f46" fmla="*/ f0 1 36"/>
                <a:gd name="f47" fmla="*/ f1 1 633"/>
                <a:gd name="f48" fmla="+- f4 0 f2"/>
                <a:gd name="f49" fmla="+- f3 0 f2"/>
                <a:gd name="f50" fmla="*/ f49 1 36"/>
                <a:gd name="f51" fmla="*/ f48 1 633"/>
                <a:gd name="f52" fmla="*/ 0 1 f50"/>
                <a:gd name="f53" fmla="*/ f3 1 f50"/>
                <a:gd name="f54" fmla="*/ 0 1 f51"/>
                <a:gd name="f55" fmla="*/ f4 1 f51"/>
                <a:gd name="f56" fmla="*/ f52 f46 1"/>
                <a:gd name="f57" fmla="*/ f53 f46 1"/>
                <a:gd name="f58" fmla="*/ f55 f47 1"/>
                <a:gd name="f59" fmla="*/ f54 f47 1"/>
              </a:gdLst>
              <a:ahLst/>
              <a:cxnLst>
                <a:cxn ang="3cd4">
                  <a:pos x="hc" y="t"/>
                </a:cxn>
                <a:cxn ang="0">
                  <a:pos x="r" y="vc"/>
                </a:cxn>
                <a:cxn ang="cd4">
                  <a:pos x="hc" y="b"/>
                </a:cxn>
                <a:cxn ang="cd2">
                  <a:pos x="l" y="vc"/>
                </a:cxn>
              </a:cxnLst>
              <a:rect l="f56" t="f59" r="f57" b="f58"/>
              <a:pathLst>
                <a:path w="36" h="633">
                  <a:moveTo>
                    <a:pt x="f5" y="f4"/>
                  </a:moveTo>
                  <a:cubicBezTo>
                    <a:pt x="f6" y="f7"/>
                    <a:pt x="f8" y="f9"/>
                    <a:pt x="f10" y="f11"/>
                  </a:cubicBezTo>
                  <a:cubicBezTo>
                    <a:pt x="f12" y="f13"/>
                    <a:pt x="f14" y="f15"/>
                    <a:pt x="f14" y="f16"/>
                  </a:cubicBezTo>
                  <a:cubicBezTo>
                    <a:pt x="f14" y="f17"/>
                    <a:pt x="f12" y="f18"/>
                    <a:pt x="f10" y="f19"/>
                  </a:cubicBezTo>
                  <a:cubicBezTo>
                    <a:pt x="f6" y="f20"/>
                    <a:pt x="f21" y="f22"/>
                    <a:pt x="f23" y="f24"/>
                  </a:cubicBezTo>
                  <a:cubicBezTo>
                    <a:pt x="f25" y="f26"/>
                    <a:pt x="f27" y="f28"/>
                    <a:pt x="f3" y="f2"/>
                  </a:cubicBezTo>
                  <a:cubicBezTo>
                    <a:pt x="f29" y="f2"/>
                    <a:pt x="f29" y="f2"/>
                    <a:pt x="f29" y="f2"/>
                  </a:cubicBezTo>
                  <a:cubicBezTo>
                    <a:pt x="f30" y="f28"/>
                    <a:pt x="f31" y="f26"/>
                    <a:pt x="f32" y="f24"/>
                  </a:cubicBezTo>
                  <a:cubicBezTo>
                    <a:pt x="f33" y="f22"/>
                    <a:pt x="f10" y="f20"/>
                    <a:pt x="f34" y="f19"/>
                  </a:cubicBezTo>
                  <a:cubicBezTo>
                    <a:pt x="f35" y="f36"/>
                    <a:pt x="f37" y="f17"/>
                    <a:pt x="f37" y="f16"/>
                  </a:cubicBezTo>
                  <a:cubicBezTo>
                    <a:pt x="f2" y="f38"/>
                    <a:pt x="f39" y="f40"/>
                    <a:pt x="f41" y="f42"/>
                  </a:cubicBezTo>
                  <a:cubicBezTo>
                    <a:pt x="f34" y="f43"/>
                    <a:pt x="f10" y="f44"/>
                    <a:pt x="f33" y="f45"/>
                  </a:cubicBezTo>
                  <a:cubicBezTo>
                    <a:pt x="f33" y="f45"/>
                    <a:pt x="f5" y="f4"/>
                    <a:pt x="f5" y="f4"/>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1" name="Freeform 32"/>
            <p:cNvSpPr/>
            <p:nvPr/>
          </p:nvSpPr>
          <p:spPr>
            <a:xfrm>
              <a:off x="1111672" y="6571600"/>
              <a:ext cx="134124" cy="281653"/>
            </a:xfrm>
            <a:custGeom>
              <a:avLst/>
              <a:gdLst>
                <a:gd name="f0" fmla="val w"/>
                <a:gd name="f1" fmla="val h"/>
                <a:gd name="f2" fmla="val 0"/>
                <a:gd name="f3" fmla="val 28"/>
                <a:gd name="f4" fmla="val 59"/>
                <a:gd name="f5" fmla="val 22"/>
                <a:gd name="f6" fmla="val 18"/>
                <a:gd name="f7" fmla="val 40"/>
                <a:gd name="f8" fmla="val 9"/>
                <a:gd name="f9" fmla="val 20"/>
                <a:gd name="f10" fmla="val 6"/>
                <a:gd name="f11" fmla="val 13"/>
                <a:gd name="f12" fmla="*/ f0 1 28"/>
                <a:gd name="f13" fmla="*/ f1 1 59"/>
                <a:gd name="f14" fmla="+- f4 0 f2"/>
                <a:gd name="f15" fmla="+- f3 0 f2"/>
                <a:gd name="f16" fmla="*/ f15 1 28"/>
                <a:gd name="f17" fmla="*/ f14 1 59"/>
                <a:gd name="f18" fmla="*/ 0 1 f16"/>
                <a:gd name="f19" fmla="*/ f3 1 f16"/>
                <a:gd name="f20" fmla="*/ 0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28" h="59">
                  <a:moveTo>
                    <a:pt x="f5" y="f4"/>
                  </a:moveTo>
                  <a:cubicBezTo>
                    <a:pt x="f3" y="f4"/>
                    <a:pt x="f3" y="f4"/>
                    <a:pt x="f3" y="f4"/>
                  </a:cubicBezTo>
                  <a:cubicBezTo>
                    <a:pt x="f6" y="f7"/>
                    <a:pt x="f8" y="f9"/>
                    <a:pt x="f2" y="f2"/>
                  </a:cubicBezTo>
                  <a:cubicBezTo>
                    <a:pt x="f10" y="f9"/>
                    <a:pt x="f11" y="f7"/>
                    <a:pt x="f5" y="f4"/>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2" name="Freeform 33"/>
            <p:cNvSpPr/>
            <p:nvPr/>
          </p:nvSpPr>
          <p:spPr>
            <a:xfrm>
              <a:off x="502389" y="4107631"/>
              <a:ext cx="82387" cy="511570"/>
            </a:xfrm>
            <a:custGeom>
              <a:avLst/>
              <a:gdLst>
                <a:gd name="f0" fmla="val w"/>
                <a:gd name="f1" fmla="val h"/>
                <a:gd name="f2" fmla="val 0"/>
                <a:gd name="f3" fmla="val 17"/>
                <a:gd name="f4" fmla="val 107"/>
                <a:gd name="f5" fmla="val 4"/>
                <a:gd name="f6" fmla="val 54"/>
                <a:gd name="f7" fmla="val 8"/>
                <a:gd name="f8" fmla="val 72"/>
                <a:gd name="f9" fmla="val 13"/>
                <a:gd name="f10" fmla="val 89"/>
                <a:gd name="f11" fmla="val 14"/>
                <a:gd name="f12" fmla="val 86"/>
                <a:gd name="f13" fmla="val 12"/>
                <a:gd name="f14" fmla="val 65"/>
                <a:gd name="f15" fmla="val 10"/>
                <a:gd name="f16" fmla="val 44"/>
                <a:gd name="f17" fmla="val 9"/>
                <a:gd name="f18" fmla="val 43"/>
                <a:gd name="f19" fmla="val 6"/>
                <a:gd name="f20" fmla="val 29"/>
                <a:gd name="f21" fmla="val 3"/>
                <a:gd name="f22" fmla="val 2"/>
                <a:gd name="f23" fmla="val 5"/>
                <a:gd name="f24" fmla="val 1"/>
                <a:gd name="f25" fmla="val 23"/>
                <a:gd name="f26" fmla="val 39"/>
                <a:gd name="f27" fmla="*/ f0 1 17"/>
                <a:gd name="f28" fmla="*/ f1 1 107"/>
                <a:gd name="f29" fmla="+- f4 0 f2"/>
                <a:gd name="f30" fmla="+- f3 0 f2"/>
                <a:gd name="f31" fmla="*/ f30 1 17"/>
                <a:gd name="f32" fmla="*/ f29 1 107"/>
                <a:gd name="f33" fmla="*/ 0 1 f31"/>
                <a:gd name="f34" fmla="*/ f3 1 f31"/>
                <a:gd name="f35" fmla="*/ 0 1 f32"/>
                <a:gd name="f36" fmla="*/ f4 1 f32"/>
                <a:gd name="f37" fmla="*/ f33 f27 1"/>
                <a:gd name="f38" fmla="*/ f34 f27 1"/>
                <a:gd name="f39" fmla="*/ f36 f28 1"/>
                <a:gd name="f40" fmla="*/ f35 f28 1"/>
              </a:gdLst>
              <a:ahLst/>
              <a:cxnLst>
                <a:cxn ang="3cd4">
                  <a:pos x="hc" y="t"/>
                </a:cxn>
                <a:cxn ang="0">
                  <a:pos x="r" y="vc"/>
                </a:cxn>
                <a:cxn ang="cd4">
                  <a:pos x="hc" y="b"/>
                </a:cxn>
                <a:cxn ang="cd2">
                  <a:pos x="l" y="vc"/>
                </a:cxn>
              </a:cxnLst>
              <a:rect l="f37" t="f40" r="f38" b="f39"/>
              <a:pathLst>
                <a:path w="17" h="107">
                  <a:moveTo>
                    <a:pt x="f5" y="f6"/>
                  </a:moveTo>
                  <a:cubicBezTo>
                    <a:pt x="f7" y="f8"/>
                    <a:pt x="f9" y="f10"/>
                    <a:pt x="f3" y="f4"/>
                  </a:cubicBezTo>
                  <a:cubicBezTo>
                    <a:pt x="f11" y="f12"/>
                    <a:pt x="f13" y="f14"/>
                    <a:pt x="f15" y="f16"/>
                  </a:cubicBezTo>
                  <a:cubicBezTo>
                    <a:pt x="f15" y="f16"/>
                    <a:pt x="f17" y="f18"/>
                    <a:pt x="f17" y="f18"/>
                  </a:cubicBezTo>
                  <a:cubicBezTo>
                    <a:pt x="f19" y="f20"/>
                    <a:pt x="f21" y="f11"/>
                    <a:pt x="f2" y="f2"/>
                  </a:cubicBezTo>
                  <a:cubicBezTo>
                    <a:pt x="f2" y="f22"/>
                    <a:pt x="f2" y="f23"/>
                    <a:pt x="f2" y="f7"/>
                  </a:cubicBezTo>
                  <a:cubicBezTo>
                    <a:pt x="f24" y="f25"/>
                    <a:pt x="f21" y="f26"/>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3" name="Freeform 34"/>
            <p:cNvSpPr/>
            <p:nvPr/>
          </p:nvSpPr>
          <p:spPr>
            <a:xfrm>
              <a:off x="973726" y="3145801"/>
              <a:ext cx="1410169" cy="2716883"/>
            </a:xfrm>
            <a:custGeom>
              <a:avLst/>
              <a:gdLst>
                <a:gd name="f0" fmla="val w"/>
                <a:gd name="f1" fmla="val h"/>
                <a:gd name="f2" fmla="val 0"/>
                <a:gd name="f3" fmla="val 294"/>
                <a:gd name="f4" fmla="val 568"/>
                <a:gd name="f5" fmla="val 8"/>
                <a:gd name="f6" fmla="val 553"/>
                <a:gd name="f7" fmla="val 9"/>
                <a:gd name="f8" fmla="val 501"/>
                <a:gd name="f9" fmla="val 19"/>
                <a:gd name="f10" fmla="val 448"/>
                <a:gd name="f11" fmla="val 35"/>
                <a:gd name="f12" fmla="val 397"/>
                <a:gd name="f13" fmla="val 51"/>
                <a:gd name="f14" fmla="val 347"/>
                <a:gd name="f15" fmla="val 73"/>
                <a:gd name="f16" fmla="val 298"/>
                <a:gd name="f17" fmla="val 99"/>
                <a:gd name="f18" fmla="val 252"/>
                <a:gd name="f19" fmla="val 124"/>
                <a:gd name="f20" fmla="val 205"/>
                <a:gd name="f21" fmla="val 154"/>
                <a:gd name="f22" fmla="val 161"/>
                <a:gd name="f23" fmla="val 187"/>
                <a:gd name="f24" fmla="val 119"/>
                <a:gd name="f25" fmla="val 203"/>
                <a:gd name="f26" fmla="val 98"/>
                <a:gd name="f27" fmla="val 220"/>
                <a:gd name="f28" fmla="val 77"/>
                <a:gd name="f29" fmla="val 238"/>
                <a:gd name="f30" fmla="val 58"/>
                <a:gd name="f31" fmla="val 247"/>
                <a:gd name="f32" fmla="val 48"/>
                <a:gd name="f33" fmla="val 256"/>
                <a:gd name="f34" fmla="val 38"/>
                <a:gd name="f35" fmla="val 265"/>
                <a:gd name="f36" fmla="val 28"/>
                <a:gd name="f37" fmla="val 274"/>
                <a:gd name="f38" fmla="val 284"/>
                <a:gd name="f39" fmla="val 293"/>
                <a:gd name="f40" fmla="val 283"/>
                <a:gd name="f41" fmla="val 273"/>
                <a:gd name="f42" fmla="val 18"/>
                <a:gd name="f43" fmla="val 264"/>
                <a:gd name="f44" fmla="val 27"/>
                <a:gd name="f45" fmla="val 255"/>
                <a:gd name="f46" fmla="val 37"/>
                <a:gd name="f47" fmla="val 246"/>
                <a:gd name="f48" fmla="val 47"/>
                <a:gd name="f49" fmla="val 237"/>
                <a:gd name="f50" fmla="val 56"/>
                <a:gd name="f51" fmla="val 218"/>
                <a:gd name="f52" fmla="val 76"/>
                <a:gd name="f53" fmla="val 201"/>
                <a:gd name="f54" fmla="val 96"/>
                <a:gd name="f55" fmla="val 185"/>
                <a:gd name="f56" fmla="val 117"/>
                <a:gd name="f57" fmla="val 151"/>
                <a:gd name="f58" fmla="val 159"/>
                <a:gd name="f59" fmla="val 121"/>
                <a:gd name="f60" fmla="val 95"/>
                <a:gd name="f61" fmla="val 249"/>
                <a:gd name="f62" fmla="val 68"/>
                <a:gd name="f63" fmla="val 296"/>
                <a:gd name="f64" fmla="val 46"/>
                <a:gd name="f65" fmla="val 345"/>
                <a:gd name="f66" fmla="val 30"/>
                <a:gd name="f67" fmla="val 396"/>
                <a:gd name="f68" fmla="val 13"/>
                <a:gd name="f69" fmla="val 445"/>
                <a:gd name="f70" fmla="val 3"/>
                <a:gd name="f71" fmla="val 497"/>
                <a:gd name="f72" fmla="val 549"/>
                <a:gd name="f73" fmla="val 555"/>
                <a:gd name="f74" fmla="val 5"/>
                <a:gd name="f75" fmla="val 561"/>
                <a:gd name="f76" fmla="val 7"/>
                <a:gd name="f77" fmla="val 563"/>
                <a:gd name="f78" fmla="val 558"/>
                <a:gd name="f79" fmla="*/ f0 1 294"/>
                <a:gd name="f80" fmla="*/ f1 1 568"/>
                <a:gd name="f81" fmla="+- f4 0 f2"/>
                <a:gd name="f82" fmla="+- f3 0 f2"/>
                <a:gd name="f83" fmla="*/ f82 1 294"/>
                <a:gd name="f84" fmla="*/ f81 1 568"/>
                <a:gd name="f85" fmla="*/ 0 1 f83"/>
                <a:gd name="f86" fmla="*/ f3 1 f83"/>
                <a:gd name="f87" fmla="*/ 0 1 f84"/>
                <a:gd name="f88" fmla="*/ f4 1 f84"/>
                <a:gd name="f89" fmla="*/ f85 f79 1"/>
                <a:gd name="f90" fmla="*/ f86 f79 1"/>
                <a:gd name="f91" fmla="*/ f88 f80 1"/>
                <a:gd name="f92" fmla="*/ f87 f80 1"/>
              </a:gdLst>
              <a:ahLst/>
              <a:cxnLst>
                <a:cxn ang="3cd4">
                  <a:pos x="hc" y="t"/>
                </a:cxn>
                <a:cxn ang="0">
                  <a:pos x="r" y="vc"/>
                </a:cxn>
                <a:cxn ang="cd4">
                  <a:pos x="hc" y="b"/>
                </a:cxn>
                <a:cxn ang="cd2">
                  <a:pos x="l" y="vc"/>
                </a:cxn>
              </a:cxnLst>
              <a:rect l="f89" t="f92" r="f90" b="f91"/>
              <a:pathLst>
                <a:path w="294" h="568">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9"/>
                    <a:pt x="f38" y="f7"/>
                    <a:pt x="f3" y="f2"/>
                  </a:cubicBezTo>
                  <a:cubicBezTo>
                    <a:pt x="f39" y="f2"/>
                    <a:pt x="f39" y="f2"/>
                    <a:pt x="f39" y="f2"/>
                  </a:cubicBezTo>
                  <a:cubicBezTo>
                    <a:pt x="f40" y="f7"/>
                    <a:pt x="f41" y="f42"/>
                    <a:pt x="f43" y="f44"/>
                  </a:cubicBezTo>
                  <a:cubicBezTo>
                    <a:pt x="f45" y="f46"/>
                    <a:pt x="f47" y="f48"/>
                    <a:pt x="f49" y="f50"/>
                  </a:cubicBezTo>
                  <a:cubicBezTo>
                    <a:pt x="f51" y="f52"/>
                    <a:pt x="f53" y="f54"/>
                    <a:pt x="f55" y="f56"/>
                  </a:cubicBezTo>
                  <a:cubicBezTo>
                    <a:pt x="f57" y="f58"/>
                    <a:pt x="f59" y="f25"/>
                    <a:pt x="f60" y="f61"/>
                  </a:cubicBezTo>
                  <a:cubicBezTo>
                    <a:pt x="f62" y="f63"/>
                    <a:pt x="f64" y="f65"/>
                    <a:pt x="f66" y="f67"/>
                  </a:cubicBezTo>
                  <a:cubicBezTo>
                    <a:pt x="f68" y="f69"/>
                    <a:pt x="f70" y="f71"/>
                    <a:pt x="f2" y="f72"/>
                  </a:cubicBezTo>
                  <a:cubicBezTo>
                    <a:pt x="f70" y="f73"/>
                    <a:pt x="f74" y="f75"/>
                    <a:pt x="f76" y="f4"/>
                  </a:cubicBezTo>
                  <a:cubicBezTo>
                    <a:pt x="f76" y="f77"/>
                    <a:pt x="f76" y="f78"/>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4" name="Freeform 35"/>
            <p:cNvSpPr/>
            <p:nvPr/>
          </p:nvSpPr>
          <p:spPr>
            <a:xfrm>
              <a:off x="1073350" y="6600340"/>
              <a:ext cx="120709" cy="252913"/>
            </a:xfrm>
            <a:custGeom>
              <a:avLst/>
              <a:gdLst>
                <a:gd name="f0" fmla="val w"/>
                <a:gd name="f1" fmla="val h"/>
                <a:gd name="f2" fmla="val 0"/>
                <a:gd name="f3" fmla="val 25"/>
                <a:gd name="f4" fmla="val 53"/>
                <a:gd name="f5" fmla="val 5"/>
                <a:gd name="f6" fmla="val 18"/>
                <a:gd name="f7" fmla="val 12"/>
                <a:gd name="f8" fmla="val 36"/>
                <a:gd name="f9" fmla="val 19"/>
                <a:gd name="f10" fmla="val 16"/>
                <a:gd name="f11" fmla="val 8"/>
                <a:gd name="f12" fmla="*/ f0 1 25"/>
                <a:gd name="f13" fmla="*/ f1 1 53"/>
                <a:gd name="f14" fmla="+- f4 0 f2"/>
                <a:gd name="f15" fmla="+- f3 0 f2"/>
                <a:gd name="f16" fmla="*/ f15 1 25"/>
                <a:gd name="f17" fmla="*/ f14 1 53"/>
                <a:gd name="f18" fmla="*/ 0 1 f16"/>
                <a:gd name="f19" fmla="*/ f3 1 f16"/>
                <a:gd name="f20" fmla="*/ 0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25" h="53">
                  <a:moveTo>
                    <a:pt x="f2" y="f2"/>
                  </a:moveTo>
                  <a:cubicBezTo>
                    <a:pt x="f5" y="f6"/>
                    <a:pt x="f7" y="f8"/>
                    <a:pt x="f9" y="f4"/>
                  </a:cubicBezTo>
                  <a:cubicBezTo>
                    <a:pt x="f3" y="f4"/>
                    <a:pt x="f3" y="f4"/>
                    <a:pt x="f3" y="f4"/>
                  </a:cubicBezTo>
                  <a:cubicBezTo>
                    <a:pt x="f10" y="f8"/>
                    <a:pt x="f11" y="f6"/>
                    <a:pt x="f2" y="f2"/>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5" name="Freeform 36"/>
            <p:cNvSpPr/>
            <p:nvPr/>
          </p:nvSpPr>
          <p:spPr>
            <a:xfrm>
              <a:off x="973726" y="5897166"/>
              <a:ext cx="137955" cy="674434"/>
            </a:xfrm>
            <a:custGeom>
              <a:avLst/>
              <a:gdLst>
                <a:gd name="f0" fmla="val w"/>
                <a:gd name="f1" fmla="val h"/>
                <a:gd name="f2" fmla="val 0"/>
                <a:gd name="f3" fmla="val 29"/>
                <a:gd name="f4" fmla="val 141"/>
                <a:gd name="f5" fmla="val 30"/>
                <a:gd name="f6" fmla="val 2"/>
                <a:gd name="f7" fmla="val 60"/>
                <a:gd name="f8" fmla="val 7"/>
                <a:gd name="f9" fmla="val 89"/>
                <a:gd name="f10" fmla="val 11"/>
                <a:gd name="f11" fmla="val 98"/>
                <a:gd name="f12" fmla="val 14"/>
                <a:gd name="f13" fmla="val 108"/>
                <a:gd name="f14" fmla="val 18"/>
                <a:gd name="f15" fmla="val 117"/>
                <a:gd name="f16" fmla="val 22"/>
                <a:gd name="f17" fmla="val 125"/>
                <a:gd name="f18" fmla="val 25"/>
                <a:gd name="f19" fmla="val 133"/>
                <a:gd name="f20" fmla="val 28"/>
                <a:gd name="f21" fmla="val 139"/>
                <a:gd name="f22" fmla="val 137"/>
                <a:gd name="f23" fmla="val 27"/>
                <a:gd name="f24" fmla="val 135"/>
                <a:gd name="f25" fmla="val 16"/>
                <a:gd name="f26" fmla="val 10"/>
                <a:gd name="f27" fmla="val 8"/>
                <a:gd name="f28" fmla="val 5"/>
                <a:gd name="f29" fmla="val 15"/>
                <a:gd name="f30" fmla="val 4"/>
                <a:gd name="f31" fmla="val 1"/>
                <a:gd name="f32" fmla="val 3"/>
                <a:gd name="f33" fmla="*/ f0 1 29"/>
                <a:gd name="f34" fmla="*/ f1 1 141"/>
                <a:gd name="f35" fmla="+- f4 0 f2"/>
                <a:gd name="f36" fmla="+- f3 0 f2"/>
                <a:gd name="f37" fmla="*/ f36 1 29"/>
                <a:gd name="f38" fmla="*/ f35 1 141"/>
                <a:gd name="f39" fmla="*/ 0 1 f37"/>
                <a:gd name="f40" fmla="*/ f3 1 f37"/>
                <a:gd name="f41" fmla="*/ 0 1 f38"/>
                <a:gd name="f42" fmla="*/ f4 1 f38"/>
                <a:gd name="f43" fmla="*/ f39 f33 1"/>
                <a:gd name="f44" fmla="*/ f40 f33 1"/>
                <a:gd name="f45" fmla="*/ f42 f34 1"/>
                <a:gd name="f46" fmla="*/ f41 f34 1"/>
              </a:gdLst>
              <a:ahLst/>
              <a:cxnLst>
                <a:cxn ang="3cd4">
                  <a:pos x="hc" y="t"/>
                </a:cxn>
                <a:cxn ang="0">
                  <a:pos x="r" y="vc"/>
                </a:cxn>
                <a:cxn ang="cd4">
                  <a:pos x="hc" y="b"/>
                </a:cxn>
                <a:cxn ang="cd2">
                  <a:pos x="l" y="vc"/>
                </a:cxn>
              </a:cxnLst>
              <a:rect l="f43" t="f46" r="f44" b="f45"/>
              <a:pathLst>
                <a:path w="29" h="141">
                  <a:moveTo>
                    <a:pt x="f2" y="f2"/>
                  </a:moveTo>
                  <a:cubicBezTo>
                    <a:pt x="f2" y="f5"/>
                    <a:pt x="f6" y="f7"/>
                    <a:pt x="f8" y="f9"/>
                  </a:cubicBezTo>
                  <a:cubicBezTo>
                    <a:pt x="f10" y="f11"/>
                    <a:pt x="f12" y="f13"/>
                    <a:pt x="f14" y="f15"/>
                  </a:cubicBezTo>
                  <a:cubicBezTo>
                    <a:pt x="f16" y="f17"/>
                    <a:pt x="f18" y="f19"/>
                    <a:pt x="f3" y="f4"/>
                  </a:cubicBezTo>
                  <a:cubicBezTo>
                    <a:pt x="f20" y="f21"/>
                    <a:pt x="f20" y="f22"/>
                    <a:pt x="f23" y="f24"/>
                  </a:cubicBezTo>
                  <a:cubicBezTo>
                    <a:pt x="f25" y="f11"/>
                    <a:pt x="f26" y="f7"/>
                    <a:pt x="f27" y="f16"/>
                  </a:cubicBezTo>
                  <a:cubicBezTo>
                    <a:pt x="f8" y="f14"/>
                    <a:pt x="f28" y="f29"/>
                    <a:pt x="f30" y="f10"/>
                  </a:cubicBezTo>
                  <a:cubicBezTo>
                    <a:pt x="f6" y="f8"/>
                    <a:pt x="f31" y="f32"/>
                    <a:pt x="f2" y="f2"/>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6" name="Freeform 37"/>
            <p:cNvSpPr/>
            <p:nvPr/>
          </p:nvSpPr>
          <p:spPr>
            <a:xfrm>
              <a:off x="973726" y="5772625"/>
              <a:ext cx="38322" cy="228005"/>
            </a:xfrm>
            <a:custGeom>
              <a:avLst/>
              <a:gdLst>
                <a:gd name="f0" fmla="val w"/>
                <a:gd name="f1" fmla="val h"/>
                <a:gd name="f2" fmla="val 0"/>
                <a:gd name="f3" fmla="val 8"/>
                <a:gd name="f4" fmla="val 48"/>
                <a:gd name="f5" fmla="val 26"/>
                <a:gd name="f6" fmla="val 1"/>
                <a:gd name="f7" fmla="val 29"/>
                <a:gd name="f8" fmla="val 2"/>
                <a:gd name="f9" fmla="val 33"/>
                <a:gd name="f10" fmla="val 4"/>
                <a:gd name="f11" fmla="val 37"/>
                <a:gd name="f12" fmla="val 5"/>
                <a:gd name="f13" fmla="val 41"/>
                <a:gd name="f14" fmla="val 7"/>
                <a:gd name="f15" fmla="val 44"/>
                <a:gd name="f16" fmla="val 38"/>
                <a:gd name="f17" fmla="val 28"/>
                <a:gd name="f18" fmla="val 19"/>
                <a:gd name="f19" fmla="val 12"/>
                <a:gd name="f20" fmla="val 3"/>
                <a:gd name="f21" fmla="val 6"/>
                <a:gd name="f22" fmla="val 11"/>
                <a:gd name="f23" fmla="*/ f0 1 8"/>
                <a:gd name="f24" fmla="*/ f1 1 48"/>
                <a:gd name="f25" fmla="+- f4 0 f2"/>
                <a:gd name="f26" fmla="+- f3 0 f2"/>
                <a:gd name="f27" fmla="*/ f26 1 8"/>
                <a:gd name="f28" fmla="*/ f25 1 48"/>
                <a:gd name="f29" fmla="*/ 0 1 f27"/>
                <a:gd name="f30" fmla="*/ f3 1 f27"/>
                <a:gd name="f31" fmla="*/ 0 1 f28"/>
                <a:gd name="f32" fmla="*/ f4 1 f28"/>
                <a:gd name="f33" fmla="*/ f29 f23 1"/>
                <a:gd name="f34" fmla="*/ f30 f23 1"/>
                <a:gd name="f35" fmla="*/ f32 f24 1"/>
                <a:gd name="f36" fmla="*/ f31 f24 1"/>
              </a:gdLst>
              <a:ahLst/>
              <a:cxnLst>
                <a:cxn ang="3cd4">
                  <a:pos x="hc" y="t"/>
                </a:cxn>
                <a:cxn ang="0">
                  <a:pos x="r" y="vc"/>
                </a:cxn>
                <a:cxn ang="cd4">
                  <a:pos x="hc" y="b"/>
                </a:cxn>
                <a:cxn ang="cd2">
                  <a:pos x="l" y="vc"/>
                </a:cxn>
              </a:cxnLst>
              <a:rect l="f33" t="f36" r="f34" b="f35"/>
              <a:pathLst>
                <a:path w="8" h="48">
                  <a:moveTo>
                    <a:pt x="f2" y="f5"/>
                  </a:moveTo>
                  <a:cubicBezTo>
                    <a:pt x="f6" y="f7"/>
                    <a:pt x="f8" y="f9"/>
                    <a:pt x="f10" y="f11"/>
                  </a:cubicBezTo>
                  <a:cubicBezTo>
                    <a:pt x="f12" y="f13"/>
                    <a:pt x="f14" y="f15"/>
                    <a:pt x="f3" y="f4"/>
                  </a:cubicBezTo>
                  <a:cubicBezTo>
                    <a:pt x="f14" y="f16"/>
                    <a:pt x="f14" y="f17"/>
                    <a:pt x="f14" y="f18"/>
                  </a:cubicBezTo>
                  <a:cubicBezTo>
                    <a:pt x="f12" y="f19"/>
                    <a:pt x="f20" y="f21"/>
                    <a:pt x="f2" y="f2"/>
                  </a:cubicBezTo>
                  <a:cubicBezTo>
                    <a:pt x="f2" y="f6"/>
                    <a:pt x="f2" y="f20"/>
                    <a:pt x="f2" y="f10"/>
                  </a:cubicBezTo>
                  <a:cubicBezTo>
                    <a:pt x="f2" y="f22"/>
                    <a:pt x="f2" y="f18"/>
                    <a:pt x="f2" y="f5"/>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7" name="Freeform 38"/>
            <p:cNvSpPr/>
            <p:nvPr/>
          </p:nvSpPr>
          <p:spPr>
            <a:xfrm>
              <a:off x="1006297" y="6322518"/>
              <a:ext cx="210760" cy="530736"/>
            </a:xfrm>
            <a:custGeom>
              <a:avLst/>
              <a:gdLst>
                <a:gd name="f0" fmla="val w"/>
                <a:gd name="f1" fmla="val h"/>
                <a:gd name="f2" fmla="val 0"/>
                <a:gd name="f3" fmla="val 44"/>
                <a:gd name="f4" fmla="val 111"/>
                <a:gd name="f5" fmla="val 11"/>
                <a:gd name="f6" fmla="val 28"/>
                <a:gd name="f7" fmla="val 7"/>
                <a:gd name="f8" fmla="val 19"/>
                <a:gd name="f9" fmla="val 4"/>
                <a:gd name="f10" fmla="val 9"/>
                <a:gd name="f11" fmla="val 3"/>
                <a:gd name="f12" fmla="val 16"/>
                <a:gd name="f13" fmla="val 33"/>
                <a:gd name="f14" fmla="val 49"/>
                <a:gd name="f15" fmla="val 12"/>
                <a:gd name="f16" fmla="val 52"/>
                <a:gd name="f17" fmla="val 13"/>
                <a:gd name="f18" fmla="val 55"/>
                <a:gd name="f19" fmla="val 14"/>
                <a:gd name="f20" fmla="val 58"/>
                <a:gd name="f21" fmla="val 22"/>
                <a:gd name="f22" fmla="val 76"/>
                <a:gd name="f23" fmla="val 30"/>
                <a:gd name="f24" fmla="val 94"/>
                <a:gd name="f25" fmla="val 39"/>
                <a:gd name="f26" fmla="val 35"/>
                <a:gd name="f27" fmla="val 92"/>
                <a:gd name="f28" fmla="val 72"/>
                <a:gd name="f29" fmla="val 18"/>
                <a:gd name="f30" fmla="val 15"/>
                <a:gd name="f31" fmla="val 36"/>
                <a:gd name="f32" fmla="*/ f0 1 44"/>
                <a:gd name="f33" fmla="*/ f1 1 111"/>
                <a:gd name="f34" fmla="+- f4 0 f2"/>
                <a:gd name="f35" fmla="+- f3 0 f2"/>
                <a:gd name="f36" fmla="*/ f35 1 44"/>
                <a:gd name="f37" fmla="*/ f34 1 111"/>
                <a:gd name="f38" fmla="*/ 0 1 f36"/>
                <a:gd name="f39" fmla="*/ f3 1 f36"/>
                <a:gd name="f40" fmla="*/ 0 1 f37"/>
                <a:gd name="f41" fmla="*/ f4 1 f37"/>
                <a:gd name="f42" fmla="*/ f38 f32 1"/>
                <a:gd name="f43" fmla="*/ f39 f32 1"/>
                <a:gd name="f44" fmla="*/ f41 f33 1"/>
                <a:gd name="f45" fmla="*/ f40 f33 1"/>
              </a:gdLst>
              <a:ahLst/>
              <a:cxnLst>
                <a:cxn ang="3cd4">
                  <a:pos x="hc" y="t"/>
                </a:cxn>
                <a:cxn ang="0">
                  <a:pos x="r" y="vc"/>
                </a:cxn>
                <a:cxn ang="cd4">
                  <a:pos x="hc" y="b"/>
                </a:cxn>
                <a:cxn ang="cd2">
                  <a:pos x="l" y="vc"/>
                </a:cxn>
              </a:cxnLst>
              <a:rect l="f42" t="f45" r="f43" b="f44"/>
              <a:pathLst>
                <a:path w="44" h="111">
                  <a:moveTo>
                    <a:pt x="f5" y="f6"/>
                  </a:moveTo>
                  <a:cubicBezTo>
                    <a:pt x="f7" y="f8"/>
                    <a:pt x="f9" y="f10"/>
                    <a:pt x="f2" y="f2"/>
                  </a:cubicBezTo>
                  <a:cubicBezTo>
                    <a:pt x="f11" y="f12"/>
                    <a:pt x="f7" y="f13"/>
                    <a:pt x="f5" y="f14"/>
                  </a:cubicBezTo>
                  <a:cubicBezTo>
                    <a:pt x="f15" y="f16"/>
                    <a:pt x="f17" y="f18"/>
                    <a:pt x="f19" y="f20"/>
                  </a:cubicBezTo>
                  <a:cubicBezTo>
                    <a:pt x="f21" y="f22"/>
                    <a:pt x="f23" y="f24"/>
                    <a:pt x="f25" y="f4"/>
                  </a:cubicBezTo>
                  <a:cubicBezTo>
                    <a:pt x="f3" y="f4"/>
                    <a:pt x="f3" y="f4"/>
                    <a:pt x="f3" y="f4"/>
                  </a:cubicBezTo>
                  <a:cubicBezTo>
                    <a:pt x="f26" y="f27"/>
                    <a:pt x="f6" y="f28"/>
                    <a:pt x="f21" y="f16"/>
                  </a:cubicBezTo>
                  <a:cubicBezTo>
                    <a:pt x="f29" y="f3"/>
                    <a:pt x="f30" y="f31"/>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grpSp>
      <p:sp>
        <p:nvSpPr>
          <p:cNvPr id="28" name="Rectangle 6"/>
          <p:cNvSpPr/>
          <p:nvPr/>
        </p:nvSpPr>
        <p:spPr>
          <a:xfrm>
            <a:off x="0" y="0"/>
            <a:ext cx="182880" cy="6858000"/>
          </a:xfrm>
          <a:prstGeom prst="rect">
            <a:avLst/>
          </a:pr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9" name="Title Placeholder 1"/>
          <p:cNvSpPr txBox="1">
            <a:spLocks noGrp="1"/>
          </p:cNvSpPr>
          <p:nvPr>
            <p:ph type="title"/>
          </p:nvPr>
        </p:nvSpPr>
        <p:spPr>
          <a:xfrm>
            <a:off x="2592927" y="624105"/>
            <a:ext cx="8911687" cy="1280891"/>
          </a:xfrm>
          <a:prstGeom prst="rect">
            <a:avLst/>
          </a:prstGeom>
          <a:noFill/>
          <a:ln>
            <a:noFill/>
          </a:ln>
        </p:spPr>
        <p:txBody>
          <a:bodyPr vert="horz" wrap="square" lIns="91440" tIns="45720" rIns="91440" bIns="45720" anchor="t" anchorCtr="0" compatLnSpc="1">
            <a:normAutofit/>
          </a:bodyPr>
          <a:lstStyle/>
          <a:p>
            <a:pPr lvl="0"/>
            <a:r>
              <a:rPr lang="en-US"/>
              <a:t>Click to edit Master title style</a:t>
            </a:r>
          </a:p>
        </p:txBody>
      </p:sp>
      <p:sp>
        <p:nvSpPr>
          <p:cNvPr id="30" name="Text Placeholder 2"/>
          <p:cNvSpPr txBox="1">
            <a:spLocks noGrp="1"/>
          </p:cNvSpPr>
          <p:nvPr>
            <p:ph type="body" idx="1"/>
          </p:nvPr>
        </p:nvSpPr>
        <p:spPr>
          <a:xfrm>
            <a:off x="2589215" y="2133596"/>
            <a:ext cx="8915400" cy="388620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Date Placeholder 3"/>
          <p:cNvSpPr txBox="1">
            <a:spLocks noGrp="1"/>
          </p:cNvSpPr>
          <p:nvPr>
            <p:ph type="dt" sz="half" idx="2"/>
          </p:nvPr>
        </p:nvSpPr>
        <p:spPr>
          <a:xfrm>
            <a:off x="10361615" y="6130439"/>
            <a:ext cx="1146282" cy="370396"/>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Century Gothic"/>
              </a:defRPr>
            </a:lvl1pPr>
          </a:lstStyle>
          <a:p>
            <a:pPr lvl="0"/>
            <a:fld id="{6E26C38A-78E4-464D-B17E-8A46A43982EE}" type="datetime1">
              <a:rPr lang="en-US"/>
              <a:pPr lvl="0"/>
              <a:t>4/10/2019</a:t>
            </a:fld>
            <a:endParaRPr lang="en-US"/>
          </a:p>
        </p:txBody>
      </p:sp>
      <p:sp>
        <p:nvSpPr>
          <p:cNvPr id="32" name="Footer Placeholder 4"/>
          <p:cNvSpPr txBox="1">
            <a:spLocks noGrp="1"/>
          </p:cNvSpPr>
          <p:nvPr>
            <p:ph type="ftr" sz="quarter" idx="3"/>
          </p:nvPr>
        </p:nvSpPr>
        <p:spPr>
          <a:xfrm>
            <a:off x="2589215" y="6135806"/>
            <a:ext cx="7619996"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Century Gothic"/>
              </a:defRPr>
            </a:lvl1pPr>
          </a:lstStyle>
          <a:p>
            <a:pPr lvl="0"/>
            <a:endParaRPr lang="en-US"/>
          </a:p>
        </p:txBody>
      </p:sp>
      <p:sp>
        <p:nvSpPr>
          <p:cNvPr id="33" name="Slide Number Placeholder 5"/>
          <p:cNvSpPr txBox="1">
            <a:spLocks noGrp="1"/>
          </p:cNvSpPr>
          <p:nvPr>
            <p:ph type="sldNum" sz="quarter" idx="4"/>
          </p:nvPr>
        </p:nvSpPr>
        <p:spPr>
          <a:xfrm>
            <a:off x="531815" y="787783"/>
            <a:ext cx="779763"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2000" b="0" i="0" u="none" strike="noStrike" kern="1200" cap="none" spc="0" baseline="0">
                <a:solidFill>
                  <a:srgbClr val="FEFFFF"/>
                </a:solidFill>
                <a:uFillTx/>
                <a:latin typeface="Century Gothic"/>
              </a:defRPr>
            </a:lvl1pPr>
          </a:lstStyle>
          <a:p>
            <a:pPr lvl="0"/>
            <a:fld id="{0295FDAD-A605-41CC-AD26-8DF6199F5D9D}"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457200" rtl="0" fontAlgn="auto" hangingPunct="1">
        <a:lnSpc>
          <a:spcPct val="100000"/>
        </a:lnSpc>
        <a:spcBef>
          <a:spcPts val="0"/>
        </a:spcBef>
        <a:spcAft>
          <a:spcPts val="0"/>
        </a:spcAft>
        <a:buNone/>
        <a:tabLst/>
        <a:defRPr lang="en-US" sz="3600" b="0" i="0" u="none" strike="noStrike" kern="1200" cap="none" spc="0" baseline="0">
          <a:solidFill>
            <a:srgbClr val="262626"/>
          </a:solidFill>
          <a:uFillTx/>
          <a:latin typeface="Century Gothic"/>
        </a:defRPr>
      </a:lvl1pPr>
    </p:titleStyle>
    <p:bodyStyle>
      <a:lvl1pPr marL="342900" marR="0" lvl="0" indent="-342900" algn="l" defTabSz="457200" rtl="0" fontAlgn="auto" hangingPunct="1">
        <a:lnSpc>
          <a:spcPct val="100000"/>
        </a:lnSpc>
        <a:spcBef>
          <a:spcPts val="1000"/>
        </a:spcBef>
        <a:spcAft>
          <a:spcPts val="0"/>
        </a:spcAft>
        <a:buClr>
          <a:srgbClr val="A53010"/>
        </a:buClr>
        <a:buSzPct val="100000"/>
        <a:buFont typeface="Wingdings 3"/>
        <a:buChar char=""/>
        <a:tabLst/>
        <a:defRPr lang="en-US" sz="1800" b="0" i="0" u="none" strike="noStrike" kern="1200" cap="none" spc="0" baseline="0">
          <a:solidFill>
            <a:srgbClr val="404040"/>
          </a:solidFill>
          <a:uFillTx/>
          <a:latin typeface="Century Gothic"/>
        </a:defRPr>
      </a:lvl1pPr>
      <a:lvl2pPr marL="742950" marR="0" lvl="1" indent="-285750" algn="l" defTabSz="457200" rtl="0" fontAlgn="auto" hangingPunct="1">
        <a:lnSpc>
          <a:spcPct val="100000"/>
        </a:lnSpc>
        <a:spcBef>
          <a:spcPts val="1000"/>
        </a:spcBef>
        <a:spcAft>
          <a:spcPts val="0"/>
        </a:spcAft>
        <a:buClr>
          <a:srgbClr val="A53010"/>
        </a:buClr>
        <a:buSzPct val="100000"/>
        <a:buFont typeface="Wingdings 3"/>
        <a:buChar char=""/>
        <a:tabLst/>
        <a:defRPr lang="en-US" sz="1600" b="0" i="0" u="none" strike="noStrike" kern="1200" cap="none" spc="0" baseline="0">
          <a:solidFill>
            <a:srgbClr val="404040"/>
          </a:solidFill>
          <a:uFillTx/>
          <a:latin typeface="Century Gothic"/>
        </a:defRPr>
      </a:lvl2pPr>
      <a:lvl3pPr marL="1143000" marR="0" lvl="2" indent="-228600" algn="l" defTabSz="457200" rtl="0" fontAlgn="auto" hangingPunct="1">
        <a:lnSpc>
          <a:spcPct val="100000"/>
        </a:lnSpc>
        <a:spcBef>
          <a:spcPts val="1000"/>
        </a:spcBef>
        <a:spcAft>
          <a:spcPts val="0"/>
        </a:spcAft>
        <a:buClr>
          <a:srgbClr val="A53010"/>
        </a:buClr>
        <a:buSzPct val="100000"/>
        <a:buFont typeface="Wingdings 3"/>
        <a:buChar char=""/>
        <a:tabLst/>
        <a:defRPr lang="en-US" sz="1400" b="0" i="0" u="none" strike="noStrike" kern="1200" cap="none" spc="0" baseline="0">
          <a:solidFill>
            <a:srgbClr val="404040"/>
          </a:solidFill>
          <a:uFillTx/>
          <a:latin typeface="Century Gothic"/>
        </a:defRPr>
      </a:lvl3pPr>
      <a:lvl4pPr marL="1600200" marR="0" lvl="3" indent="-228600" algn="l" defTabSz="457200" rtl="0" fontAlgn="auto" hangingPunct="1">
        <a:lnSpc>
          <a:spcPct val="100000"/>
        </a:lnSpc>
        <a:spcBef>
          <a:spcPts val="1000"/>
        </a:spcBef>
        <a:spcAft>
          <a:spcPts val="0"/>
        </a:spcAft>
        <a:buClr>
          <a:srgbClr val="A53010"/>
        </a:buClr>
        <a:buSzPct val="100000"/>
        <a:buFont typeface="Wingdings 3"/>
        <a:buChar char=""/>
        <a:tabLst/>
        <a:defRPr lang="en-US" sz="1200" b="0" i="0" u="none" strike="noStrike" kern="1200" cap="none" spc="0" baseline="0">
          <a:solidFill>
            <a:srgbClr val="404040"/>
          </a:solidFill>
          <a:uFillTx/>
          <a:latin typeface="Century Gothic"/>
        </a:defRPr>
      </a:lvl4pPr>
      <a:lvl5pPr marL="2057400" marR="0" lvl="4" indent="-228600" algn="l" defTabSz="457200" rtl="0" fontAlgn="auto" hangingPunct="1">
        <a:lnSpc>
          <a:spcPct val="100000"/>
        </a:lnSpc>
        <a:spcBef>
          <a:spcPts val="1000"/>
        </a:spcBef>
        <a:spcAft>
          <a:spcPts val="0"/>
        </a:spcAft>
        <a:buClr>
          <a:srgbClr val="A53010"/>
        </a:buClr>
        <a:buSzPct val="100000"/>
        <a:buFont typeface="Wingdings 3"/>
        <a:buChar char=""/>
        <a:tabLst/>
        <a:defRPr lang="en-US" sz="1200" b="0" i="0" u="none" strike="noStrike" kern="1200" cap="none" spc="0" baseline="0">
          <a:solidFill>
            <a:srgbClr val="404040"/>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0000000-0000-0000-0000-0000000000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158" y="-6108"/>
            <a:ext cx="12088477" cy="6877046"/>
          </a:xfrm>
          <a:prstGeom prst="rect">
            <a:avLst/>
          </a:prstGeom>
          <a:noFill/>
          <a:ln cap="flat">
            <a:noFill/>
          </a:ln>
        </p:spPr>
      </p:pic>
      <p:sp>
        <p:nvSpPr>
          <p:cNvPr id="3" name="Title 1"/>
          <p:cNvSpPr txBox="1">
            <a:spLocks noGrp="1"/>
          </p:cNvSpPr>
          <p:nvPr>
            <p:ph type="ctrTitle"/>
          </p:nvPr>
        </p:nvSpPr>
        <p:spPr>
          <a:xfrm>
            <a:off x="288228" y="763350"/>
            <a:ext cx="5507961" cy="968815"/>
          </a:xfrm>
          <a:prstGeom prst="rect">
            <a:avLst/>
          </a:prstGeom>
          <a:solidFill>
            <a:srgbClr val="FFFFFF"/>
          </a:solidFill>
          <a:ln>
            <a:noFill/>
          </a:ln>
        </p:spPr>
        <p:txBody>
          <a:bodyPr vert="horz" wrap="square" lIns="91440" tIns="45720" rIns="91440" bIns="45720" anchor="b" anchorCtr="0" compatLnSpc="1">
            <a:normAutofit/>
          </a:bodyPr>
          <a:lstStyle/>
          <a:p>
            <a:pPr lvl="0"/>
            <a:r>
              <a:rPr lang="en-US" sz="4900"/>
              <a:t>Cyprus Cuisine </a:t>
            </a:r>
          </a:p>
        </p:txBody>
      </p:sp>
      <p:sp>
        <p:nvSpPr>
          <p:cNvPr id="4" name="Subtitle 2"/>
          <p:cNvSpPr txBox="1">
            <a:spLocks noGrp="1"/>
          </p:cNvSpPr>
          <p:nvPr>
            <p:ph type="subTitle" idx="1"/>
          </p:nvPr>
        </p:nvSpPr>
        <p:spPr>
          <a:xfrm>
            <a:off x="8239512" y="5251828"/>
            <a:ext cx="3725174" cy="1298813"/>
          </a:xfrm>
          <a:prstGeom prst="rect">
            <a:avLst/>
          </a:prstGeom>
          <a:solidFill>
            <a:srgbClr val="FFFFFF"/>
          </a:solidFill>
          <a:ln>
            <a:noFill/>
          </a:ln>
        </p:spPr>
        <p:txBody>
          <a:bodyPr vert="horz" wrap="square" lIns="91440" tIns="45720" rIns="91440" bIns="45720" anchor="t" anchorCtr="0" compatLnSpc="1">
            <a:noAutofit/>
          </a:bodyPr>
          <a:lstStyle/>
          <a:p>
            <a:pPr marL="0" lvl="0" indent="0" algn="r">
              <a:buNone/>
            </a:pPr>
            <a:r>
              <a:rPr lang="en-US" sz="2000">
                <a:solidFill>
                  <a:srgbClr val="595959"/>
                </a:solidFill>
              </a:rPr>
              <a:t>Andreas Georgiou</a:t>
            </a:r>
          </a:p>
          <a:p>
            <a:pPr marL="0" lvl="0" indent="0" algn="r">
              <a:buNone/>
            </a:pPr>
            <a:r>
              <a:rPr lang="en-US" sz="2000">
                <a:solidFill>
                  <a:srgbClr val="595959"/>
                </a:solidFill>
              </a:rPr>
              <a:t>Michallis Iakovides</a:t>
            </a:r>
          </a:p>
          <a:p>
            <a:pPr marL="0" lvl="0" indent="0" algn="r">
              <a:buNone/>
            </a:pPr>
            <a:r>
              <a:rPr lang="en-US" sz="2000">
                <a:solidFill>
                  <a:srgbClr val="595959"/>
                </a:solidFill>
              </a:rPr>
              <a:t>Georgia Quinton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itle 1"/>
          <p:cNvSpPr txBox="1">
            <a:spLocks noGrp="1"/>
          </p:cNvSpPr>
          <p:nvPr>
            <p:ph type="title"/>
          </p:nvPr>
        </p:nvSpPr>
        <p:spPr>
          <a:xfrm>
            <a:off x="1528995" y="580982"/>
            <a:ext cx="8911687" cy="1280891"/>
          </a:xfrm>
          <a:prstGeom prst="rect">
            <a:avLst/>
          </a:prstGeom>
          <a:noFill/>
          <a:ln>
            <a:noFill/>
          </a:ln>
        </p:spPr>
        <p:txBody>
          <a:bodyPr vert="horz" wrap="square" lIns="91440" tIns="45720" rIns="91440" bIns="45720" anchor="t" anchorCtr="1" compatLnSpc="1">
            <a:normAutofit/>
          </a:bodyPr>
          <a:lstStyle/>
          <a:p>
            <a:pPr lvl="0" algn="ctr"/>
            <a:r>
              <a:rPr lang="en-GB" b="1" u="sng" cap="all"/>
              <a:t>MELITZANOSALATA</a:t>
            </a:r>
            <a:br>
              <a:rPr lang="en-GB" b="1" u="sng" cap="all"/>
            </a:br>
            <a:endParaRPr lang="en-GB"/>
          </a:p>
        </p:txBody>
      </p:sp>
      <p:sp>
        <p:nvSpPr>
          <p:cNvPr id="3" name="Content Placeholder 2"/>
          <p:cNvSpPr txBox="1">
            <a:spLocks noGrp="1"/>
          </p:cNvSpPr>
          <p:nvPr>
            <p:ph sz="half" idx="1"/>
          </p:nvPr>
        </p:nvSpPr>
        <p:spPr>
          <a:xfrm>
            <a:off x="533104" y="1812715"/>
            <a:ext cx="4447787" cy="3581403"/>
          </a:xfrm>
          <a:prstGeom prst="rect">
            <a:avLst/>
          </a:prstGeom>
          <a:noFill/>
          <a:ln>
            <a:noFill/>
          </a:ln>
        </p:spPr>
        <p:txBody>
          <a:bodyPr vert="horz" wrap="square" lIns="91440" tIns="45720" rIns="91440" bIns="45720" anchor="t" anchorCtr="0" compatLnSpc="1">
            <a:normAutofit/>
          </a:bodyPr>
          <a:lstStyle/>
          <a:p>
            <a:pPr lvl="0"/>
            <a:r>
              <a:rPr lang="en-GB" sz="2400"/>
              <a:t>Melitzanosalata is a Greek salad made from baked eggplants. It can be served as a side dish or as a dip.</a:t>
            </a:r>
            <a:br>
              <a:rPr lang="en-GB" sz="2400"/>
            </a:br>
            <a:endParaRPr lang="en-GB" sz="2400"/>
          </a:p>
        </p:txBody>
      </p:sp>
      <p:pic>
        <p:nvPicPr>
          <p:cNvPr id="4" name="Picture 2" descr="Melitzanosalata">
            <a:extLst>
              <a:ext uri="{FF2B5EF4-FFF2-40B4-BE49-F238E27FC236}">
                <a16:creationId xmlns:a16="http://schemas.microsoft.com/office/drawing/2014/main" id="{00000000-0000-0000-0000-000000000000}"/>
              </a:ext>
            </a:extLst>
          </p:cNvPr>
          <p:cNvPicPr>
            <a:picLocks noGrp="1" noChangeAspect="1"/>
          </p:cNvPicPr>
          <p:nvPr>
            <p:ph sz="half" idx="2"/>
          </p:nvPr>
        </p:nvPicPr>
        <p:blipFill>
          <a:blip r:embed="rId2"/>
          <a:srcRect/>
          <a:stretch>
            <a:fillRect/>
          </a:stretch>
        </p:blipFill>
        <p:spPr>
          <a:xfrm>
            <a:off x="5484104" y="1428750"/>
            <a:ext cx="6479996" cy="45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Title 1"/>
          <p:cNvSpPr txBox="1">
            <a:spLocks noGrp="1"/>
          </p:cNvSpPr>
          <p:nvPr>
            <p:ph type="title"/>
          </p:nvPr>
        </p:nvSpPr>
        <p:spPr>
          <a:xfrm>
            <a:off x="1485863" y="293430"/>
            <a:ext cx="8911687" cy="1280891"/>
          </a:xfrm>
          <a:prstGeom prst="rect">
            <a:avLst/>
          </a:prstGeom>
          <a:noFill/>
          <a:ln>
            <a:noFill/>
          </a:ln>
        </p:spPr>
        <p:txBody>
          <a:bodyPr vert="horz" wrap="square" lIns="91440" tIns="45720" rIns="91440" bIns="45720" anchor="t" anchorCtr="1" compatLnSpc="1">
            <a:normAutofit/>
          </a:bodyPr>
          <a:lstStyle/>
          <a:p>
            <a:pPr lvl="0" algn="ctr"/>
            <a:r>
              <a:rPr lang="en-US" b="1" u="sng"/>
              <a:t>HUMMUS</a:t>
            </a:r>
            <a:endParaRPr lang="en-GB" b="1" u="sng"/>
          </a:p>
        </p:txBody>
      </p:sp>
      <p:sp>
        <p:nvSpPr>
          <p:cNvPr id="3" name="Content Placeholder 2"/>
          <p:cNvSpPr txBox="1">
            <a:spLocks noGrp="1"/>
          </p:cNvSpPr>
          <p:nvPr>
            <p:ph sz="half" idx="1"/>
          </p:nvPr>
        </p:nvSpPr>
        <p:spPr>
          <a:xfrm>
            <a:off x="554638" y="1244187"/>
            <a:ext cx="4495236" cy="4123495"/>
          </a:xfrm>
          <a:prstGeom prst="rect">
            <a:avLst/>
          </a:prstGeom>
          <a:noFill/>
          <a:ln>
            <a:noFill/>
          </a:ln>
        </p:spPr>
        <p:txBody>
          <a:bodyPr vert="horz" wrap="square" lIns="91440" tIns="45720" rIns="91440" bIns="45720" anchor="t" anchorCtr="0" compatLnSpc="1">
            <a:noAutofit/>
          </a:bodyPr>
          <a:lstStyle/>
          <a:p>
            <a:pPr lvl="0" algn="just"/>
            <a:r>
              <a:rPr lang="en-GB" sz="2200"/>
              <a:t>The hummus is a dip salad, used in the Middle East as an accompaniment of br</a:t>
            </a:r>
            <a:r>
              <a:rPr lang="en-US" sz="2200"/>
              <a:t>ead </a:t>
            </a:r>
            <a:r>
              <a:rPr lang="en-GB" sz="2200"/>
              <a:t>or Arab pie in role appetizer. Traditionally it is made from sesame paste and  chickpeas, lemon and olive oil with the addition of various spices and served in a deep dish with olive oil.</a:t>
            </a:r>
            <a:br>
              <a:rPr lang="en-GB" sz="2200"/>
            </a:br>
            <a:endParaRPr lang="en-GB" sz="2200"/>
          </a:p>
        </p:txBody>
      </p:sp>
      <p:pic>
        <p:nvPicPr>
          <p:cNvPr id="4" name="Picture 2" descr="ÎÏÎ¿ÏÎ­Î»ÎµÏÎ¼Î± ÎµÎ¹ÎºÏÎ½Î±Ï Î³Î¹Î± ÏÎ¿ÏÎ¼Î¿Î¹">
            <a:extLst>
              <a:ext uri="{FF2B5EF4-FFF2-40B4-BE49-F238E27FC236}">
                <a16:creationId xmlns:a16="http://schemas.microsoft.com/office/drawing/2014/main" id="{00000000-0000-0000-0000-000000000000}"/>
              </a:ext>
            </a:extLst>
          </p:cNvPr>
          <p:cNvPicPr>
            <a:picLocks noGrp="1" noChangeAspect="1"/>
          </p:cNvPicPr>
          <p:nvPr>
            <p:ph sz="half" idx="2"/>
          </p:nvPr>
        </p:nvPicPr>
        <p:blipFill>
          <a:blip r:embed="rId2"/>
          <a:srcRect/>
          <a:stretch>
            <a:fillRect/>
          </a:stretch>
        </p:blipFill>
        <p:spPr>
          <a:xfrm>
            <a:off x="5410203" y="1428750"/>
            <a:ext cx="6479996" cy="45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le 1"/>
          <p:cNvSpPr txBox="1">
            <a:spLocks noGrp="1"/>
          </p:cNvSpPr>
          <p:nvPr>
            <p:ph type="title"/>
          </p:nvPr>
        </p:nvSpPr>
        <p:spPr>
          <a:xfrm>
            <a:off x="1514621" y="580982"/>
            <a:ext cx="8911687" cy="1280891"/>
          </a:xfrm>
          <a:prstGeom prst="rect">
            <a:avLst/>
          </a:prstGeom>
          <a:noFill/>
          <a:ln>
            <a:noFill/>
          </a:ln>
        </p:spPr>
        <p:txBody>
          <a:bodyPr vert="horz" wrap="square" lIns="91440" tIns="45720" rIns="91440" bIns="45720" anchor="t" anchorCtr="1" compatLnSpc="1">
            <a:normAutofit/>
          </a:bodyPr>
          <a:lstStyle/>
          <a:p>
            <a:pPr lvl="0" algn="ctr"/>
            <a:r>
              <a:rPr lang="en-GB" sz="4000" b="1" u="sng"/>
              <a:t>TARAMOSALATA</a:t>
            </a:r>
          </a:p>
        </p:txBody>
      </p:sp>
      <p:sp>
        <p:nvSpPr>
          <p:cNvPr id="3" name="Content Placeholder 2"/>
          <p:cNvSpPr txBox="1">
            <a:spLocks noGrp="1"/>
          </p:cNvSpPr>
          <p:nvPr>
            <p:ph sz="half" idx="1"/>
          </p:nvPr>
        </p:nvSpPr>
        <p:spPr>
          <a:xfrm>
            <a:off x="367259" y="1367402"/>
            <a:ext cx="5029200" cy="4823533"/>
          </a:xfrm>
          <a:prstGeom prst="rect">
            <a:avLst/>
          </a:prstGeom>
          <a:noFill/>
          <a:ln>
            <a:noFill/>
          </a:ln>
        </p:spPr>
        <p:txBody>
          <a:bodyPr vert="horz" wrap="square" lIns="91440" tIns="45720" rIns="91440" bIns="45720" anchor="t" anchorCtr="0" compatLnSpc="1">
            <a:normAutofit/>
          </a:bodyPr>
          <a:lstStyle/>
          <a:p>
            <a:pPr lvl="0" algn="just"/>
            <a:r>
              <a:rPr lang="en-GB" sz="2400"/>
              <a:t> Taramosalata is a dip made of fish eggs, with creamy texture. In Cyprus taramosalata is usually consumed during fasting, because it does not contain dairy products, eggs (poultry).</a:t>
            </a:r>
          </a:p>
        </p:txBody>
      </p:sp>
      <p:pic>
        <p:nvPicPr>
          <p:cNvPr id="4" name="Picture 2" descr="https://upload.wikimedia.org/wikipedia/commons/thumb/0/04/Taramosalata01.jpg/220px-Taramosalata01.jpg">
            <a:extLst>
              <a:ext uri="{FF2B5EF4-FFF2-40B4-BE49-F238E27FC236}">
                <a16:creationId xmlns:a16="http://schemas.microsoft.com/office/drawing/2014/main" id="{00000000-0000-0000-0000-000000000000}"/>
              </a:ext>
            </a:extLst>
          </p:cNvPr>
          <p:cNvPicPr>
            <a:picLocks noGrp="1" noChangeAspect="1"/>
          </p:cNvPicPr>
          <p:nvPr>
            <p:ph sz="half" idx="2"/>
          </p:nvPr>
        </p:nvPicPr>
        <p:blipFill>
          <a:blip r:embed="rId2"/>
          <a:srcRect/>
          <a:stretch>
            <a:fillRect/>
          </a:stretch>
        </p:blipFill>
        <p:spPr>
          <a:xfrm>
            <a:off x="5623559" y="1367402"/>
            <a:ext cx="6479996" cy="45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Title 1"/>
          <p:cNvSpPr txBox="1">
            <a:spLocks noGrp="1"/>
          </p:cNvSpPr>
          <p:nvPr>
            <p:ph type="title"/>
          </p:nvPr>
        </p:nvSpPr>
        <p:spPr>
          <a:xfrm>
            <a:off x="1816547" y="624105"/>
            <a:ext cx="8911687" cy="1280891"/>
          </a:xfrm>
          <a:prstGeom prst="rect">
            <a:avLst/>
          </a:prstGeom>
          <a:noFill/>
          <a:ln>
            <a:noFill/>
          </a:ln>
        </p:spPr>
        <p:txBody>
          <a:bodyPr vert="horz" wrap="square" lIns="91440" tIns="45720" rIns="91440" bIns="45720" anchor="t" anchorCtr="1" compatLnSpc="1">
            <a:normAutofit/>
          </a:bodyPr>
          <a:lstStyle/>
          <a:p>
            <a:pPr lvl="0" algn="ctr"/>
            <a:r>
              <a:rPr lang="en-GB" sz="4000" b="1" u="sng"/>
              <a:t>GREEK SALAD</a:t>
            </a:r>
          </a:p>
        </p:txBody>
      </p:sp>
      <p:sp>
        <p:nvSpPr>
          <p:cNvPr id="3" name="Content Placeholder 2"/>
          <p:cNvSpPr txBox="1">
            <a:spLocks noGrp="1"/>
          </p:cNvSpPr>
          <p:nvPr>
            <p:ph sz="half" idx="1"/>
          </p:nvPr>
        </p:nvSpPr>
        <p:spPr>
          <a:xfrm>
            <a:off x="239810" y="1367850"/>
            <a:ext cx="5921142" cy="3803757"/>
          </a:xfrm>
          <a:prstGeom prst="rect">
            <a:avLst/>
          </a:prstGeom>
          <a:noFill/>
          <a:ln>
            <a:noFill/>
          </a:ln>
        </p:spPr>
        <p:txBody>
          <a:bodyPr vert="horz" wrap="square" lIns="91440" tIns="45720" rIns="91440" bIns="45720" anchor="t" anchorCtr="0" compatLnSpc="1">
            <a:normAutofit/>
          </a:bodyPr>
          <a:lstStyle/>
          <a:p>
            <a:pPr lvl="0"/>
            <a:r>
              <a:rPr lang="en-GB" sz="2400"/>
              <a:t>Greek salad is a salad made of tomato , cucumber , feta cheese , olives , onion, oil , oregano and salt. Sometimes added capers , vinegar and for decorating parsley and green pepper .In restaurants it is simply called "village salad".</a:t>
            </a:r>
          </a:p>
          <a:p>
            <a:pPr lvl="0"/>
            <a:endParaRPr lang="en-GB"/>
          </a:p>
        </p:txBody>
      </p:sp>
      <p:pic>
        <p:nvPicPr>
          <p:cNvPr id="4" name="Picture 2" descr="ÎÏÎ¿ÏÎ­Î»ÎµÏÎ¼Î± ÎµÎ¹ÎºÏÎ½Î±Ï Î³Î¹Î± greek salad">
            <a:extLst>
              <a:ext uri="{FF2B5EF4-FFF2-40B4-BE49-F238E27FC236}">
                <a16:creationId xmlns:a16="http://schemas.microsoft.com/office/drawing/2014/main" id="{00000000-0000-0000-0000-000000000000}"/>
              </a:ext>
            </a:extLst>
          </p:cNvPr>
          <p:cNvPicPr>
            <a:picLocks noGrp="1" noChangeAspect="1"/>
          </p:cNvPicPr>
          <p:nvPr>
            <p:ph sz="half" idx="2"/>
          </p:nvPr>
        </p:nvPicPr>
        <p:blipFill>
          <a:blip r:embed="rId2"/>
          <a:stretch>
            <a:fillRect/>
          </a:stretch>
        </p:blipFill>
        <p:spPr>
          <a:xfrm>
            <a:off x="6345844" y="2276874"/>
            <a:ext cx="5006742" cy="37502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Title 1"/>
          <p:cNvSpPr txBox="1">
            <a:spLocks noGrp="1"/>
          </p:cNvSpPr>
          <p:nvPr>
            <p:ph type="title"/>
          </p:nvPr>
        </p:nvSpPr>
        <p:spPr>
          <a:xfrm>
            <a:off x="1859679" y="681621"/>
            <a:ext cx="8911687" cy="1280891"/>
          </a:xfrm>
          <a:prstGeom prst="rect">
            <a:avLst/>
          </a:prstGeom>
          <a:noFill/>
          <a:ln>
            <a:noFill/>
          </a:ln>
        </p:spPr>
        <p:txBody>
          <a:bodyPr vert="horz" wrap="square" lIns="91440" tIns="45720" rIns="91440" bIns="45720" anchor="t" anchorCtr="1" compatLnSpc="1">
            <a:normAutofit/>
          </a:bodyPr>
          <a:lstStyle/>
          <a:p>
            <a:pPr lvl="0" algn="ctr"/>
            <a:r>
              <a:rPr lang="en-GB" sz="4000" b="1" u="sng"/>
              <a:t>YOGHURT</a:t>
            </a:r>
          </a:p>
        </p:txBody>
      </p:sp>
      <p:sp>
        <p:nvSpPr>
          <p:cNvPr id="3" name="Content Placeholder 2"/>
          <p:cNvSpPr txBox="1">
            <a:spLocks noGrp="1"/>
          </p:cNvSpPr>
          <p:nvPr>
            <p:ph sz="half" idx="1"/>
          </p:nvPr>
        </p:nvSpPr>
        <p:spPr>
          <a:xfrm>
            <a:off x="451786" y="1658474"/>
            <a:ext cx="4704825" cy="3777624"/>
          </a:xfrm>
          <a:prstGeom prst="rect">
            <a:avLst/>
          </a:prstGeom>
          <a:noFill/>
          <a:ln>
            <a:noFill/>
          </a:ln>
        </p:spPr>
        <p:txBody>
          <a:bodyPr vert="horz" wrap="square" lIns="91440" tIns="45720" rIns="91440" bIns="45720" anchor="t" anchorCtr="0" compatLnSpc="1">
            <a:normAutofit/>
          </a:bodyPr>
          <a:lstStyle/>
          <a:p>
            <a:pPr lvl="0" algn="just">
              <a:lnSpc>
                <a:spcPct val="90000"/>
              </a:lnSpc>
            </a:pPr>
            <a:r>
              <a:rPr lang="en-GB" sz="2200"/>
              <a:t>The </a:t>
            </a:r>
            <a:r>
              <a:rPr lang="en-GB" sz="2200" b="1"/>
              <a:t>yoghurt</a:t>
            </a:r>
            <a:r>
              <a:rPr lang="en-GB" sz="2200"/>
              <a:t> is fed to a creamy state produced from milk that has been fermented . Yoghurt has a soft texture with a slightly acidic aroma due to the lactic acid it contains. It has a high nutritional value and can be produced from cow's and sheep's milk . </a:t>
            </a:r>
          </a:p>
        </p:txBody>
      </p:sp>
      <p:pic>
        <p:nvPicPr>
          <p:cNvPr id="4" name="Picture 2" descr="ÎÏÎ¿ÏÎ­Î»ÎµÏÎ¼Î± ÎµÎ¹ÎºÏÎ½Î±Ï Î³Î¹Î± yoghurt">
            <a:extLst>
              <a:ext uri="{FF2B5EF4-FFF2-40B4-BE49-F238E27FC236}">
                <a16:creationId xmlns:a16="http://schemas.microsoft.com/office/drawing/2014/main" id="{00000000-0000-0000-0000-000000000000}"/>
              </a:ext>
            </a:extLst>
          </p:cNvPr>
          <p:cNvPicPr>
            <a:picLocks noGrp="1" noChangeAspect="1"/>
          </p:cNvPicPr>
          <p:nvPr>
            <p:ph sz="half" idx="2"/>
          </p:nvPr>
        </p:nvPicPr>
        <p:blipFill>
          <a:blip r:embed="rId2"/>
          <a:srcRect/>
          <a:stretch>
            <a:fillRect/>
          </a:stretch>
        </p:blipFill>
        <p:spPr>
          <a:xfrm>
            <a:off x="6312020" y="2348883"/>
            <a:ext cx="5494510" cy="30872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Title 1"/>
          <p:cNvSpPr txBox="1">
            <a:spLocks noGrp="1"/>
          </p:cNvSpPr>
          <p:nvPr>
            <p:ph type="title"/>
          </p:nvPr>
        </p:nvSpPr>
        <p:spPr>
          <a:xfrm>
            <a:off x="1457114" y="681621"/>
            <a:ext cx="8911687" cy="1280891"/>
          </a:xfrm>
          <a:prstGeom prst="rect">
            <a:avLst/>
          </a:prstGeom>
          <a:noFill/>
          <a:ln>
            <a:noFill/>
          </a:ln>
        </p:spPr>
        <p:txBody>
          <a:bodyPr vert="horz" wrap="square" lIns="91440" tIns="45720" rIns="91440" bIns="45720" anchor="t" anchorCtr="1" compatLnSpc="1">
            <a:normAutofit/>
          </a:bodyPr>
          <a:lstStyle/>
          <a:p>
            <a:pPr lvl="0" algn="ctr"/>
            <a:r>
              <a:rPr lang="en-US" sz="4000" b="1" u="sng"/>
              <a:t>TABOULEH</a:t>
            </a:r>
            <a:endParaRPr lang="en-GB" sz="4000" b="1" u="sng"/>
          </a:p>
        </p:txBody>
      </p:sp>
      <p:sp>
        <p:nvSpPr>
          <p:cNvPr id="3" name="Content Placeholder 2"/>
          <p:cNvSpPr txBox="1">
            <a:spLocks noGrp="1"/>
          </p:cNvSpPr>
          <p:nvPr>
            <p:ph sz="half" idx="1"/>
          </p:nvPr>
        </p:nvSpPr>
        <p:spPr>
          <a:xfrm>
            <a:off x="345734" y="1573965"/>
            <a:ext cx="5390223" cy="4212302"/>
          </a:xfrm>
          <a:prstGeom prst="rect">
            <a:avLst/>
          </a:prstGeom>
          <a:noFill/>
          <a:ln>
            <a:noFill/>
          </a:ln>
        </p:spPr>
        <p:txBody>
          <a:bodyPr vert="horz" wrap="square" lIns="91440" tIns="45720" rIns="91440" bIns="45720" anchor="t" anchorCtr="0" compatLnSpc="1">
            <a:normAutofit/>
          </a:bodyPr>
          <a:lstStyle/>
          <a:p>
            <a:pPr lvl="0">
              <a:lnSpc>
                <a:spcPct val="90000"/>
              </a:lnSpc>
            </a:pPr>
            <a:r>
              <a:rPr lang="en-GB" sz="2400"/>
              <a:t>Tabouleh is a  famous Arabic salad based on groats , parsley and tomato . Typically, it is served with the addition of other materials. It is a nice accompaniment to grilling. It is mainly consumed in the summer months of the year.</a:t>
            </a:r>
          </a:p>
        </p:txBody>
      </p:sp>
      <p:pic>
        <p:nvPicPr>
          <p:cNvPr id="4" name="Picture 2" descr="https://upload.wikimedia.org/wikipedia/commons/thumb/b/ba/Flickr_-_cyclonebill_-_Tabbouleh.jpg/250px-Flickr_-_cyclonebill_-_Tabbouleh.jpg">
            <a:extLst>
              <a:ext uri="{FF2B5EF4-FFF2-40B4-BE49-F238E27FC236}">
                <a16:creationId xmlns:a16="http://schemas.microsoft.com/office/drawing/2014/main" id="{00000000-0000-0000-0000-000000000000}"/>
              </a:ext>
            </a:extLst>
          </p:cNvPr>
          <p:cNvPicPr>
            <a:picLocks noGrp="1" noChangeAspect="1"/>
          </p:cNvPicPr>
          <p:nvPr>
            <p:ph sz="half" idx="2"/>
          </p:nvPr>
        </p:nvPicPr>
        <p:blipFill>
          <a:blip r:embed="rId2"/>
          <a:srcRect/>
          <a:stretch>
            <a:fillRect/>
          </a:stretch>
        </p:blipFill>
        <p:spPr>
          <a:xfrm>
            <a:off x="6073783" y="1844820"/>
            <a:ext cx="5406399" cy="40656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43">
    <p:bg>
      <p:bgPr>
        <a:blipFill>
          <a:blip r:embed="rId2"/>
          <a:stretch>
            <a:fillRect/>
          </a:stretch>
        </a:blipFill>
        <a:effectLst/>
      </p:bgPr>
    </p:bg>
    <p:spTree>
      <p:nvGrpSpPr>
        <p:cNvPr id="1" name=""/>
        <p:cNvGrpSpPr/>
        <p:nvPr/>
      </p:nvGrpSpPr>
      <p:grpSpPr>
        <a:xfrm>
          <a:off x="0" y="0"/>
          <a:ext cx="0" cy="0"/>
          <a:chOff x="0" y="0"/>
          <a:chExt cx="0" cy="0"/>
        </a:xfrm>
      </p:grpSpPr>
      <p:sp>
        <p:nvSpPr>
          <p:cNvPr id="2" name="Title 4"/>
          <p:cNvSpPr txBox="1">
            <a:spLocks noGrp="1"/>
          </p:cNvSpPr>
          <p:nvPr>
            <p:ph type="ctrTitle"/>
          </p:nvPr>
        </p:nvSpPr>
        <p:spPr>
          <a:xfrm>
            <a:off x="188192" y="199842"/>
            <a:ext cx="5335441" cy="1644557"/>
          </a:xfrm>
          <a:prstGeom prst="rect">
            <a:avLst/>
          </a:prstGeom>
          <a:solidFill>
            <a:srgbClr val="FFFFFF"/>
          </a:solidFill>
          <a:ln w="9528">
            <a:solidFill>
              <a:srgbClr val="FFFFFF"/>
            </a:solidFill>
            <a:prstDash val="solid"/>
          </a:ln>
        </p:spPr>
        <p:txBody>
          <a:bodyPr vert="horz" wrap="square" lIns="91440" tIns="45720" rIns="91440" bIns="45720" anchor="b" anchorCtr="0" compatLnSpc="1">
            <a:normAutofit/>
          </a:bodyPr>
          <a:lstStyle/>
          <a:p>
            <a:pPr lvl="0"/>
            <a:r>
              <a:rPr lang="en-US" sz="5400" cap="all"/>
              <a:t>MAIN DISHES</a:t>
            </a:r>
            <a:endParaRPr lang="en-US" sz="5400"/>
          </a:p>
          <a:p>
            <a:pPr lvl="0"/>
            <a:endParaRPr lang="en-US" sz="5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4">
    <p:bg>
      <p:bgPr>
        <a:solidFill>
          <a:srgbClr val="EFEDE3"/>
        </a:solidFill>
        <a:effectLst/>
      </p:bgPr>
    </p:bg>
    <p:spTree>
      <p:nvGrpSpPr>
        <p:cNvPr id="1" name=""/>
        <p:cNvGrpSpPr/>
        <p:nvPr/>
      </p:nvGrpSpPr>
      <p:grpSpPr>
        <a:xfrm>
          <a:off x="0" y="0"/>
          <a:ext cx="0" cy="0"/>
          <a:chOff x="0" y="0"/>
          <a:chExt cx="0" cy="0"/>
        </a:xfrm>
      </p:grpSpPr>
      <p:sp>
        <p:nvSpPr>
          <p:cNvPr id="2" name="Rectangle 15"/>
          <p:cNvSpPr>
            <a:spLocks noMove="1" noResize="1"/>
          </p:cNvSpPr>
          <p:nvPr/>
        </p:nvSpPr>
        <p:spPr>
          <a:xfrm>
            <a:off x="0" y="0"/>
            <a:ext cx="12191996" cy="6858000"/>
          </a:xfrm>
          <a:prstGeom prst="rect">
            <a:avLst/>
          </a:prstGeom>
          <a:solidFill>
            <a:srgbClr val="EFEDE3"/>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3" name="Content Placeholder 2"/>
          <p:cNvSpPr txBox="1">
            <a:spLocks noGrp="1"/>
          </p:cNvSpPr>
          <p:nvPr>
            <p:ph idx="1"/>
          </p:nvPr>
        </p:nvSpPr>
        <p:spPr>
          <a:xfrm>
            <a:off x="-6016" y="1207702"/>
            <a:ext cx="5750341" cy="5881777"/>
          </a:xfrm>
          <a:prstGeom prst="rect">
            <a:avLst/>
          </a:prstGeom>
          <a:noFill/>
          <a:ln>
            <a:noFill/>
          </a:ln>
        </p:spPr>
        <p:txBody>
          <a:bodyPr vert="horz" wrap="square" lIns="91440" tIns="45720" rIns="91440" bIns="45720" anchor="t" anchorCtr="0" compatLnSpc="1">
            <a:normAutofit/>
          </a:bodyPr>
          <a:lstStyle/>
          <a:p>
            <a:pPr marL="383535" lvl="0" indent="-383535" algn="just"/>
            <a:r>
              <a:rPr lang="en-US" sz="2100"/>
              <a:t>Souvla is similar in look to souvlaki but different in taste. It is comprising large chunks of meat slow-cooked on a large skewer over a charcoal barbeque, called foukou</a:t>
            </a:r>
            <a:r>
              <a:rPr lang="en-US" sz="2100" i="1"/>
              <a:t> </a:t>
            </a:r>
            <a:r>
              <a:rPr lang="en-US" sz="2100"/>
              <a:t>in Greek. The meat is either pork, lamb, or chicken. This food is known as the king of meat dishes in Cypriot cuisine. It’s very common that a group of friends gather to cook </a:t>
            </a:r>
            <a:r>
              <a:rPr lang="en-US" sz="2100" i="1"/>
              <a:t>souvla</a:t>
            </a:r>
            <a:r>
              <a:rPr lang="en-US" sz="2100"/>
              <a:t>, while drinking beer, snacking and chatting as it takes a good hour or two. It’s a popular meal eaten on Easter Sunday to celebrate the end of fasting, on namedays and also at birthday parties and can be accompanied with a range of other dishes, usually potatoes and salads.</a:t>
            </a:r>
          </a:p>
        </p:txBody>
      </p:sp>
      <p:sp>
        <p:nvSpPr>
          <p:cNvPr id="4" name="Title 1"/>
          <p:cNvSpPr txBox="1">
            <a:spLocks noGrp="1"/>
          </p:cNvSpPr>
          <p:nvPr>
            <p:ph type="title"/>
          </p:nvPr>
        </p:nvSpPr>
        <p:spPr>
          <a:xfrm>
            <a:off x="3009134" y="145508"/>
            <a:ext cx="5794379" cy="1485900"/>
          </a:xfrm>
          <a:prstGeom prst="rect">
            <a:avLst/>
          </a:prstGeom>
          <a:noFill/>
          <a:ln>
            <a:noFill/>
          </a:ln>
        </p:spPr>
        <p:txBody>
          <a:bodyPr vert="horz" wrap="square" lIns="91440" tIns="45720" rIns="91440" bIns="45720" anchor="t" anchorCtr="1" compatLnSpc="1">
            <a:noAutofit/>
          </a:bodyPr>
          <a:lstStyle/>
          <a:p>
            <a:pPr lvl="0" algn="ctr"/>
            <a:r>
              <a:rPr lang="en-US" sz="4000" b="1" u="sng"/>
              <a:t>Souvla</a:t>
            </a:r>
            <a:endParaRPr lang="en-US" sz="4000" u="sng"/>
          </a:p>
        </p:txBody>
      </p:sp>
      <p:pic>
        <p:nvPicPr>
          <p:cNvPr id="5" name="Picture 8">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5932096" y="1255919"/>
            <a:ext cx="5762448" cy="3929213"/>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5">
    <p:bg>
      <p:bgPr>
        <a:solidFill>
          <a:srgbClr val="EFEDE3"/>
        </a:solidFill>
        <a:effectLst/>
      </p:bgPr>
    </p:bg>
    <p:spTree>
      <p:nvGrpSpPr>
        <p:cNvPr id="1" name=""/>
        <p:cNvGrpSpPr/>
        <p:nvPr/>
      </p:nvGrpSpPr>
      <p:grpSpPr>
        <a:xfrm>
          <a:off x="0" y="0"/>
          <a:ext cx="0" cy="0"/>
          <a:chOff x="0" y="0"/>
          <a:chExt cx="0" cy="0"/>
        </a:xfrm>
      </p:grpSpPr>
      <p:sp>
        <p:nvSpPr>
          <p:cNvPr id="2" name="Rectangle 20"/>
          <p:cNvSpPr>
            <a:spLocks noMove="1" noResize="1"/>
          </p:cNvSpPr>
          <p:nvPr/>
        </p:nvSpPr>
        <p:spPr>
          <a:xfrm>
            <a:off x="0" y="0"/>
            <a:ext cx="12191996" cy="6858000"/>
          </a:xfrm>
          <a:prstGeom prst="rect">
            <a:avLst/>
          </a:prstGeom>
          <a:solidFill>
            <a:srgbClr val="EFEDE3"/>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3" name="Content Placeholder 2"/>
          <p:cNvSpPr txBox="1">
            <a:spLocks noGrp="1"/>
          </p:cNvSpPr>
          <p:nvPr>
            <p:ph idx="1"/>
          </p:nvPr>
        </p:nvSpPr>
        <p:spPr>
          <a:xfrm>
            <a:off x="5000186" y="1495245"/>
            <a:ext cx="6277410" cy="4372157"/>
          </a:xfrm>
          <a:prstGeom prst="rect">
            <a:avLst/>
          </a:prstGeom>
          <a:noFill/>
          <a:ln>
            <a:noFill/>
          </a:ln>
        </p:spPr>
        <p:txBody>
          <a:bodyPr vert="horz" wrap="square" lIns="91440" tIns="45720" rIns="91440" bIns="45720" anchor="t" anchorCtr="0" compatLnSpc="1">
            <a:noAutofit/>
          </a:bodyPr>
          <a:lstStyle/>
          <a:p>
            <a:pPr lvl="0" algn="just"/>
            <a:r>
              <a:rPr lang="en-US" sz="2400"/>
              <a:t>As I said previously souvlaki looks like souvla, but cut in smaller pieces. Souvlaki is also as famous as souvla. It is  from pork or chicken  and is served with a large amount of fresh salad and sheftalia inside the pitta. Sheftalia is like sausage from pork or lamb meat parcels with herbs wrapped in a caul fat.</a:t>
            </a:r>
          </a:p>
          <a:p>
            <a:pPr lvl="0" algn="just"/>
            <a:r>
              <a:rPr lang="en-US" sz="2400"/>
              <a:t>Alternatively, if you are vegetarian we have options for you too. You can have pitta with mushrooms and halloumi.</a:t>
            </a:r>
          </a:p>
        </p:txBody>
      </p:sp>
      <p:sp>
        <p:nvSpPr>
          <p:cNvPr id="4" name="Title 1"/>
          <p:cNvSpPr txBox="1">
            <a:spLocks noGrp="1"/>
          </p:cNvSpPr>
          <p:nvPr>
            <p:ph type="title"/>
          </p:nvPr>
        </p:nvSpPr>
        <p:spPr>
          <a:xfrm>
            <a:off x="5526212" y="398248"/>
            <a:ext cx="6176964" cy="1485900"/>
          </a:xfrm>
          <a:prstGeom prst="rect">
            <a:avLst/>
          </a:prstGeom>
          <a:noFill/>
          <a:ln>
            <a:noFill/>
          </a:ln>
        </p:spPr>
        <p:txBody>
          <a:bodyPr vert="horz" wrap="square" lIns="91440" tIns="45720" rIns="91440" bIns="45720" anchor="t" anchorCtr="0" compatLnSpc="1">
            <a:noAutofit/>
          </a:bodyPr>
          <a:lstStyle/>
          <a:p>
            <a:pPr lvl="0"/>
            <a:r>
              <a:rPr lang="en-US" sz="4000" b="1" u="sng"/>
              <a:t>Souvlakia sheftalia</a:t>
            </a:r>
            <a:endParaRPr lang="en-US" sz="4000" u="sng"/>
          </a:p>
        </p:txBody>
      </p:sp>
      <p:pic>
        <p:nvPicPr>
          <p:cNvPr id="5" name="Picture 7" descr="A plate of food&#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8" y="9"/>
            <a:ext cx="4373529" cy="3428990"/>
          </a:xfrm>
          <a:prstGeom prst="rect">
            <a:avLst/>
          </a:prstGeom>
          <a:noFill/>
          <a:ln cap="flat">
            <a:noFill/>
          </a:ln>
        </p:spPr>
      </p:pic>
      <p:pic>
        <p:nvPicPr>
          <p:cNvPr id="6" name="Picture 13" descr="A white plate topped with meat and vegetables&#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8" y="3438454"/>
            <a:ext cx="4373529" cy="3429000"/>
          </a:xfrm>
          <a:prstGeom prst="rect">
            <a:avLst/>
          </a:prstGeom>
          <a:noFill/>
          <a:ln cap="flat">
            <a:noFill/>
          </a:ln>
        </p:spPr>
      </p:pic>
      <p:sp>
        <p:nvSpPr>
          <p:cNvPr id="7" name="Rectangle 22"/>
          <p:cNvSpPr>
            <a:spLocks noMove="1" noResize="1"/>
          </p:cNvSpPr>
          <p:nvPr/>
        </p:nvSpPr>
        <p:spPr>
          <a:xfrm>
            <a:off x="4373547" y="374"/>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sp>
        <p:nvSpPr>
          <p:cNvPr id="8" name="TextBox 14"/>
          <p:cNvSpPr txBox="1"/>
          <p:nvPr/>
        </p:nvSpPr>
        <p:spPr>
          <a:xfrm>
            <a:off x="2510284" y="5766755"/>
            <a:ext cx="2743200" cy="317497"/>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80000"/>
              </a:lnSpc>
              <a:spcBef>
                <a:spcPts val="0"/>
              </a:spcBef>
              <a:spcAft>
                <a:spcPts val="0"/>
              </a:spcAft>
              <a:buNone/>
              <a:tabLst/>
              <a:defRPr sz="1700" b="0" i="0" u="none" strike="noStrike" kern="0" cap="none" spc="0" baseline="0">
                <a:solidFill>
                  <a:srgbClr val="000000"/>
                </a:solidFill>
                <a:uFillTx/>
              </a:defRPr>
            </a:pPr>
            <a:endParaRPr lang="en-US" sz="1700" b="0" i="0" u="none" strike="noStrike" kern="1200" cap="none" spc="0" baseline="0">
              <a:solidFill>
                <a:srgbClr val="000000"/>
              </a:solidFill>
              <a:uFillTx/>
              <a:latin typeface="Franklin Gothic Book"/>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name="Slide2">
    <p:bg>
      <p:bgPr>
        <a:gradFill>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8"/>
          <p:cNvSpPr>
            <a:spLocks noMove="1" noResize="1"/>
          </p:cNvSpPr>
          <p:nvPr/>
        </p:nvSpPr>
        <p:spPr>
          <a:xfrm>
            <a:off x="0" y="-786"/>
            <a:ext cx="12191996" cy="685404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Rectangle 10"/>
          <p:cNvSpPr>
            <a:spLocks noMove="1" noResize="1"/>
          </p:cNvSpPr>
          <p:nvPr/>
        </p:nvSpPr>
        <p:spPr>
          <a:xfrm>
            <a:off x="0" y="0"/>
            <a:ext cx="182880" cy="6858000"/>
          </a:xfrm>
          <a:prstGeom prst="rect">
            <a:avLst/>
          </a:pr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 name="Content Placeholder 2"/>
          <p:cNvSpPr txBox="1">
            <a:spLocks noGrp="1"/>
          </p:cNvSpPr>
          <p:nvPr>
            <p:ph idx="1"/>
          </p:nvPr>
        </p:nvSpPr>
        <p:spPr>
          <a:xfrm>
            <a:off x="275417" y="135148"/>
            <a:ext cx="4188125" cy="6174650"/>
          </a:xfrm>
          <a:prstGeom prst="rect">
            <a:avLst/>
          </a:prstGeom>
          <a:noFill/>
          <a:ln>
            <a:noFill/>
          </a:ln>
        </p:spPr>
        <p:txBody>
          <a:bodyPr vert="horz" wrap="square" lIns="91440" tIns="45720" rIns="91440" bIns="45720" anchor="t" anchorCtr="0" compatLnSpc="1">
            <a:noAutofit/>
          </a:bodyPr>
          <a:lstStyle/>
          <a:p>
            <a:pPr marL="383535" lvl="0" indent="-383535" algn="just">
              <a:lnSpc>
                <a:spcPct val="90000"/>
              </a:lnSpc>
              <a:spcAft>
                <a:spcPts val="200"/>
              </a:spcAft>
              <a:buFont typeface="Franklin Gothic Book"/>
              <a:buChar char="■"/>
            </a:pPr>
            <a:r>
              <a:rPr lang="en-US" sz="2200"/>
              <a:t>Being so close to the Middle East has definitely had an impact on the island’s cuisine, as many dishes are similar to those in our region. Flavours are also shared between Cyprus and Turkey, but the island’s cuisine is closest to refreshing Greek gastronomy. It has also been influenced by Byzantine, French, Italian, Catalan, Ottoman and other Middle Eastern cuisines.</a:t>
            </a:r>
          </a:p>
          <a:p>
            <a:pPr marL="383535" lvl="0" indent="-383535" algn="just">
              <a:lnSpc>
                <a:spcPct val="90000"/>
              </a:lnSpc>
              <a:spcAft>
                <a:spcPts val="200"/>
              </a:spcAft>
              <a:buFont typeface="Franklin Gothic Book"/>
              <a:buChar char="■"/>
            </a:pPr>
            <a:r>
              <a:rPr lang="en-US" sz="2200"/>
              <a:t>Here are some unique foods that you have to try. </a:t>
            </a:r>
          </a:p>
          <a:p>
            <a:pPr lvl="0">
              <a:lnSpc>
                <a:spcPct val="90000"/>
              </a:lnSpc>
            </a:pPr>
            <a:endParaRPr lang="en-US" sz="2200"/>
          </a:p>
        </p:txBody>
      </p:sp>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898596" y="1347441"/>
            <a:ext cx="7090641" cy="4331905"/>
          </a:xfrm>
          <a:prstGeom prst="rect">
            <a:avLst/>
          </a:prstGeom>
          <a:noFill/>
          <a:ln cap="flat">
            <a:noFill/>
          </a:ln>
        </p:spPr>
      </p:pic>
      <p:sp>
        <p:nvSpPr>
          <p:cNvPr id="6" name="Freeform 12"/>
          <p:cNvSpPr>
            <a:spLocks noMove="1" noResize="1"/>
          </p:cNvSpPr>
          <p:nvPr/>
        </p:nvSpPr>
        <p:spPr>
          <a:xfrm>
            <a:off x="0" y="6061219"/>
            <a:ext cx="1038036" cy="506275"/>
          </a:xfrm>
          <a:custGeom>
            <a:avLst/>
            <a:gdLst>
              <a:gd name="f0" fmla="val 10800000"/>
              <a:gd name="f1" fmla="val 5400000"/>
              <a:gd name="f2" fmla="val 180"/>
              <a:gd name="f3" fmla="val w"/>
              <a:gd name="f4" fmla="val h"/>
              <a:gd name="f5" fmla="val 0"/>
              <a:gd name="f6" fmla="val 1038036"/>
              <a:gd name="f7" fmla="val 506277"/>
              <a:gd name="f8" fmla="val 182880"/>
              <a:gd name="f9" fmla="val 291705"/>
              <a:gd name="f10" fmla="val 151"/>
              <a:gd name="f11" fmla="val 692049"/>
              <a:gd name="f12" fmla="val 705"/>
              <a:gd name="f13" fmla="val 782744"/>
              <a:gd name="f14" fmla="val 787553"/>
              <a:gd name="f15" fmla="val 792363"/>
              <a:gd name="f16" fmla="val 5473"/>
              <a:gd name="f17" fmla="val 797001"/>
              <a:gd name="f18" fmla="val 10242"/>
              <a:gd name="f19" fmla="val 801982"/>
              <a:gd name="f20" fmla="val 1030951"/>
              <a:gd name="f21" fmla="val 239185"/>
              <a:gd name="f22" fmla="val 1040398"/>
              <a:gd name="f23" fmla="val 248722"/>
              <a:gd name="f24" fmla="val 258259"/>
              <a:gd name="f25" fmla="val 267797"/>
              <a:gd name="f26" fmla="val 496740"/>
              <a:gd name="f27" fmla="val 800436"/>
              <a:gd name="f28" fmla="val 498363"/>
              <a:gd name="f29" fmla="val 798547"/>
              <a:gd name="f30" fmla="val 499885"/>
              <a:gd name="f31" fmla="val 501508"/>
              <a:gd name="f32" fmla="val 505140"/>
              <a:gd name="f33" fmla="+- 0 0 -90"/>
              <a:gd name="f34" fmla="*/ f3 1 1038036"/>
              <a:gd name="f35" fmla="*/ f4 1 506277"/>
              <a:gd name="f36" fmla="+- f7 0 f5"/>
              <a:gd name="f37" fmla="+- f6 0 f5"/>
              <a:gd name="f38" fmla="*/ f33 f0 1"/>
              <a:gd name="f39" fmla="*/ f37 1 1038036"/>
              <a:gd name="f40" fmla="*/ f36 1 506277"/>
              <a:gd name="f41" fmla="*/ 0 f37 1"/>
              <a:gd name="f42" fmla="*/ 0 f36 1"/>
              <a:gd name="f43" fmla="*/ 182880 f37 1"/>
              <a:gd name="f44" fmla="*/ 291705 f37 1"/>
              <a:gd name="f45" fmla="*/ 151 f36 1"/>
              <a:gd name="f46" fmla="*/ 692049 f37 1"/>
              <a:gd name="f47" fmla="*/ 705 f36 1"/>
              <a:gd name="f48" fmla="*/ 782744 f37 1"/>
              <a:gd name="f49" fmla="*/ 797001 f37 1"/>
              <a:gd name="f50" fmla="*/ 5473 f36 1"/>
              <a:gd name="f51" fmla="*/ 801982 f37 1"/>
              <a:gd name="f52" fmla="*/ 10242 f36 1"/>
              <a:gd name="f53" fmla="*/ 1030951 f37 1"/>
              <a:gd name="f54" fmla="*/ 239185 f36 1"/>
              <a:gd name="f55" fmla="*/ 267797 f36 1"/>
              <a:gd name="f56" fmla="*/ 496740 f36 1"/>
              <a:gd name="f57" fmla="*/ 501508 f36 1"/>
              <a:gd name="f58" fmla="*/ 506277 f36 1"/>
              <a:gd name="f59" fmla="*/ 505140 f36 1"/>
              <a:gd name="f60" fmla="*/ f38 1 f2"/>
              <a:gd name="f61" fmla="*/ f41 1 1038036"/>
              <a:gd name="f62" fmla="*/ f42 1 506277"/>
              <a:gd name="f63" fmla="*/ f43 1 1038036"/>
              <a:gd name="f64" fmla="*/ f44 1 1038036"/>
              <a:gd name="f65" fmla="*/ f45 1 506277"/>
              <a:gd name="f66" fmla="*/ f46 1 1038036"/>
              <a:gd name="f67" fmla="*/ f47 1 506277"/>
              <a:gd name="f68" fmla="*/ f48 1 1038036"/>
              <a:gd name="f69" fmla="*/ f49 1 1038036"/>
              <a:gd name="f70" fmla="*/ f50 1 506277"/>
              <a:gd name="f71" fmla="*/ f51 1 1038036"/>
              <a:gd name="f72" fmla="*/ f52 1 506277"/>
              <a:gd name="f73" fmla="*/ f53 1 1038036"/>
              <a:gd name="f74" fmla="*/ f54 1 506277"/>
              <a:gd name="f75" fmla="*/ f55 1 506277"/>
              <a:gd name="f76" fmla="*/ f56 1 506277"/>
              <a:gd name="f77" fmla="*/ f57 1 506277"/>
              <a:gd name="f78" fmla="*/ f58 1 506277"/>
              <a:gd name="f79" fmla="*/ f59 1 506277"/>
              <a:gd name="f80" fmla="*/ f5 1 f39"/>
              <a:gd name="f81" fmla="*/ f6 1 f39"/>
              <a:gd name="f82" fmla="*/ f5 1 f40"/>
              <a:gd name="f83" fmla="*/ f7 1 f40"/>
              <a:gd name="f84" fmla="+- f60 0 f1"/>
              <a:gd name="f85" fmla="*/ f61 1 f39"/>
              <a:gd name="f86" fmla="*/ f62 1 f40"/>
              <a:gd name="f87" fmla="*/ f63 1 f39"/>
              <a:gd name="f88" fmla="*/ f64 1 f39"/>
              <a:gd name="f89" fmla="*/ f65 1 f40"/>
              <a:gd name="f90" fmla="*/ f66 1 f39"/>
              <a:gd name="f91" fmla="*/ f67 1 f40"/>
              <a:gd name="f92" fmla="*/ f68 1 f39"/>
              <a:gd name="f93" fmla="*/ f69 1 f39"/>
              <a:gd name="f94" fmla="*/ f70 1 f40"/>
              <a:gd name="f95" fmla="*/ f71 1 f39"/>
              <a:gd name="f96" fmla="*/ f72 1 f40"/>
              <a:gd name="f97" fmla="*/ f73 1 f39"/>
              <a:gd name="f98" fmla="*/ f74 1 f40"/>
              <a:gd name="f99" fmla="*/ f75 1 f40"/>
              <a:gd name="f100" fmla="*/ f76 1 f40"/>
              <a:gd name="f101" fmla="*/ f77 1 f40"/>
              <a:gd name="f102" fmla="*/ f78 1 f40"/>
              <a:gd name="f103" fmla="*/ f79 1 f40"/>
              <a:gd name="f104" fmla="*/ f80 f34 1"/>
              <a:gd name="f105" fmla="*/ f81 f34 1"/>
              <a:gd name="f106" fmla="*/ f83 f35 1"/>
              <a:gd name="f107" fmla="*/ f82 f35 1"/>
              <a:gd name="f108" fmla="*/ f85 f34 1"/>
              <a:gd name="f109" fmla="*/ f86 f35 1"/>
              <a:gd name="f110" fmla="*/ f87 f34 1"/>
              <a:gd name="f111" fmla="*/ f88 f34 1"/>
              <a:gd name="f112" fmla="*/ f89 f35 1"/>
              <a:gd name="f113" fmla="*/ f90 f34 1"/>
              <a:gd name="f114" fmla="*/ f91 f35 1"/>
              <a:gd name="f115" fmla="*/ f92 f34 1"/>
              <a:gd name="f116" fmla="*/ f93 f34 1"/>
              <a:gd name="f117" fmla="*/ f94 f35 1"/>
              <a:gd name="f118" fmla="*/ f95 f34 1"/>
              <a:gd name="f119" fmla="*/ f96 f35 1"/>
              <a:gd name="f120" fmla="*/ f97 f34 1"/>
              <a:gd name="f121" fmla="*/ f98 f35 1"/>
              <a:gd name="f122" fmla="*/ f99 f35 1"/>
              <a:gd name="f123" fmla="*/ f100 f35 1"/>
              <a:gd name="f124" fmla="*/ f101 f35 1"/>
              <a:gd name="f125" fmla="*/ f102 f35 1"/>
              <a:gd name="f126" fmla="*/ f103 f35 1"/>
            </a:gdLst>
            <a:ahLst/>
            <a:cxnLst>
              <a:cxn ang="3cd4">
                <a:pos x="hc" y="t"/>
              </a:cxn>
              <a:cxn ang="0">
                <a:pos x="r" y="vc"/>
              </a:cxn>
              <a:cxn ang="cd4">
                <a:pos x="hc" y="b"/>
              </a:cxn>
              <a:cxn ang="cd2">
                <a:pos x="l" y="vc"/>
              </a:cxn>
              <a:cxn ang="f84">
                <a:pos x="f108" y="f109"/>
              </a:cxn>
              <a:cxn ang="f84">
                <a:pos x="f110" y="f109"/>
              </a:cxn>
              <a:cxn ang="f84">
                <a:pos x="f111" y="f109"/>
              </a:cxn>
              <a:cxn ang="f84">
                <a:pos x="f111" y="f112"/>
              </a:cxn>
              <a:cxn ang="f84">
                <a:pos x="f113" y="f114"/>
              </a:cxn>
              <a:cxn ang="f84">
                <a:pos x="f115" y="f114"/>
              </a:cxn>
              <a:cxn ang="f84">
                <a:pos x="f116" y="f117"/>
              </a:cxn>
              <a:cxn ang="f84">
                <a:pos x="f118" y="f119"/>
              </a:cxn>
              <a:cxn ang="f84">
                <a:pos x="f120" y="f121"/>
              </a:cxn>
              <a:cxn ang="f84">
                <a:pos x="f120" y="f122"/>
              </a:cxn>
              <a:cxn ang="f84">
                <a:pos x="f118" y="f123"/>
              </a:cxn>
              <a:cxn ang="f84">
                <a:pos x="f116" y="f124"/>
              </a:cxn>
              <a:cxn ang="f84">
                <a:pos x="f115" y="f125"/>
              </a:cxn>
              <a:cxn ang="f84">
                <a:pos x="f113" y="f125"/>
              </a:cxn>
              <a:cxn ang="f84">
                <a:pos x="f111" y="f126"/>
              </a:cxn>
              <a:cxn ang="f84">
                <a:pos x="f111" y="f125"/>
              </a:cxn>
              <a:cxn ang="f84">
                <a:pos x="f108" y="f125"/>
              </a:cxn>
            </a:cxnLst>
            <a:rect l="f104" t="f107" r="f105" b="f106"/>
            <a:pathLst>
              <a:path w="1038036" h="506277">
                <a:moveTo>
                  <a:pt x="f5" y="f5"/>
                </a:moveTo>
                <a:lnTo>
                  <a:pt x="f8" y="f5"/>
                </a:lnTo>
                <a:lnTo>
                  <a:pt x="f9" y="f5"/>
                </a:lnTo>
                <a:lnTo>
                  <a:pt x="f9" y="f10"/>
                </a:lnTo>
                <a:lnTo>
                  <a:pt x="f11" y="f12"/>
                </a:lnTo>
                <a:lnTo>
                  <a:pt x="f13" y="f12"/>
                </a:lnTo>
                <a:cubicBezTo>
                  <a:pt x="f14" y="f12"/>
                  <a:pt x="f15" y="f16"/>
                  <a:pt x="f17" y="f16"/>
                </a:cubicBezTo>
                <a:cubicBezTo>
                  <a:pt x="f17" y="f18"/>
                  <a:pt x="f19" y="f18"/>
                  <a:pt x="f19" y="f18"/>
                </a:cubicBezTo>
                <a:lnTo>
                  <a:pt x="f20" y="f21"/>
                </a:lnTo>
                <a:cubicBezTo>
                  <a:pt x="f22" y="f23"/>
                  <a:pt x="f22" y="f24"/>
                  <a:pt x="f20" y="f25"/>
                </a:cubicBezTo>
                <a:lnTo>
                  <a:pt x="f19" y="f26"/>
                </a:lnTo>
                <a:cubicBezTo>
                  <a:pt x="f27" y="f28"/>
                  <a:pt x="f29" y="f30"/>
                  <a:pt x="f17" y="f31"/>
                </a:cubicBezTo>
                <a:cubicBezTo>
                  <a:pt x="f15" y="f7"/>
                  <a:pt x="f14" y="f7"/>
                  <a:pt x="f13" y="f7"/>
                </a:cubicBezTo>
                <a:lnTo>
                  <a:pt x="f11" y="f7"/>
                </a:lnTo>
                <a:lnTo>
                  <a:pt x="f9" y="f32"/>
                </a:lnTo>
                <a:lnTo>
                  <a:pt x="f9" y="f7"/>
                </a:lnTo>
                <a:lnTo>
                  <a:pt x="f5" y="f7"/>
                </a:lnTo>
                <a:close/>
              </a:path>
            </a:pathLst>
          </a:custGeom>
          <a:solidFill>
            <a:srgbClr val="A5301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6">
    <p:bg>
      <p:bgPr>
        <a:solidFill>
          <a:srgbClr val="EFEDE3"/>
        </a:solidFill>
        <a:effectLst/>
      </p:bgPr>
    </p:bg>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7601873" y="1351474"/>
            <a:ext cx="4217130" cy="5321058"/>
          </a:xfrm>
          <a:prstGeom prst="rect">
            <a:avLst/>
          </a:prstGeom>
          <a:noFill/>
          <a:ln>
            <a:noFill/>
          </a:ln>
        </p:spPr>
        <p:txBody>
          <a:bodyPr vert="horz" wrap="square" lIns="91440" tIns="45720" rIns="91440" bIns="45720" anchor="t" anchorCtr="0" compatLnSpc="1">
            <a:normAutofit/>
          </a:bodyPr>
          <a:lstStyle/>
          <a:p>
            <a:pPr marL="383535" lvl="0" indent="-383535" algn="just">
              <a:lnSpc>
                <a:spcPct val="90000"/>
              </a:lnSpc>
            </a:pPr>
            <a:r>
              <a:rPr lang="en-US" sz="2100"/>
              <a:t>Popularly known in Greece as </a:t>
            </a:r>
            <a:r>
              <a:rPr lang="en-US" sz="2100" i="1"/>
              <a:t>pastitsio</a:t>
            </a:r>
            <a:r>
              <a:rPr lang="en-US" sz="2100"/>
              <a:t>, the Cypriot version differs for its use of cheese, which is no other than halloumi, sprinkled with dry mint. Large pasta tubes, béchamel sauce and a tomato minced pork are the main ingredients used. Thin curls of cheese are often sprinkled on the top to give it a crispy crunch. The dish is usually prepared in a large oven pan. When served as a main dish, this Cypriot delicacy usually comes with a side  salad.</a:t>
            </a:r>
          </a:p>
        </p:txBody>
      </p:sp>
      <p:sp>
        <p:nvSpPr>
          <p:cNvPr id="3" name="Title 1"/>
          <p:cNvSpPr txBox="1">
            <a:spLocks noGrp="1"/>
          </p:cNvSpPr>
          <p:nvPr>
            <p:ph type="title"/>
          </p:nvPr>
        </p:nvSpPr>
        <p:spPr>
          <a:xfrm>
            <a:off x="8234062" y="139043"/>
            <a:ext cx="3656008" cy="1485900"/>
          </a:xfrm>
          <a:prstGeom prst="rect">
            <a:avLst/>
          </a:prstGeom>
          <a:noFill/>
          <a:ln>
            <a:noFill/>
          </a:ln>
        </p:spPr>
        <p:txBody>
          <a:bodyPr vert="horz" wrap="square" lIns="91440" tIns="45720" rIns="91440" bIns="45720" anchor="t" anchorCtr="0" compatLnSpc="1">
            <a:noAutofit/>
          </a:bodyPr>
          <a:lstStyle/>
          <a:p>
            <a:pPr lvl="0"/>
            <a:r>
              <a:rPr lang="en-US" b="1" u="sng"/>
              <a:t>Makaronia tou fournou</a:t>
            </a:r>
            <a:endParaRPr lang="en-US" u="sng"/>
          </a:p>
        </p:txBody>
      </p:sp>
      <p:sp>
        <p:nvSpPr>
          <p:cNvPr id="4" name="Rectangle 15"/>
          <p:cNvSpPr>
            <a:spLocks noMove="1" noResize="1"/>
          </p:cNvSpPr>
          <p:nvPr/>
        </p:nvSpPr>
        <p:spPr>
          <a:xfrm>
            <a:off x="478094" y="374"/>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023561" y="1093905"/>
            <a:ext cx="6517065" cy="4350139"/>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7">
    <p:bg>
      <p:bgPr>
        <a:solidFill>
          <a:srgbClr val="EFEDE3"/>
        </a:solidFill>
        <a:effectLst/>
      </p:bgPr>
    </p:bg>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635370" y="646974"/>
            <a:ext cx="5072432" cy="4961625"/>
          </a:xfrm>
          <a:prstGeom prst="rect">
            <a:avLst/>
          </a:prstGeom>
          <a:noFill/>
          <a:ln>
            <a:noFill/>
          </a:ln>
        </p:spPr>
        <p:txBody>
          <a:bodyPr vert="horz" wrap="square" lIns="91440" tIns="45720" rIns="91440" bIns="45720" anchor="t" anchorCtr="0" compatLnSpc="1">
            <a:normAutofit/>
          </a:bodyPr>
          <a:lstStyle/>
          <a:p>
            <a:pPr marL="0" lvl="0" indent="0">
              <a:lnSpc>
                <a:spcPct val="90000"/>
              </a:lnSpc>
              <a:buNone/>
            </a:pPr>
            <a:endParaRPr lang="en-US" sz="1700" b="1"/>
          </a:p>
          <a:p>
            <a:pPr marL="383535" lvl="0" indent="-383535" algn="just">
              <a:lnSpc>
                <a:spcPct val="90000"/>
              </a:lnSpc>
            </a:pPr>
            <a:r>
              <a:rPr lang="en-US" sz="2200"/>
              <a:t>Another hearty meat dish that’s a favourite in Cyprus is the moist </a:t>
            </a:r>
            <a:r>
              <a:rPr lang="en-US" sz="2200" i="1"/>
              <a:t>stifado</a:t>
            </a:r>
            <a:r>
              <a:rPr lang="en-US" sz="2200"/>
              <a:t>, prepared with onions and drenched in red wine. Beef is usually cooked alongside cinnamon sticks and cloves that give it a sweet kick. It is believed that the Venetians brought the recipe over and Cypriots added tomatoes in the 16th century when the fruit reached Europe. </a:t>
            </a:r>
            <a:r>
              <a:rPr lang="en-US" sz="2200" i="1"/>
              <a:t>Stifado</a:t>
            </a:r>
            <a:r>
              <a:rPr lang="en-US" sz="2200"/>
              <a:t> is cooked for several hours and is served with rice or bulgur.</a:t>
            </a:r>
          </a:p>
          <a:p>
            <a:pPr marL="383535" lvl="0" indent="-383535">
              <a:lnSpc>
                <a:spcPct val="90000"/>
              </a:lnSpc>
            </a:pPr>
            <a:endParaRPr lang="en-US" sz="2200"/>
          </a:p>
        </p:txBody>
      </p:sp>
      <p:sp>
        <p:nvSpPr>
          <p:cNvPr id="3" name="Title 1"/>
          <p:cNvSpPr txBox="1">
            <a:spLocks noGrp="1"/>
          </p:cNvSpPr>
          <p:nvPr>
            <p:ph type="title"/>
          </p:nvPr>
        </p:nvSpPr>
        <p:spPr>
          <a:xfrm>
            <a:off x="1396700" y="196970"/>
            <a:ext cx="10493370" cy="1485900"/>
          </a:xfrm>
          <a:prstGeom prst="rect">
            <a:avLst/>
          </a:prstGeom>
          <a:noFill/>
          <a:ln>
            <a:noFill/>
          </a:ln>
        </p:spPr>
        <p:txBody>
          <a:bodyPr vert="horz" wrap="square" lIns="91440" tIns="45720" rIns="91440" bIns="45720" anchor="t" anchorCtr="1" compatLnSpc="1">
            <a:noAutofit/>
          </a:bodyPr>
          <a:lstStyle/>
          <a:p>
            <a:pPr lvl="0" algn="ctr"/>
            <a:r>
              <a:rPr lang="en-US" sz="4000" b="1" u="sng"/>
              <a:t>Stifado</a:t>
            </a:r>
            <a:endParaRPr lang="en-US" sz="4000" u="sng"/>
          </a:p>
        </p:txBody>
      </p:sp>
      <p:sp>
        <p:nvSpPr>
          <p:cNvPr id="4" name="Rectangle 8"/>
          <p:cNvSpPr>
            <a:spLocks noMove="1" noResize="1"/>
          </p:cNvSpPr>
          <p:nvPr/>
        </p:nvSpPr>
        <p:spPr>
          <a:xfrm>
            <a:off x="478094" y="374"/>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pic>
        <p:nvPicPr>
          <p:cNvPr id="5" name="Picture 4" descr="A bowl of food on a plate&#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5854400" y="1674495"/>
            <a:ext cx="6191164" cy="4707184"/>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8">
    <p:bg>
      <p:bgPr>
        <a:solidFill>
          <a:srgbClr val="EFEDE3"/>
        </a:solidFill>
        <a:effectLst/>
      </p:bgPr>
    </p:bg>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707260" y="1322725"/>
            <a:ext cx="6050100" cy="4659700"/>
          </a:xfrm>
          <a:prstGeom prst="rect">
            <a:avLst/>
          </a:prstGeom>
          <a:noFill/>
          <a:ln>
            <a:noFill/>
          </a:ln>
        </p:spPr>
        <p:txBody>
          <a:bodyPr vert="horz" wrap="square" lIns="91440" tIns="45720" rIns="91440" bIns="45720" anchor="t" anchorCtr="0" compatLnSpc="1">
            <a:normAutofit/>
          </a:bodyPr>
          <a:lstStyle/>
          <a:p>
            <a:pPr marL="383535" lvl="0" indent="-383535" algn="just">
              <a:lnSpc>
                <a:spcPct val="90000"/>
              </a:lnSpc>
            </a:pPr>
            <a:r>
              <a:rPr lang="en-US" sz="2400"/>
              <a:t>Koupepia are made using vine leaves, a mixture of pork and beef minced meat, onion, tomatoes ,rice, olive oil, black pepper ,salt and little lemon juice. They filling the vine leaves with the meat along with the other ingredients and they rolling them up into a small log shape. The koupepia are placed in a saucepan and are pressed down with a small plate in order to stop the vine leaves from opening up. They are cooked on slow fire for about half an hour.</a:t>
            </a:r>
          </a:p>
        </p:txBody>
      </p:sp>
      <p:sp>
        <p:nvSpPr>
          <p:cNvPr id="3" name="Title 1"/>
          <p:cNvSpPr txBox="1">
            <a:spLocks noGrp="1"/>
          </p:cNvSpPr>
          <p:nvPr>
            <p:ph type="title"/>
          </p:nvPr>
        </p:nvSpPr>
        <p:spPr>
          <a:xfrm>
            <a:off x="1569229" y="412632"/>
            <a:ext cx="10493370" cy="1485900"/>
          </a:xfrm>
          <a:prstGeom prst="rect">
            <a:avLst/>
          </a:prstGeom>
          <a:noFill/>
          <a:ln>
            <a:noFill/>
          </a:ln>
        </p:spPr>
        <p:txBody>
          <a:bodyPr vert="horz" wrap="square" lIns="91440" tIns="45720" rIns="91440" bIns="45720" anchor="t" anchorCtr="1" compatLnSpc="1">
            <a:noAutofit/>
          </a:bodyPr>
          <a:lstStyle/>
          <a:p>
            <a:pPr lvl="0" algn="ctr"/>
            <a:r>
              <a:rPr lang="en-US" sz="4000" b="1" u="sng"/>
              <a:t>Koupepia (stuffed vine leaves)</a:t>
            </a:r>
            <a:endParaRPr lang="en-US" sz="4000" u="sng"/>
          </a:p>
        </p:txBody>
      </p:sp>
      <p:sp>
        <p:nvSpPr>
          <p:cNvPr id="4" name="Rectangle 13"/>
          <p:cNvSpPr>
            <a:spLocks noMove="1" noResize="1"/>
          </p:cNvSpPr>
          <p:nvPr/>
        </p:nvSpPr>
        <p:spPr>
          <a:xfrm>
            <a:off x="478094" y="374"/>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pic>
        <p:nvPicPr>
          <p:cNvPr id="5" name="Picture 4" descr="A plate of food&#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6957980" y="2701411"/>
            <a:ext cx="5105442" cy="2552721"/>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name="Slide9">
    <p:bg>
      <p:bgPr>
        <a:solidFill>
          <a:srgbClr val="EFEDE3"/>
        </a:solidFill>
        <a:effectLst/>
      </p:bgPr>
    </p:bg>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6983647" y="718864"/>
            <a:ext cx="4878497" cy="5924909"/>
          </a:xfrm>
          <a:prstGeom prst="rect">
            <a:avLst/>
          </a:prstGeom>
          <a:noFill/>
          <a:ln>
            <a:noFill/>
          </a:ln>
        </p:spPr>
        <p:txBody>
          <a:bodyPr vert="horz" wrap="square" lIns="91440" tIns="45720" rIns="91440" bIns="45720" anchor="t" anchorCtr="0" compatLnSpc="1">
            <a:noAutofit/>
          </a:bodyPr>
          <a:lstStyle/>
          <a:p>
            <a:pPr marL="382905" lvl="0" indent="-382905" algn="just"/>
            <a:r>
              <a:rPr lang="en-US" sz="2000"/>
              <a:t>This dish comes with a fascinating back story. </a:t>
            </a:r>
            <a:r>
              <a:rPr lang="en-US" sz="2000" i="1"/>
              <a:t>Kleftiko</a:t>
            </a:r>
            <a:r>
              <a:rPr lang="en-US" sz="2000"/>
              <a:t> gets its name from the word “stolen”, as historically people used to steal meat and bury it to be slow-cooked in covered holes in the ground, so that no smoke would give away the location of the thieves. Today, it’s cooked in traditional round, white ovens for many hours, flavored with bay leaves, oregano and red wine. The dish is accompanied by soft oven potatoes or bulgar wheat cooked with onions and tomato sauce. Enjoy it with a yoghurt to refresh each bite.</a:t>
            </a:r>
          </a:p>
        </p:txBody>
      </p:sp>
      <p:sp>
        <p:nvSpPr>
          <p:cNvPr id="3" name="Title 1"/>
          <p:cNvSpPr txBox="1">
            <a:spLocks noGrp="1"/>
          </p:cNvSpPr>
          <p:nvPr>
            <p:ph type="title"/>
          </p:nvPr>
        </p:nvSpPr>
        <p:spPr>
          <a:xfrm>
            <a:off x="6983711" y="-4105"/>
            <a:ext cx="4748214" cy="867674"/>
          </a:xfrm>
          <a:prstGeom prst="rect">
            <a:avLst/>
          </a:prstGeom>
          <a:noFill/>
          <a:ln>
            <a:noFill/>
          </a:ln>
        </p:spPr>
        <p:txBody>
          <a:bodyPr vert="horz" wrap="square" lIns="91440" tIns="45720" rIns="91440" bIns="45720" anchor="t" anchorCtr="1" compatLnSpc="1">
            <a:noAutofit/>
          </a:bodyPr>
          <a:lstStyle/>
          <a:p>
            <a:pPr lvl="0" algn="ctr"/>
            <a:r>
              <a:rPr lang="en-US" sz="4000" b="1" u="sng"/>
              <a:t>Kleftiko</a:t>
            </a:r>
            <a:endParaRPr lang="en-US" sz="4000" u="sng"/>
          </a:p>
        </p:txBody>
      </p:sp>
      <p:sp>
        <p:nvSpPr>
          <p:cNvPr id="4" name="Rectangle 8"/>
          <p:cNvSpPr>
            <a:spLocks noMove="1" noResize="1"/>
          </p:cNvSpPr>
          <p:nvPr/>
        </p:nvSpPr>
        <p:spPr>
          <a:xfrm>
            <a:off x="478094" y="374"/>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pic>
        <p:nvPicPr>
          <p:cNvPr id="5" name="Picture 4" descr="A white plate topped with meat and vegetables&#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66054" y="853839"/>
            <a:ext cx="5870082" cy="4427725"/>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name="Slide10">
    <p:bg>
      <p:bgPr>
        <a:solidFill>
          <a:srgbClr val="EFEDE3"/>
        </a:solidFill>
        <a:effectLst/>
      </p:bgPr>
    </p:bg>
    <p:spTree>
      <p:nvGrpSpPr>
        <p:cNvPr id="1" name=""/>
        <p:cNvGrpSpPr/>
        <p:nvPr/>
      </p:nvGrpSpPr>
      <p:grpSpPr>
        <a:xfrm>
          <a:off x="0" y="0"/>
          <a:ext cx="0" cy="0"/>
          <a:chOff x="0" y="0"/>
          <a:chExt cx="0" cy="0"/>
        </a:xfrm>
      </p:grpSpPr>
      <p:sp>
        <p:nvSpPr>
          <p:cNvPr id="2" name="Rectangle 20"/>
          <p:cNvSpPr>
            <a:spLocks noMove="1" noResize="1"/>
          </p:cNvSpPr>
          <p:nvPr/>
        </p:nvSpPr>
        <p:spPr>
          <a:xfrm>
            <a:off x="0" y="0"/>
            <a:ext cx="12191996" cy="6858000"/>
          </a:xfrm>
          <a:prstGeom prst="rect">
            <a:avLst/>
          </a:prstGeom>
          <a:solidFill>
            <a:srgbClr val="EFEDE3"/>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3" name="Content Placeholder 2"/>
          <p:cNvSpPr txBox="1">
            <a:spLocks noGrp="1"/>
          </p:cNvSpPr>
          <p:nvPr>
            <p:ph idx="1"/>
          </p:nvPr>
        </p:nvSpPr>
        <p:spPr>
          <a:xfrm>
            <a:off x="295908" y="1150187"/>
            <a:ext cx="5793473" cy="5306683"/>
          </a:xfrm>
          <a:prstGeom prst="rect">
            <a:avLst/>
          </a:prstGeom>
          <a:noFill/>
          <a:ln>
            <a:noFill/>
          </a:ln>
        </p:spPr>
        <p:txBody>
          <a:bodyPr vert="horz" wrap="square" lIns="91440" tIns="45720" rIns="91440" bIns="45720" anchor="t" anchorCtr="0" compatLnSpc="1">
            <a:normAutofit/>
          </a:bodyPr>
          <a:lstStyle/>
          <a:p>
            <a:pPr marL="383535" lvl="0" indent="-383535" algn="just">
              <a:lnSpc>
                <a:spcPct val="90000"/>
              </a:lnSpc>
            </a:pPr>
            <a:r>
              <a:rPr lang="en-US" sz="2200"/>
              <a:t>A staple in every Cypriot kitchen, this simple and healthy dish mainly consists of black eyed beans, and is served with boiled courgettes or Swiss chard, oil, salt and lemon. The beans are low in fat while being high in carbohydrates and protein. When growing they are extremely drought tolerant, meaning they can survive even in the extreme heat of the scorching Cyprus summers, Tuna, cucumber and tomato are often served as fresh and flavorful side plates with </a:t>
            </a:r>
            <a:r>
              <a:rPr lang="en-US" sz="2200" i="1"/>
              <a:t>louvi</a:t>
            </a:r>
            <a:r>
              <a:rPr lang="en-US" sz="2200"/>
              <a:t>. Many households have beans on Mondays and Tuesdays, a cultural and religious trait passed down through generations.</a:t>
            </a:r>
          </a:p>
        </p:txBody>
      </p:sp>
      <p:sp>
        <p:nvSpPr>
          <p:cNvPr id="4" name="Title 1"/>
          <p:cNvSpPr txBox="1">
            <a:spLocks noGrp="1"/>
          </p:cNvSpPr>
          <p:nvPr>
            <p:ph type="title"/>
          </p:nvPr>
        </p:nvSpPr>
        <p:spPr>
          <a:xfrm>
            <a:off x="0" y="469901"/>
            <a:ext cx="5792788" cy="1485900"/>
          </a:xfrm>
          <a:prstGeom prst="rect">
            <a:avLst/>
          </a:prstGeom>
          <a:noFill/>
          <a:ln>
            <a:noFill/>
          </a:ln>
        </p:spPr>
        <p:txBody>
          <a:bodyPr vert="horz" wrap="square" lIns="91440" tIns="45720" rIns="91440" bIns="45720" anchor="t" anchorCtr="1" compatLnSpc="1">
            <a:noAutofit/>
          </a:bodyPr>
          <a:lstStyle/>
          <a:p>
            <a:pPr lvl="0" algn="ctr"/>
            <a:r>
              <a:rPr lang="en-US" sz="4000" b="1" u="sng"/>
              <a:t>Louvi</a:t>
            </a:r>
            <a:endParaRPr lang="en-US" sz="4000" u="sng"/>
          </a:p>
        </p:txBody>
      </p:sp>
      <p:sp>
        <p:nvSpPr>
          <p:cNvPr id="5" name="Rectangle 22"/>
          <p:cNvSpPr>
            <a:spLocks noMove="1" noResize="1"/>
          </p:cNvSpPr>
          <p:nvPr/>
        </p:nvSpPr>
        <p:spPr>
          <a:xfrm>
            <a:off x="7383661" y="0"/>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pic>
        <p:nvPicPr>
          <p:cNvPr id="6" name="Picture 4" descr="A white plate topped with a blue bowl filled with pasta&#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7612261" y="9"/>
            <a:ext cx="4579735" cy="3428990"/>
          </a:xfrm>
          <a:prstGeom prst="rect">
            <a:avLst/>
          </a:prstGeom>
          <a:noFill/>
          <a:ln cap="flat">
            <a:noFill/>
          </a:ln>
        </p:spPr>
      </p:pic>
      <p:pic>
        <p:nvPicPr>
          <p:cNvPr id="7" name="Picture 5" descr="A white plate topped with different types of food&#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7597886" y="3424080"/>
            <a:ext cx="4579735" cy="3429000"/>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11">
    <p:bg>
      <p:bgPr>
        <a:solidFill>
          <a:srgbClr val="EFEDE3"/>
        </a:solidFill>
        <a:effectLst/>
      </p:bgPr>
    </p:bg>
    <p:spTree>
      <p:nvGrpSpPr>
        <p:cNvPr id="1" name=""/>
        <p:cNvGrpSpPr/>
        <p:nvPr/>
      </p:nvGrpSpPr>
      <p:grpSpPr>
        <a:xfrm>
          <a:off x="0" y="0"/>
          <a:ext cx="0" cy="0"/>
          <a:chOff x="0" y="0"/>
          <a:chExt cx="0" cy="0"/>
        </a:xfrm>
      </p:grpSpPr>
      <p:sp>
        <p:nvSpPr>
          <p:cNvPr id="2" name="Rectangle 9"/>
          <p:cNvSpPr>
            <a:spLocks noMove="1" noResize="1"/>
          </p:cNvSpPr>
          <p:nvPr/>
        </p:nvSpPr>
        <p:spPr>
          <a:xfrm>
            <a:off x="0" y="0"/>
            <a:ext cx="12191996" cy="6858000"/>
          </a:xfrm>
          <a:prstGeom prst="rect">
            <a:avLst/>
          </a:prstGeom>
          <a:solidFill>
            <a:srgbClr val="EFEDE3"/>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3" name="Content Placeholder 2"/>
          <p:cNvSpPr txBox="1">
            <a:spLocks noGrp="1"/>
          </p:cNvSpPr>
          <p:nvPr>
            <p:ph idx="1"/>
          </p:nvPr>
        </p:nvSpPr>
        <p:spPr>
          <a:xfrm>
            <a:off x="5000186" y="1581509"/>
            <a:ext cx="6277420" cy="4285893"/>
          </a:xfrm>
          <a:prstGeom prst="rect">
            <a:avLst/>
          </a:prstGeom>
          <a:noFill/>
          <a:ln>
            <a:noFill/>
          </a:ln>
        </p:spPr>
        <p:txBody>
          <a:bodyPr vert="horz" wrap="square" lIns="91440" tIns="45720" rIns="91440" bIns="45720" anchor="t" anchorCtr="0" compatLnSpc="1">
            <a:normAutofit/>
          </a:bodyPr>
          <a:lstStyle/>
          <a:p>
            <a:pPr marL="0" lvl="0" indent="0" algn="just">
              <a:buNone/>
            </a:pPr>
            <a:r>
              <a:rPr lang="en-US" sz="2400"/>
              <a:t>Kolokassi or taro is a root tuber from Colocasia family, that Cypriots have been boiling and eating for centuries. It tastes like potatoes. The most popular way of preparing taro is baking it with vegetables, meat and some red wine.In Cyprus, taro has been in use since the time of the Roman Empire. Today it is known as "kolokassi" which is similar to the name the Romans used: colocasia. </a:t>
            </a:r>
          </a:p>
        </p:txBody>
      </p:sp>
      <p:sp>
        <p:nvSpPr>
          <p:cNvPr id="4" name="Title 1"/>
          <p:cNvSpPr txBox="1">
            <a:spLocks noGrp="1"/>
          </p:cNvSpPr>
          <p:nvPr>
            <p:ph type="title"/>
          </p:nvPr>
        </p:nvSpPr>
        <p:spPr>
          <a:xfrm>
            <a:off x="4836097" y="139464"/>
            <a:ext cx="6176964" cy="896934"/>
          </a:xfrm>
          <a:prstGeom prst="rect">
            <a:avLst/>
          </a:prstGeom>
          <a:noFill/>
          <a:ln>
            <a:noFill/>
          </a:ln>
        </p:spPr>
        <p:txBody>
          <a:bodyPr vert="horz" wrap="square" lIns="91440" tIns="45720" rIns="91440" bIns="45720" anchor="t" anchorCtr="1" compatLnSpc="1">
            <a:noAutofit/>
          </a:bodyPr>
          <a:lstStyle/>
          <a:p>
            <a:pPr lvl="0" algn="ctr"/>
            <a:r>
              <a:rPr lang="en-US" sz="4000" b="1" u="sng"/>
              <a:t>Kolokassi</a:t>
            </a:r>
          </a:p>
        </p:txBody>
      </p:sp>
      <p:pic>
        <p:nvPicPr>
          <p:cNvPr id="5" name="Picture 5" descr="A plate of food&#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8" y="9"/>
            <a:ext cx="4373529" cy="3428990"/>
          </a:xfrm>
          <a:prstGeom prst="rect">
            <a:avLst/>
          </a:prstGeom>
          <a:noFill/>
          <a:ln cap="flat">
            <a:noFill/>
          </a:ln>
        </p:spPr>
      </p:pic>
      <p:pic>
        <p:nvPicPr>
          <p:cNvPr id="6" name="Picture 4">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8" y="3438454"/>
            <a:ext cx="4373529" cy="3429000"/>
          </a:xfrm>
          <a:prstGeom prst="rect">
            <a:avLst/>
          </a:prstGeom>
          <a:noFill/>
          <a:ln cap="flat">
            <a:noFill/>
          </a:ln>
        </p:spPr>
      </p:pic>
      <p:sp>
        <p:nvSpPr>
          <p:cNvPr id="7" name="Rectangle 11"/>
          <p:cNvSpPr>
            <a:spLocks noMove="1" noResize="1"/>
          </p:cNvSpPr>
          <p:nvPr/>
        </p:nvSpPr>
        <p:spPr>
          <a:xfrm>
            <a:off x="4373547" y="374"/>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name="Slide13">
    <p:bg>
      <p:bgPr>
        <a:solidFill>
          <a:srgbClr val="EFEDE3"/>
        </a:solidFill>
        <a:effectLst/>
      </p:bgPr>
    </p:bg>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7745653" y="1337090"/>
            <a:ext cx="4044601" cy="4932867"/>
          </a:xfrm>
          <a:prstGeom prst="rect">
            <a:avLst/>
          </a:prstGeom>
          <a:noFill/>
          <a:ln>
            <a:noFill/>
          </a:ln>
        </p:spPr>
        <p:txBody>
          <a:bodyPr vert="horz" wrap="square" lIns="91440" tIns="45720" rIns="91440" bIns="45720" anchor="t" anchorCtr="0" compatLnSpc="1">
            <a:normAutofit/>
          </a:bodyPr>
          <a:lstStyle/>
          <a:p>
            <a:pPr marL="383535" lvl="0" indent="-383535" algn="just">
              <a:lnSpc>
                <a:spcPct val="90000"/>
              </a:lnSpc>
            </a:pPr>
            <a:r>
              <a:rPr lang="en-US" sz="2200"/>
              <a:t>Afelia is a traditional Cypriot pork dish. It is pork marinated and cooked in red wine with coarsely crushed coriander seed. In order to prepare the dish, ingredients like salt, pepper, oil etc. are included. During the British period the use of butter was replaced with oil. Afelia is usually served with potatoes, bulgur and yogurt.</a:t>
            </a:r>
          </a:p>
        </p:txBody>
      </p:sp>
      <p:sp>
        <p:nvSpPr>
          <p:cNvPr id="3" name="Title 1"/>
          <p:cNvSpPr txBox="1">
            <a:spLocks noGrp="1"/>
          </p:cNvSpPr>
          <p:nvPr>
            <p:ph type="title"/>
          </p:nvPr>
        </p:nvSpPr>
        <p:spPr>
          <a:xfrm>
            <a:off x="7601462" y="455252"/>
            <a:ext cx="3656008" cy="825502"/>
          </a:xfrm>
          <a:prstGeom prst="rect">
            <a:avLst/>
          </a:prstGeom>
          <a:noFill/>
          <a:ln>
            <a:noFill/>
          </a:ln>
        </p:spPr>
        <p:txBody>
          <a:bodyPr vert="horz" wrap="square" lIns="91440" tIns="45720" rIns="91440" bIns="45720" anchor="t" anchorCtr="0" compatLnSpc="1">
            <a:noAutofit/>
          </a:bodyPr>
          <a:lstStyle/>
          <a:p>
            <a:pPr lvl="0" algn="ctr"/>
            <a:r>
              <a:rPr lang="en-US" sz="4000" b="1" u="sng"/>
              <a:t>Afelia</a:t>
            </a:r>
          </a:p>
          <a:p>
            <a:pPr lvl="0"/>
            <a:endParaRPr lang="en-US"/>
          </a:p>
        </p:txBody>
      </p:sp>
      <p:sp>
        <p:nvSpPr>
          <p:cNvPr id="4" name="Rectangle 10"/>
          <p:cNvSpPr>
            <a:spLocks noMove="1" noResize="1"/>
          </p:cNvSpPr>
          <p:nvPr/>
        </p:nvSpPr>
        <p:spPr>
          <a:xfrm>
            <a:off x="478094" y="374"/>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pic>
        <p:nvPicPr>
          <p:cNvPr id="5" name="Picture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023561" y="676966"/>
            <a:ext cx="6517065" cy="5184026"/>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name="Slide15">
    <p:bg>
      <p:bgPr>
        <a:solidFill>
          <a:srgbClr val="EFEDE3"/>
        </a:solidFill>
        <a:effectLst/>
      </p:bgPr>
    </p:bg>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894164" y="1509619"/>
            <a:ext cx="5072432" cy="4875361"/>
          </a:xfrm>
          <a:prstGeom prst="rect">
            <a:avLst/>
          </a:prstGeom>
          <a:noFill/>
          <a:ln>
            <a:noFill/>
          </a:ln>
        </p:spPr>
        <p:txBody>
          <a:bodyPr vert="horz" wrap="square" lIns="91440" tIns="45720" rIns="91440" bIns="45720" anchor="t" anchorCtr="0" compatLnSpc="1">
            <a:normAutofit/>
          </a:bodyPr>
          <a:lstStyle/>
          <a:p>
            <a:pPr marL="383535" lvl="0" indent="-383535" algn="just">
              <a:lnSpc>
                <a:spcPct val="90000"/>
              </a:lnSpc>
            </a:pPr>
            <a:r>
              <a:rPr lang="en-US" sz="2100"/>
              <a:t>Meatballs are a worldwide popular dish. A meatball is always ground or minced meat rolled into small balls, sometimes along with other ingredients, such as breadcrumbs, minced onion, eggs, butter and seasonings. Meatballs are cooked by frying, baking, steaming, or braising in sauce.</a:t>
            </a:r>
          </a:p>
          <a:p>
            <a:pPr marL="383535" lvl="0" indent="-383535" algn="just">
              <a:lnSpc>
                <a:spcPct val="90000"/>
              </a:lnSpc>
            </a:pPr>
            <a:r>
              <a:rPr lang="en-US" sz="2100"/>
              <a:t>Cypriot meatballs are always made with ground pork or beef and grated raw potatoes mixed with mint or cinnamon or a mixture of them.</a:t>
            </a:r>
          </a:p>
          <a:p>
            <a:pPr marL="383535" lvl="0" indent="-383535">
              <a:lnSpc>
                <a:spcPct val="90000"/>
              </a:lnSpc>
            </a:pPr>
            <a:endParaRPr lang="en-US"/>
          </a:p>
        </p:txBody>
      </p:sp>
      <p:sp>
        <p:nvSpPr>
          <p:cNvPr id="3" name="Title 1"/>
          <p:cNvSpPr txBox="1">
            <a:spLocks noGrp="1"/>
          </p:cNvSpPr>
          <p:nvPr>
            <p:ph type="title"/>
          </p:nvPr>
        </p:nvSpPr>
        <p:spPr>
          <a:xfrm>
            <a:off x="1382325" y="240103"/>
            <a:ext cx="10493370" cy="982696"/>
          </a:xfrm>
          <a:prstGeom prst="rect">
            <a:avLst/>
          </a:prstGeom>
          <a:noFill/>
          <a:ln>
            <a:noFill/>
          </a:ln>
        </p:spPr>
        <p:txBody>
          <a:bodyPr vert="horz" wrap="square" lIns="91440" tIns="45720" rIns="91440" bIns="45720" anchor="t" anchorCtr="0" compatLnSpc="1">
            <a:noAutofit/>
          </a:bodyPr>
          <a:lstStyle/>
          <a:p>
            <a:pPr lvl="0"/>
            <a:r>
              <a:rPr lang="en-US" b="1" u="sng"/>
              <a:t>Kieftedes(meatballs)</a:t>
            </a:r>
          </a:p>
        </p:txBody>
      </p:sp>
      <p:sp>
        <p:nvSpPr>
          <p:cNvPr id="4" name="Rectangle 8"/>
          <p:cNvSpPr>
            <a:spLocks noMove="1" noResize="1"/>
          </p:cNvSpPr>
          <p:nvPr/>
        </p:nvSpPr>
        <p:spPr>
          <a:xfrm>
            <a:off x="478094" y="374"/>
            <a:ext cx="228600" cy="6858000"/>
          </a:xfrm>
          <a:prstGeom prst="rect">
            <a:avLst/>
          </a:prstGeom>
          <a:solidFill>
            <a:srgbClr val="191B0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pic>
        <p:nvPicPr>
          <p:cNvPr id="5" name="Picture 4" descr="A tray of food&#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6265560" y="1329446"/>
            <a:ext cx="5742660" cy="4088959"/>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name="Slide14">
    <p:bg>
      <p:bgPr>
        <a:solidFill>
          <a:srgbClr val="EFEDE3"/>
        </a:solidFill>
        <a:effectLst/>
      </p:bgPr>
    </p:bg>
    <p:spTree>
      <p:nvGrpSpPr>
        <p:cNvPr id="1" name=""/>
        <p:cNvGrpSpPr/>
        <p:nvPr/>
      </p:nvGrpSpPr>
      <p:grpSpPr>
        <a:xfrm>
          <a:off x="0" y="0"/>
          <a:ext cx="0" cy="0"/>
          <a:chOff x="0" y="0"/>
          <a:chExt cx="0" cy="0"/>
        </a:xfrm>
      </p:grpSpPr>
      <p:sp>
        <p:nvSpPr>
          <p:cNvPr id="2" name="Rectangle 27"/>
          <p:cNvSpPr>
            <a:spLocks noMove="1" noResize="1"/>
          </p:cNvSpPr>
          <p:nvPr/>
        </p:nvSpPr>
        <p:spPr>
          <a:xfrm>
            <a:off x="0" y="0"/>
            <a:ext cx="12191996" cy="6858000"/>
          </a:xfrm>
          <a:prstGeom prst="rect">
            <a:avLst/>
          </a:prstGeom>
          <a:solidFill>
            <a:srgbClr val="8C8D86"/>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pic>
        <p:nvPicPr>
          <p:cNvPr id="3" name="Picture 5" descr="A bunch of food sitting on a table&#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75016" y="969958"/>
            <a:ext cx="3480672" cy="2445096"/>
          </a:xfrm>
          <a:prstGeom prst="rect">
            <a:avLst/>
          </a:prstGeom>
          <a:noFill/>
          <a:ln cap="flat">
            <a:noFill/>
          </a:ln>
        </p:spPr>
      </p:pic>
      <p:sp>
        <p:nvSpPr>
          <p:cNvPr id="4" name="Freeform: Shape 29"/>
          <p:cNvSpPr>
            <a:spLocks noMove="1" noResize="1"/>
          </p:cNvSpPr>
          <p:nvPr/>
        </p:nvSpPr>
        <p:spPr>
          <a:xfrm flipV="1">
            <a:off x="1611063" y="710269"/>
            <a:ext cx="2308585" cy="2084877"/>
          </a:xfrm>
          <a:custGeom>
            <a:avLst/>
            <a:gdLst>
              <a:gd name="f0" fmla="val 10800000"/>
              <a:gd name="f1" fmla="val 5400000"/>
              <a:gd name="f2" fmla="val 180"/>
              <a:gd name="f3" fmla="val w"/>
              <a:gd name="f4" fmla="val h"/>
              <a:gd name="f5" fmla="val 0"/>
              <a:gd name="f6" fmla="val 2308583"/>
              <a:gd name="f7" fmla="val 2084882"/>
              <a:gd name="f8" fmla="val 462"/>
              <a:gd name="f9" fmla="val 2022607"/>
              <a:gd name="f10" fmla="val 1813955"/>
              <a:gd name="f11" fmla="val 1813023"/>
              <a:gd name="f12" fmla="val 923"/>
              <a:gd name="f13" fmla="val 1906853"/>
              <a:gd name="f14" fmla="+- 0 0 462"/>
              <a:gd name="f15" fmla="val 1991052"/>
              <a:gd name="f16" fmla="+- 0 0 -90"/>
              <a:gd name="f17" fmla="*/ f3 1 2308583"/>
              <a:gd name="f18" fmla="*/ f4 1 2084882"/>
              <a:gd name="f19" fmla="+- f7 0 f5"/>
              <a:gd name="f20" fmla="+- f6 0 f5"/>
              <a:gd name="f21" fmla="*/ f16 f0 1"/>
              <a:gd name="f22" fmla="*/ f20 1 2308583"/>
              <a:gd name="f23" fmla="*/ f19 1 2084882"/>
              <a:gd name="f24" fmla="*/ 462 f20 1"/>
              <a:gd name="f25" fmla="*/ 2084882 f19 1"/>
              <a:gd name="f26" fmla="*/ 2308583 f20 1"/>
              <a:gd name="f27" fmla="*/ 0 f19 1"/>
              <a:gd name="f28" fmla="*/ 2022607 f20 1"/>
              <a:gd name="f29" fmla="*/ 1813955 f19 1"/>
              <a:gd name="f30" fmla="*/ 0 f20 1"/>
              <a:gd name="f31" fmla="*/ 1813023 f19 1"/>
              <a:gd name="f32" fmla="*/ f21 1 f2"/>
              <a:gd name="f33" fmla="*/ f24 1 2308583"/>
              <a:gd name="f34" fmla="*/ f25 1 2084882"/>
              <a:gd name="f35" fmla="*/ f26 1 2308583"/>
              <a:gd name="f36" fmla="*/ f27 1 2084882"/>
              <a:gd name="f37" fmla="*/ f28 1 2308583"/>
              <a:gd name="f38" fmla="*/ f29 1 2084882"/>
              <a:gd name="f39" fmla="*/ f30 1 2308583"/>
              <a:gd name="f40" fmla="*/ f31 1 2084882"/>
              <a:gd name="f41" fmla="*/ f5 1 f22"/>
              <a:gd name="f42" fmla="*/ f6 1 f22"/>
              <a:gd name="f43" fmla="*/ f5 1 f23"/>
              <a:gd name="f44" fmla="*/ f7 1 f23"/>
              <a:gd name="f45" fmla="+- f32 0 f1"/>
              <a:gd name="f46" fmla="*/ f33 1 f22"/>
              <a:gd name="f47" fmla="*/ f34 1 f23"/>
              <a:gd name="f48" fmla="*/ f35 1 f22"/>
              <a:gd name="f49" fmla="*/ f36 1 f23"/>
              <a:gd name="f50" fmla="*/ f37 1 f22"/>
              <a:gd name="f51" fmla="*/ f38 1 f23"/>
              <a:gd name="f52" fmla="*/ f39 1 f22"/>
              <a:gd name="f53" fmla="*/ f40 1 f23"/>
              <a:gd name="f54" fmla="*/ f41 f17 1"/>
              <a:gd name="f55" fmla="*/ f42 f17 1"/>
              <a:gd name="f56" fmla="*/ f44 f18 1"/>
              <a:gd name="f57" fmla="*/ f43 f18 1"/>
              <a:gd name="f58" fmla="*/ f46 f17 1"/>
              <a:gd name="f59" fmla="*/ f47 f18 1"/>
              <a:gd name="f60" fmla="*/ f48 f17 1"/>
              <a:gd name="f61" fmla="*/ f49 f18 1"/>
              <a:gd name="f62" fmla="*/ f50 f17 1"/>
              <a:gd name="f63" fmla="*/ f51 f18 1"/>
              <a:gd name="f64" fmla="*/ f52 f17 1"/>
              <a:gd name="f65" fmla="*/ f53 f18 1"/>
            </a:gdLst>
            <a:ahLst/>
            <a:cxnLst>
              <a:cxn ang="3cd4">
                <a:pos x="hc" y="t"/>
              </a:cxn>
              <a:cxn ang="0">
                <a:pos x="r" y="vc"/>
              </a:cxn>
              <a:cxn ang="cd4">
                <a:pos x="hc" y="b"/>
              </a:cxn>
              <a:cxn ang="cd2">
                <a:pos x="l" y="vc"/>
              </a:cxn>
              <a:cxn ang="f45">
                <a:pos x="f58" y="f59"/>
              </a:cxn>
              <a:cxn ang="f45">
                <a:pos x="f60" y="f59"/>
              </a:cxn>
              <a:cxn ang="f45">
                <a:pos x="f60" y="f61"/>
              </a:cxn>
              <a:cxn ang="f45">
                <a:pos x="f62" y="f61"/>
              </a:cxn>
              <a:cxn ang="f45">
                <a:pos x="f62" y="f63"/>
              </a:cxn>
              <a:cxn ang="f45">
                <a:pos x="f64" y="f65"/>
              </a:cxn>
              <a:cxn ang="f45">
                <a:pos x="f58" y="f59"/>
              </a:cxn>
            </a:cxnLst>
            <a:rect l="f54" t="f57" r="f55" b="f56"/>
            <a:pathLst>
              <a:path w="2308583" h="2084882">
                <a:moveTo>
                  <a:pt x="f8" y="f7"/>
                </a:moveTo>
                <a:lnTo>
                  <a:pt x="f6" y="f7"/>
                </a:lnTo>
                <a:lnTo>
                  <a:pt x="f6" y="f5"/>
                </a:lnTo>
                <a:lnTo>
                  <a:pt x="f9" y="f5"/>
                </a:lnTo>
                <a:lnTo>
                  <a:pt x="f9" y="f10"/>
                </a:lnTo>
                <a:lnTo>
                  <a:pt x="f5" y="f11"/>
                </a:lnTo>
                <a:cubicBezTo>
                  <a:pt x="f12" y="f13"/>
                  <a:pt x="f14" y="f15"/>
                  <a:pt x="f8" y="f7"/>
                </a:cubicBezTo>
                <a:close/>
              </a:path>
            </a:pathLst>
          </a:custGeom>
          <a:solidFill>
            <a:srgbClr val="4040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pic>
        <p:nvPicPr>
          <p:cNvPr id="5" name="Picture 12" descr="A dish is filled with many different types of food on a tray&#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086298" y="711128"/>
            <a:ext cx="4042635" cy="2708562"/>
          </a:xfrm>
          <a:prstGeom prst="rect">
            <a:avLst/>
          </a:prstGeom>
          <a:noFill/>
          <a:ln cap="flat">
            <a:noFill/>
          </a:ln>
        </p:spPr>
      </p:pic>
      <p:pic>
        <p:nvPicPr>
          <p:cNvPr id="6" name="Picture 19">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8608198" y="703795"/>
            <a:ext cx="3265011" cy="2452347"/>
          </a:xfrm>
          <a:prstGeom prst="rect">
            <a:avLst/>
          </a:prstGeom>
          <a:noFill/>
          <a:ln cap="flat">
            <a:noFill/>
          </a:ln>
        </p:spPr>
      </p:pic>
      <p:sp>
        <p:nvSpPr>
          <p:cNvPr id="7" name="Freeform: Shape 31"/>
          <p:cNvSpPr>
            <a:spLocks noMove="1" noResize="1"/>
          </p:cNvSpPr>
          <p:nvPr/>
        </p:nvSpPr>
        <p:spPr>
          <a:xfrm flipH="1">
            <a:off x="8292519" y="1071685"/>
            <a:ext cx="2308585" cy="2379790"/>
          </a:xfrm>
          <a:custGeom>
            <a:avLst/>
            <a:gdLst>
              <a:gd name="f0" fmla="val 10800000"/>
              <a:gd name="f1" fmla="val 5400000"/>
              <a:gd name="f2" fmla="val 180"/>
              <a:gd name="f3" fmla="val w"/>
              <a:gd name="f4" fmla="val h"/>
              <a:gd name="f5" fmla="val 0"/>
              <a:gd name="f6" fmla="val 2308583"/>
              <a:gd name="f7" fmla="val 2379788"/>
              <a:gd name="f8" fmla="val 2022607"/>
              <a:gd name="f9" fmla="val 2108861"/>
              <a:gd name="f10" fmla="val 2107929"/>
              <a:gd name="f11" fmla="val 923"/>
              <a:gd name="f12" fmla="val 2201759"/>
              <a:gd name="f13" fmla="+- 0 0 462"/>
              <a:gd name="f14" fmla="val 2285958"/>
              <a:gd name="f15" fmla="val 462"/>
              <a:gd name="f16" fmla="+- 0 0 -90"/>
              <a:gd name="f17" fmla="*/ f3 1 2308583"/>
              <a:gd name="f18" fmla="*/ f4 1 2379788"/>
              <a:gd name="f19" fmla="+- f7 0 f5"/>
              <a:gd name="f20" fmla="+- f6 0 f5"/>
              <a:gd name="f21" fmla="*/ f16 f0 1"/>
              <a:gd name="f22" fmla="*/ f20 1 2308583"/>
              <a:gd name="f23" fmla="*/ f19 1 2379788"/>
              <a:gd name="f24" fmla="*/ 2308583 f20 1"/>
              <a:gd name="f25" fmla="*/ 0 f19 1"/>
              <a:gd name="f26" fmla="*/ 2022607 f20 1"/>
              <a:gd name="f27" fmla="*/ 2108861 f19 1"/>
              <a:gd name="f28" fmla="*/ 0 f20 1"/>
              <a:gd name="f29" fmla="*/ 2107929 f19 1"/>
              <a:gd name="f30" fmla="*/ 462 f20 1"/>
              <a:gd name="f31" fmla="*/ 2379788 f19 1"/>
              <a:gd name="f32" fmla="*/ f21 1 f2"/>
              <a:gd name="f33" fmla="*/ f24 1 2308583"/>
              <a:gd name="f34" fmla="*/ f25 1 2379788"/>
              <a:gd name="f35" fmla="*/ f26 1 2308583"/>
              <a:gd name="f36" fmla="*/ f27 1 2379788"/>
              <a:gd name="f37" fmla="*/ f28 1 2308583"/>
              <a:gd name="f38" fmla="*/ f29 1 2379788"/>
              <a:gd name="f39" fmla="*/ f30 1 2308583"/>
              <a:gd name="f40" fmla="*/ f31 1 2379788"/>
              <a:gd name="f41" fmla="*/ f5 1 f22"/>
              <a:gd name="f42" fmla="*/ f6 1 f22"/>
              <a:gd name="f43" fmla="*/ f5 1 f23"/>
              <a:gd name="f44" fmla="*/ f7 1 f23"/>
              <a:gd name="f45" fmla="+- f32 0 f1"/>
              <a:gd name="f46" fmla="*/ f33 1 f22"/>
              <a:gd name="f47" fmla="*/ f34 1 f23"/>
              <a:gd name="f48" fmla="*/ f35 1 f22"/>
              <a:gd name="f49" fmla="*/ f36 1 f23"/>
              <a:gd name="f50" fmla="*/ f37 1 f22"/>
              <a:gd name="f51" fmla="*/ f38 1 f23"/>
              <a:gd name="f52" fmla="*/ f39 1 f22"/>
              <a:gd name="f53" fmla="*/ f40 1 f23"/>
              <a:gd name="f54" fmla="*/ f41 f17 1"/>
              <a:gd name="f55" fmla="*/ f42 f17 1"/>
              <a:gd name="f56" fmla="*/ f44 f18 1"/>
              <a:gd name="f57" fmla="*/ f43 f18 1"/>
              <a:gd name="f58" fmla="*/ f46 f17 1"/>
              <a:gd name="f59" fmla="*/ f47 f18 1"/>
              <a:gd name="f60" fmla="*/ f48 f17 1"/>
              <a:gd name="f61" fmla="*/ f49 f18 1"/>
              <a:gd name="f62" fmla="*/ f50 f17 1"/>
              <a:gd name="f63" fmla="*/ f51 f18 1"/>
              <a:gd name="f64" fmla="*/ f52 f17 1"/>
              <a:gd name="f65" fmla="*/ f53 f18 1"/>
            </a:gdLst>
            <a:ahLst/>
            <a:cxnLst>
              <a:cxn ang="3cd4">
                <a:pos x="hc" y="t"/>
              </a:cxn>
              <a:cxn ang="0">
                <a:pos x="r" y="vc"/>
              </a:cxn>
              <a:cxn ang="cd4">
                <a:pos x="hc" y="b"/>
              </a:cxn>
              <a:cxn ang="cd2">
                <a:pos x="l" y="vc"/>
              </a:cxn>
              <a:cxn ang="f45">
                <a:pos x="f58" y="f59"/>
              </a:cxn>
              <a:cxn ang="f45">
                <a:pos x="f60" y="f59"/>
              </a:cxn>
              <a:cxn ang="f45">
                <a:pos x="f60" y="f61"/>
              </a:cxn>
              <a:cxn ang="f45">
                <a:pos x="f62" y="f63"/>
              </a:cxn>
              <a:cxn ang="f45">
                <a:pos x="f64" y="f65"/>
              </a:cxn>
              <a:cxn ang="f45">
                <a:pos x="f58" y="f65"/>
              </a:cxn>
            </a:cxnLst>
            <a:rect l="f54" t="f57" r="f55" b="f56"/>
            <a:pathLst>
              <a:path w="2308583" h="2379788">
                <a:moveTo>
                  <a:pt x="f6" y="f5"/>
                </a:moveTo>
                <a:lnTo>
                  <a:pt x="f8" y="f5"/>
                </a:lnTo>
                <a:lnTo>
                  <a:pt x="f8" y="f9"/>
                </a:lnTo>
                <a:lnTo>
                  <a:pt x="f5" y="f10"/>
                </a:lnTo>
                <a:cubicBezTo>
                  <a:pt x="f11" y="f12"/>
                  <a:pt x="f13" y="f14"/>
                  <a:pt x="f15" y="f7"/>
                </a:cubicBezTo>
                <a:lnTo>
                  <a:pt x="f6" y="f7"/>
                </a:lnTo>
                <a:close/>
              </a:path>
            </a:pathLst>
          </a:custGeom>
          <a:solidFill>
            <a:srgbClr val="595959"/>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Franklin Gothic Book"/>
            </a:endParaRPr>
          </a:p>
        </p:txBody>
      </p:sp>
      <p:sp>
        <p:nvSpPr>
          <p:cNvPr id="8" name="TextBox 3"/>
          <p:cNvSpPr txBox="1"/>
          <p:nvPr/>
        </p:nvSpPr>
        <p:spPr>
          <a:xfrm>
            <a:off x="457812" y="3758321"/>
            <a:ext cx="11417097" cy="2516191"/>
          </a:xfrm>
          <a:prstGeom prst="rect">
            <a:avLst/>
          </a:prstGeom>
          <a:noFill/>
          <a:ln cap="flat">
            <a:noFill/>
          </a:ln>
        </p:spPr>
        <p:txBody>
          <a:bodyPr vert="horz" wrap="square" lIns="91440" tIns="45720" rIns="91440" bIns="45720" anchor="t" anchorCtr="0" compatLnSpc="1">
            <a:noAutofit/>
          </a:bodyPr>
          <a:lstStyle/>
          <a:p>
            <a:pPr marL="383535" marR="0" lvl="0" indent="-383535" algn="l" defTabSz="914400" rtl="0" fontAlgn="auto" hangingPunct="1">
              <a:lnSpc>
                <a:spcPct val="94000"/>
              </a:lnSpc>
              <a:spcBef>
                <a:spcPts val="0"/>
              </a:spcBef>
              <a:spcAft>
                <a:spcPts val="200"/>
              </a:spcAft>
              <a:buNone/>
              <a:tabLst/>
              <a:defRPr sz="1800" b="0" i="0" u="none" strike="noStrike" kern="0" cap="none" spc="0" baseline="0">
                <a:solidFill>
                  <a:srgbClr val="000000"/>
                </a:solidFill>
                <a:uFillTx/>
              </a:defRPr>
            </a:pPr>
            <a:r>
              <a:rPr lang="en-US" sz="2400" b="0" i="0" u="none" strike="noStrike" kern="1200" cap="none" spc="0" baseline="0">
                <a:solidFill>
                  <a:srgbClr val="191B0E"/>
                </a:solidFill>
                <a:uFillTx/>
                <a:latin typeface="Franklin Gothic Book"/>
              </a:rPr>
              <a:t>Another eating habit on our night out is either fish or meat meze. Meze ” literally means “small dishes” served  and it is a style of eating that involves many courses, each of which contains smaller amounts of different dishes, just enough for everyone to have a taste. The Cypriot Meze starts out with a range of dips, salads and grilled vegetables and usually finishes with a main fish or meat dish respectively . There are lots of delicious dishes in between. Each dish has its very own unique flavour and preparation method, with restaurants often also putting their own spin on these traditional dishes. </a:t>
            </a:r>
          </a:p>
        </p:txBody>
      </p:sp>
      <p:sp>
        <p:nvSpPr>
          <p:cNvPr id="9" name="Rectangle 33"/>
          <p:cNvSpPr>
            <a:spLocks noMove="1" noResize="1"/>
          </p:cNvSpPr>
          <p:nvPr/>
        </p:nvSpPr>
        <p:spPr>
          <a:xfrm>
            <a:off x="4430487" y="6453387"/>
            <a:ext cx="573310" cy="404612"/>
          </a:xfrm>
          <a:prstGeom prst="rect">
            <a:avLst/>
          </a:prstGeom>
          <a:solidFill>
            <a:srgbClr val="8C8D86"/>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Picture 4" descr="A table full of food&#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95535" y="-621"/>
            <a:ext cx="12002222" cy="6859243"/>
          </a:xfrm>
          <a:prstGeom prst="rect">
            <a:avLst/>
          </a:prstGeom>
          <a:noFill/>
          <a:ln cap="flat">
            <a:noFill/>
          </a:ln>
        </p:spPr>
      </p:pic>
      <p:sp>
        <p:nvSpPr>
          <p:cNvPr id="3" name="Title 1"/>
          <p:cNvSpPr txBox="1">
            <a:spLocks noGrp="1"/>
          </p:cNvSpPr>
          <p:nvPr>
            <p:ph type="title"/>
          </p:nvPr>
        </p:nvSpPr>
        <p:spPr>
          <a:xfrm>
            <a:off x="191905" y="235924"/>
            <a:ext cx="7128891" cy="849569"/>
          </a:xfrm>
          <a:prstGeom prst="rect">
            <a:avLst/>
          </a:prstGeom>
          <a:solidFill>
            <a:srgbClr val="000000"/>
          </a:solidFill>
          <a:ln>
            <a:noFill/>
          </a:ln>
        </p:spPr>
        <p:txBody>
          <a:bodyPr vert="horz" wrap="square" lIns="91440" tIns="45720" rIns="91440" bIns="45720" anchor="t" anchorCtr="0" compatLnSpc="1">
            <a:normAutofit/>
          </a:bodyPr>
          <a:lstStyle/>
          <a:p>
            <a:pPr lvl="0" algn="ctr"/>
            <a:r>
              <a:rPr lang="en-US" cap="all">
                <a:solidFill>
                  <a:srgbClr val="FFFFFF"/>
                </a:solidFill>
              </a:rPr>
              <a:t>STARTERS OF CYPRIOT CUISINE</a:t>
            </a:r>
            <a:endParaRPr lang="en-US">
              <a:solidFill>
                <a:srgbClr val="FFFFFF"/>
              </a:solidFill>
            </a:endParaRPr>
          </a:p>
          <a:p>
            <a:pPr lvl="0"/>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81151" y="-1737"/>
            <a:ext cx="12016596" cy="6861465"/>
          </a:xfrm>
          <a:prstGeom prst="rect">
            <a:avLst/>
          </a:prstGeom>
          <a:noFill/>
          <a:ln cap="flat">
            <a:noFill/>
          </a:ln>
        </p:spPr>
      </p:pic>
      <p:sp>
        <p:nvSpPr>
          <p:cNvPr id="3" name="TextBox 2"/>
          <p:cNvSpPr txBox="1"/>
          <p:nvPr/>
        </p:nvSpPr>
        <p:spPr>
          <a:xfrm>
            <a:off x="1633264" y="511835"/>
            <a:ext cx="2743200" cy="923333"/>
          </a:xfrm>
          <a:prstGeom prst="rect">
            <a:avLst/>
          </a:prstGeom>
          <a:solidFill>
            <a:srgbClr val="000000"/>
          </a:solidFill>
          <a:ln w="15873" cap="rnd">
            <a:solidFill>
              <a:srgbClr val="000000"/>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FFFFFF"/>
                </a:solidFill>
                <a:uFillTx/>
                <a:latin typeface="Century Gothic"/>
              </a:rPr>
              <a:t>Deserts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
          <p:cNvSpPr txBox="1">
            <a:spLocks noGrp="1"/>
          </p:cNvSpPr>
          <p:nvPr>
            <p:ph type="title"/>
          </p:nvPr>
        </p:nvSpPr>
        <p:spPr>
          <a:xfrm>
            <a:off x="1169563" y="566598"/>
            <a:ext cx="8911687" cy="1280891"/>
          </a:xfrm>
          <a:prstGeom prst="rect">
            <a:avLst/>
          </a:prstGeom>
          <a:noFill/>
          <a:ln>
            <a:noFill/>
          </a:ln>
        </p:spPr>
        <p:txBody>
          <a:bodyPr vert="horz" wrap="square" lIns="91440" tIns="45720" rIns="91440" bIns="45720" anchor="t" anchorCtr="1" compatLnSpc="1">
            <a:normAutofit/>
          </a:bodyPr>
          <a:lstStyle/>
          <a:p>
            <a:pPr lvl="0" algn="ctr"/>
            <a:r>
              <a:rPr lang="en-US" sz="4000" b="1" u="sng">
                <a:solidFill>
                  <a:srgbClr val="000000"/>
                </a:solidFill>
              </a:rPr>
              <a:t>Palouze</a:t>
            </a:r>
            <a:endParaRPr lang="en-GB" sz="4000" u="sng"/>
          </a:p>
        </p:txBody>
      </p:sp>
      <p:sp>
        <p:nvSpPr>
          <p:cNvPr id="3" name="Content Placeholder 2"/>
          <p:cNvSpPr txBox="1">
            <a:spLocks noGrp="1"/>
          </p:cNvSpPr>
          <p:nvPr>
            <p:ph idx="1"/>
          </p:nvPr>
        </p:nvSpPr>
        <p:spPr>
          <a:xfrm>
            <a:off x="1371600" y="1713375"/>
            <a:ext cx="9601200" cy="3581403"/>
          </a:xfrm>
          <a:prstGeom prst="rect">
            <a:avLst/>
          </a:prstGeom>
          <a:noFill/>
          <a:ln>
            <a:noFill/>
          </a:ln>
        </p:spPr>
        <p:txBody>
          <a:bodyPr vert="horz" wrap="square" lIns="91440" tIns="45720" rIns="91440" bIns="45720" anchor="t" anchorCtr="0" compatLnSpc="1">
            <a:normAutofit/>
          </a:bodyPr>
          <a:lstStyle/>
          <a:p>
            <a:pPr lvl="0"/>
            <a:r>
              <a:rPr lang="en-US"/>
              <a:t>The grape jelly of Palouze is a wonderfully traditional Cypriot dessert that takes advantage of the glut of grapes grown in the winemaking villages of the island.</a:t>
            </a:r>
          </a:p>
          <a:p>
            <a:pPr lvl="0"/>
            <a:r>
              <a:rPr lang="en-US"/>
              <a:t>The dessert is made by collecting the grape juice (must) during the grape harvest and boiling it in a large cauldron (‘kazani’), with a small amount of white soil called ‘aspri’, which brings any impurities to the surface for removal.</a:t>
            </a:r>
          </a:p>
          <a:p>
            <a:pPr lvl="0"/>
            <a:endParaRPr lang="en-GB"/>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561584" y="4215274"/>
            <a:ext cx="4371627" cy="1943100"/>
          </a:xfrm>
          <a:prstGeom prst="rect">
            <a:avLst/>
          </a:prstGeom>
          <a:noFill/>
          <a:ln cap="flat">
            <a:noFill/>
          </a:ln>
        </p:spPr>
      </p:pic>
      <p:pic>
        <p:nvPicPr>
          <p:cNvPr id="5" name="Content Placeholder 3">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7159340" y="4107320"/>
            <a:ext cx="3532912" cy="2158998"/>
          </a:xfrm>
          <a:prstGeom prst="rect">
            <a:avLst/>
          </a:prstGeom>
          <a:noFill/>
          <a:ln cap="flat">
            <a:noFill/>
          </a:ln>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p:cNvSpPr txBox="1">
            <a:spLocks noGrp="1"/>
          </p:cNvSpPr>
          <p:nvPr>
            <p:ph type="title"/>
          </p:nvPr>
        </p:nvSpPr>
        <p:spPr>
          <a:xfrm>
            <a:off x="2003450" y="135276"/>
            <a:ext cx="8911687" cy="921459"/>
          </a:xfrm>
          <a:prstGeom prst="rect">
            <a:avLst/>
          </a:prstGeom>
          <a:noFill/>
          <a:ln>
            <a:noFill/>
          </a:ln>
        </p:spPr>
        <p:txBody>
          <a:bodyPr vert="horz" wrap="square" lIns="91440" tIns="45720" rIns="91440" bIns="45720" anchor="t" anchorCtr="1" compatLnSpc="1">
            <a:normAutofit/>
          </a:bodyPr>
          <a:lstStyle/>
          <a:p>
            <a:pPr lvl="0" algn="ctr"/>
            <a:r>
              <a:rPr lang="en-US" sz="4800" b="1" u="sng">
                <a:solidFill>
                  <a:srgbClr val="000000"/>
                </a:solidFill>
              </a:rPr>
              <a:t>Daktyla</a:t>
            </a:r>
            <a:endParaRPr lang="en-GB" sz="4800" b="1" u="sng">
              <a:solidFill>
                <a:srgbClr val="000000"/>
              </a:solidFill>
            </a:endParaRPr>
          </a:p>
        </p:txBody>
      </p:sp>
      <p:sp>
        <p:nvSpPr>
          <p:cNvPr id="3" name="Content Placeholder 2"/>
          <p:cNvSpPr txBox="1">
            <a:spLocks noGrp="1"/>
          </p:cNvSpPr>
          <p:nvPr>
            <p:ph idx="1"/>
          </p:nvPr>
        </p:nvSpPr>
        <p:spPr>
          <a:xfrm>
            <a:off x="1387281" y="757690"/>
            <a:ext cx="10493087" cy="3153088"/>
          </a:xfrm>
          <a:prstGeom prst="rect">
            <a:avLst/>
          </a:prstGeom>
          <a:noFill/>
          <a:ln>
            <a:noFill/>
          </a:ln>
        </p:spPr>
        <p:txBody>
          <a:bodyPr vert="horz" wrap="square" lIns="91440" tIns="45720" rIns="91440" bIns="45720" anchor="t" anchorCtr="0" compatLnSpc="1">
            <a:noAutofit/>
          </a:bodyPr>
          <a:lstStyle/>
          <a:p>
            <a:pPr marL="0" lvl="0" indent="0" algn="ctr">
              <a:buNone/>
            </a:pPr>
            <a:endParaRPr lang="en-US" sz="2400" b="1" i="1"/>
          </a:p>
          <a:p>
            <a:pPr lvl="0"/>
            <a:r>
              <a:rPr lang="en-US" sz="2200"/>
              <a:t>Daktyla, also called daktyla kyrion (meaning ladies fingers) is the most popular Cypriot dessert made with phyllo which is very crispy and very juicy, filled with almonds, cinnamon and sugar.  They are fried and then drenched in syrup, scented with rose water, which make them irresistible.</a:t>
            </a:r>
          </a:p>
          <a:p>
            <a:pPr lvl="0"/>
            <a:r>
              <a:rPr lang="en-US" sz="2200"/>
              <a:t>ladies’ fingers, is a very old recipe with a few ingredients but so delicious.  As most of the Cypriot traditional recipes, these were made with simple everyday ingredients which people usually had at home.</a:t>
            </a:r>
          </a:p>
          <a:p>
            <a:pPr marL="0" lvl="0" indent="0">
              <a:buNone/>
            </a:pPr>
            <a:endParaRPr lang="en-GB" sz="2400" b="1" i="1"/>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885666" y="4384822"/>
            <a:ext cx="3597277" cy="2203447"/>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814703" y="4384822"/>
            <a:ext cx="3457575" cy="2264566"/>
          </a:xfrm>
          <a:prstGeom prst="rect">
            <a:avLst/>
          </a:prstGeom>
          <a:noFill/>
          <a:ln cap="flat">
            <a:noFill/>
          </a:ln>
        </p:spPr>
      </p:pic>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le 1"/>
          <p:cNvSpPr txBox="1">
            <a:spLocks noGrp="1"/>
          </p:cNvSpPr>
          <p:nvPr>
            <p:ph type="title"/>
          </p:nvPr>
        </p:nvSpPr>
        <p:spPr>
          <a:xfrm>
            <a:off x="1212695" y="135276"/>
            <a:ext cx="8911687" cy="1280891"/>
          </a:xfrm>
          <a:prstGeom prst="rect">
            <a:avLst/>
          </a:prstGeom>
          <a:noFill/>
          <a:ln>
            <a:noFill/>
          </a:ln>
        </p:spPr>
        <p:txBody>
          <a:bodyPr vert="horz" wrap="square" lIns="91440" tIns="45720" rIns="91440" bIns="45720" anchor="t" anchorCtr="1" compatLnSpc="1">
            <a:normAutofit/>
          </a:bodyPr>
          <a:lstStyle/>
          <a:p>
            <a:pPr lvl="0" algn="ctr"/>
            <a:r>
              <a:rPr lang="en-US" sz="4000" b="1" u="sng">
                <a:solidFill>
                  <a:srgbClr val="000000"/>
                </a:solidFill>
              </a:rPr>
              <a:t>Bourekia</a:t>
            </a:r>
            <a:endParaRPr lang="en-GB" sz="4000" b="1" u="sng">
              <a:solidFill>
                <a:srgbClr val="000000"/>
              </a:solidFill>
            </a:endParaRPr>
          </a:p>
        </p:txBody>
      </p:sp>
      <p:sp>
        <p:nvSpPr>
          <p:cNvPr id="3" name="Content Placeholder 2"/>
          <p:cNvSpPr txBox="1">
            <a:spLocks noGrp="1"/>
          </p:cNvSpPr>
          <p:nvPr>
            <p:ph idx="1"/>
          </p:nvPr>
        </p:nvSpPr>
        <p:spPr>
          <a:xfrm>
            <a:off x="1219462" y="862699"/>
            <a:ext cx="10141528" cy="3773628"/>
          </a:xfrm>
          <a:prstGeom prst="rect">
            <a:avLst/>
          </a:prstGeom>
          <a:noFill/>
          <a:ln>
            <a:noFill/>
          </a:ln>
        </p:spPr>
        <p:txBody>
          <a:bodyPr vert="horz" wrap="square" lIns="91440" tIns="45720" rIns="91440" bIns="45720" anchor="t" anchorCtr="0" compatLnSpc="1">
            <a:normAutofit/>
          </a:bodyPr>
          <a:lstStyle/>
          <a:p>
            <a:pPr lvl="0"/>
            <a:r>
              <a:rPr lang="el-GR" sz="2000" b="1"/>
              <a:t>Bourekia</a:t>
            </a:r>
            <a:r>
              <a:rPr lang="el-GR" sz="2000"/>
              <a:t> </a:t>
            </a:r>
            <a:r>
              <a:rPr lang="en-US" sz="2000"/>
              <a:t> </a:t>
            </a:r>
            <a:r>
              <a:rPr lang="el-GR" sz="2000"/>
              <a:t>are a type of pastry, made with a very thin layer of puff pastry, and are then filled with a variety of ingredients. Sweet </a:t>
            </a:r>
            <a:r>
              <a:rPr lang="el-GR" sz="2000" b="1"/>
              <a:t>bourekia</a:t>
            </a:r>
            <a:r>
              <a:rPr lang="el-GR" sz="2000"/>
              <a:t> are filled with anari, a soft white cheese and cinnamon. They are then sprinkled with icing sugar on top.</a:t>
            </a:r>
            <a:endParaRPr lang="en-US" sz="2000"/>
          </a:p>
          <a:p>
            <a:pPr lvl="0"/>
            <a:r>
              <a:rPr lang="en-US" sz="2000"/>
              <a:t>Traditionally the dough is cut with a glass but you can also cut it with a knife and pressing down the edges with a fork</a:t>
            </a:r>
          </a:p>
          <a:p>
            <a:pPr lvl="0"/>
            <a:r>
              <a:rPr lang="en-US" sz="2000" b="1"/>
              <a:t>Bourekia </a:t>
            </a:r>
            <a:r>
              <a:rPr lang="en-US" sz="2000"/>
              <a:t>are fried in plenty of oil until both sides are golden. Then they are placed in paper towels to soak the oil and lastly they are sprinkled with icing sugar.</a:t>
            </a:r>
            <a:endParaRPr lang="en-GB" sz="2000" b="1"/>
          </a:p>
        </p:txBody>
      </p:sp>
      <p:pic>
        <p:nvPicPr>
          <p:cNvPr id="4" name="Picture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214826" y="4231020"/>
            <a:ext cx="3803071" cy="2525481"/>
          </a:xfrm>
          <a:prstGeom prst="rect">
            <a:avLst/>
          </a:prstGeom>
          <a:noFill/>
          <a:ln cap="flat">
            <a:noFill/>
          </a:ln>
        </p:spPr>
      </p:pic>
      <p:pic>
        <p:nvPicPr>
          <p:cNvPr id="5" name="Picture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577791" y="4231020"/>
            <a:ext cx="3565099" cy="2525481"/>
          </a:xfrm>
          <a:prstGeom prst="rect">
            <a:avLst/>
          </a:prstGeom>
          <a:noFill/>
          <a:ln cap="flat">
            <a:noFill/>
          </a:ln>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3" y="449372"/>
            <a:ext cx="10515600" cy="1325559"/>
          </a:xfrm>
          <a:prstGeom prst="rect">
            <a:avLst/>
          </a:prstGeom>
          <a:noFill/>
          <a:ln>
            <a:noFill/>
          </a:ln>
        </p:spPr>
        <p:txBody>
          <a:bodyPr vert="horz" wrap="square" lIns="91440" tIns="45720" rIns="91440" bIns="45720" anchor="t" anchorCtr="1" compatLnSpc="1">
            <a:normAutofit/>
          </a:bodyPr>
          <a:lstStyle/>
          <a:p>
            <a:pPr lvl="0" algn="ctr"/>
            <a:r>
              <a:rPr lang="en-GB" b="1" i="1" u="sng">
                <a:solidFill>
                  <a:srgbClr val="000000"/>
                </a:solidFill>
              </a:rPr>
              <a:t>VASILOPITA</a:t>
            </a:r>
          </a:p>
        </p:txBody>
      </p:sp>
      <p:sp>
        <p:nvSpPr>
          <p:cNvPr id="3" name="Content Placeholder 2"/>
          <p:cNvSpPr txBox="1">
            <a:spLocks noGrp="1"/>
          </p:cNvSpPr>
          <p:nvPr>
            <p:ph idx="1"/>
          </p:nvPr>
        </p:nvSpPr>
        <p:spPr>
          <a:xfrm>
            <a:off x="838203" y="1356411"/>
            <a:ext cx="10515600" cy="3208199"/>
          </a:xfrm>
          <a:prstGeom prst="rect">
            <a:avLst/>
          </a:prstGeom>
          <a:noFill/>
          <a:ln>
            <a:noFill/>
          </a:ln>
        </p:spPr>
        <p:txBody>
          <a:bodyPr vert="horz" wrap="square" lIns="91440" tIns="45720" rIns="91440" bIns="45720" anchor="t" anchorCtr="0" compatLnSpc="1">
            <a:normAutofit/>
          </a:bodyPr>
          <a:lstStyle/>
          <a:p>
            <a:pPr lvl="0"/>
            <a:r>
              <a:rPr lang="en-US"/>
              <a:t>Growing up, I can’t remember a New Year’s day that didn’t involve Vasilopita. This Greek New Year’s Bread is sweet and moist, baked with eggs and milk, scented with orange zest, and topped with toasty sesame seeds.</a:t>
            </a:r>
          </a:p>
          <a:p>
            <a:pPr lvl="0"/>
            <a:r>
              <a:rPr lang="en-US"/>
              <a:t>Vasilopita is a traditional New Years cake with one gold coin in it. The person that gets the slice with the coin is said to have good luck all year long.</a:t>
            </a:r>
          </a:p>
          <a:p>
            <a:pPr lvl="0"/>
            <a:endParaRPr lang="en-US"/>
          </a:p>
          <a:p>
            <a:pPr lvl="0"/>
            <a:endParaRPr lang="en-GB"/>
          </a:p>
          <a:p>
            <a:pPr marL="0" lvl="0" indent="0">
              <a:buNone/>
            </a:pPr>
            <a:r>
              <a:rPr lang="en-GB"/>
              <a:t> </a:t>
            </a:r>
          </a:p>
        </p:txBody>
      </p:sp>
      <p:pic>
        <p:nvPicPr>
          <p:cNvPr id="4" name="Picture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303989" y="3519031"/>
            <a:ext cx="4296710" cy="2105936"/>
          </a:xfrm>
          <a:prstGeom prst="rect">
            <a:avLst/>
          </a:prstGeom>
          <a:noFill/>
          <a:ln cap="flat">
            <a:noFill/>
          </a:ln>
        </p:spPr>
      </p:pic>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581549" y="3519031"/>
            <a:ext cx="4476527" cy="2235360"/>
          </a:xfrm>
          <a:prstGeom prst="rect">
            <a:avLst/>
          </a:prstGeom>
          <a:noFill/>
          <a:ln cap="flat">
            <a:noFill/>
          </a:ln>
        </p:spPr>
      </p:pic>
    </p:spTree>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le 1"/>
          <p:cNvSpPr txBox="1">
            <a:spLocks noGrp="1"/>
          </p:cNvSpPr>
          <p:nvPr>
            <p:ph type="title"/>
          </p:nvPr>
        </p:nvSpPr>
        <p:spPr>
          <a:xfrm>
            <a:off x="422050" y="255949"/>
            <a:ext cx="10515600" cy="1325559"/>
          </a:xfrm>
          <a:prstGeom prst="rect">
            <a:avLst/>
          </a:prstGeom>
          <a:noFill/>
          <a:ln>
            <a:noFill/>
          </a:ln>
        </p:spPr>
        <p:txBody>
          <a:bodyPr vert="horz" wrap="square" lIns="91440" tIns="45720" rIns="91440" bIns="45720" anchor="t" anchorCtr="1" compatLnSpc="1">
            <a:normAutofit/>
          </a:bodyPr>
          <a:lstStyle/>
          <a:p>
            <a:pPr lvl="0" algn="ctr"/>
            <a:r>
              <a:rPr lang="en-GB" sz="4000" b="1" u="sng"/>
              <a:t>Soutzoukos</a:t>
            </a:r>
          </a:p>
        </p:txBody>
      </p:sp>
      <p:sp>
        <p:nvSpPr>
          <p:cNvPr id="3" name="Content Placeholder 2"/>
          <p:cNvSpPr txBox="1">
            <a:spLocks noGrp="1"/>
          </p:cNvSpPr>
          <p:nvPr>
            <p:ph idx="1"/>
          </p:nvPr>
        </p:nvSpPr>
        <p:spPr>
          <a:xfrm>
            <a:off x="812444" y="1130161"/>
            <a:ext cx="10515600" cy="1698095"/>
          </a:xfrm>
          <a:prstGeom prst="rect">
            <a:avLst/>
          </a:prstGeom>
          <a:noFill/>
          <a:ln>
            <a:noFill/>
          </a:ln>
        </p:spPr>
        <p:txBody>
          <a:bodyPr vert="horz" wrap="square" lIns="91440" tIns="45720" rIns="91440" bIns="45720" anchor="t" anchorCtr="0" compatLnSpc="1">
            <a:noAutofit/>
          </a:bodyPr>
          <a:lstStyle/>
          <a:p>
            <a:pPr lvl="0">
              <a:lnSpc>
                <a:spcPct val="94000"/>
              </a:lnSpc>
              <a:spcAft>
                <a:spcPts val="200"/>
              </a:spcAft>
            </a:pPr>
            <a:r>
              <a:rPr lang="en-US" sz="2200"/>
              <a:t>Soutzoukos is a traditional, chewy sweet made from grape juice that has a unique appearance (it looks similar to a candle!), and is popular at traditional festivals.</a:t>
            </a:r>
          </a:p>
          <a:p>
            <a:pPr lvl="0">
              <a:lnSpc>
                <a:spcPct val="94000"/>
              </a:lnSpc>
              <a:spcAft>
                <a:spcPts val="200"/>
              </a:spcAft>
            </a:pPr>
            <a:r>
              <a:rPr lang="en-US" sz="2200"/>
              <a:t>The sweet is made using the surplus of grapes after the grape harvest, which is why it is commonly made in the wine producing villages of Cyprus.</a:t>
            </a:r>
          </a:p>
          <a:p>
            <a:pPr lvl="0">
              <a:lnSpc>
                <a:spcPct val="94000"/>
              </a:lnSpc>
              <a:spcAft>
                <a:spcPts val="200"/>
              </a:spcAft>
            </a:pPr>
            <a:endParaRPr lang="en-GB"/>
          </a:p>
          <a:p>
            <a:pPr lvl="0"/>
            <a:endParaRPr lang="en-GB"/>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41749" y="3378616"/>
            <a:ext cx="4624770" cy="3299392"/>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rot="5400013">
            <a:off x="7341343" y="2830233"/>
            <a:ext cx="3155621" cy="4539931"/>
          </a:xfrm>
          <a:prstGeom prst="rect">
            <a:avLst/>
          </a:prstGeom>
          <a:noFill/>
          <a:ln cap="flat">
            <a:noFill/>
          </a:ln>
        </p:spPr>
      </p:pic>
    </p:spTree>
  </p:cSld>
  <p:clrMapOvr>
    <a:masterClrMapping/>
  </p:clrMapOvr>
  <p:transition spd="slow">
    <p:circle/>
  </p:transition>
</p:sld>
</file>

<file path=ppt/slides/slide36.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1"/>
          <p:cNvSpPr txBox="1">
            <a:spLocks noGrp="1"/>
          </p:cNvSpPr>
          <p:nvPr>
            <p:ph type="title"/>
          </p:nvPr>
        </p:nvSpPr>
        <p:spPr>
          <a:xfrm>
            <a:off x="670776" y="222180"/>
            <a:ext cx="10515600" cy="1162650"/>
          </a:xfrm>
          <a:prstGeom prst="rect">
            <a:avLst/>
          </a:prstGeom>
          <a:noFill/>
          <a:ln>
            <a:noFill/>
          </a:ln>
        </p:spPr>
        <p:txBody>
          <a:bodyPr vert="horz" wrap="square" lIns="91440" tIns="45720" rIns="91440" bIns="45720" anchor="t" anchorCtr="1" compatLnSpc="1">
            <a:normAutofit/>
          </a:bodyPr>
          <a:lstStyle/>
          <a:p>
            <a:pPr lvl="0" algn="ctr"/>
            <a:r>
              <a:rPr lang="en-GB" b="1" i="1" u="sng">
                <a:solidFill>
                  <a:srgbClr val="000000"/>
                </a:solidFill>
              </a:rPr>
              <a:t>Kourabiedes (sugar buns)</a:t>
            </a:r>
          </a:p>
        </p:txBody>
      </p:sp>
      <p:sp>
        <p:nvSpPr>
          <p:cNvPr id="3" name="Content Placeholder 2"/>
          <p:cNvSpPr txBox="1">
            <a:spLocks noGrp="1"/>
          </p:cNvSpPr>
          <p:nvPr>
            <p:ph idx="1"/>
          </p:nvPr>
        </p:nvSpPr>
        <p:spPr>
          <a:xfrm>
            <a:off x="1202737" y="803510"/>
            <a:ext cx="10515600" cy="4351336"/>
          </a:xfrm>
          <a:prstGeom prst="rect">
            <a:avLst/>
          </a:prstGeom>
          <a:noFill/>
          <a:ln>
            <a:noFill/>
          </a:ln>
        </p:spPr>
        <p:txBody>
          <a:bodyPr vert="horz" wrap="square" lIns="91440" tIns="45720" rIns="91440" bIns="45720" anchor="t" anchorCtr="0" compatLnSpc="1">
            <a:normAutofit/>
          </a:bodyPr>
          <a:lstStyle/>
          <a:p>
            <a:pPr lvl="0"/>
            <a:r>
              <a:rPr lang="en-GB" sz="2200"/>
              <a:t>The Greek word kourabiedes comes from the Turkish word </a:t>
            </a:r>
            <a:r>
              <a:rPr lang="en-GB" sz="2200" i="1"/>
              <a:t>kurabiye</a:t>
            </a:r>
            <a:r>
              <a:rPr lang="en-GB" sz="2200"/>
              <a:t>, derived from the Arabic word for cookie</a:t>
            </a:r>
          </a:p>
          <a:p>
            <a:pPr lvl="0"/>
            <a:r>
              <a:rPr lang="en-GB" sz="2200"/>
              <a:t>In Cyprus, Kourabiedes are commonly consumed during the Christmas season, as well as around Easter, and other holidays and special events. They are served traditionally at Greek weddings, as well as birthday parties and special occasions. They are also a popular treat for New Year’s festivities.</a:t>
            </a:r>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666652" y="3580159"/>
            <a:ext cx="4908517" cy="3141759"/>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074249" y="3704380"/>
            <a:ext cx="5356536" cy="3017547"/>
          </a:xfrm>
          <a:prstGeom prst="rect">
            <a:avLst/>
          </a:prstGeom>
          <a:noFill/>
          <a:ln cap="flat">
            <a:noFill/>
          </a:ln>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TextBox 1"/>
          <p:cNvSpPr txBox="1"/>
          <p:nvPr/>
        </p:nvSpPr>
        <p:spPr>
          <a:xfrm>
            <a:off x="2908093" y="1573965"/>
            <a:ext cx="5591327" cy="17235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effectLst>
                  <a:outerShdw dist="38096" dir="2700000">
                    <a:srgbClr val="000000"/>
                  </a:outerShdw>
                </a:effectLst>
                <a:uFillTx/>
                <a:latin typeface="Calibri"/>
              </a:rPr>
              <a:t>THANK YOU FOR YOUR ATTENTION &lt;3</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40">
    <p:bg>
      <p:bgPr>
        <a:gradFill>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8"/>
          <p:cNvSpPr>
            <a:spLocks noMove="1" noResize="1"/>
          </p:cNvSpPr>
          <p:nvPr/>
        </p:nvSpPr>
        <p:spPr>
          <a:xfrm>
            <a:off x="0" y="-786"/>
            <a:ext cx="12191996" cy="685404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Title 1"/>
          <p:cNvSpPr txBox="1">
            <a:spLocks noGrp="1"/>
          </p:cNvSpPr>
          <p:nvPr>
            <p:ph type="title"/>
          </p:nvPr>
        </p:nvSpPr>
        <p:spPr>
          <a:xfrm>
            <a:off x="6472059" y="98764"/>
            <a:ext cx="5122651" cy="1259896"/>
          </a:xfrm>
          <a:prstGeom prst="rect">
            <a:avLst/>
          </a:prstGeom>
          <a:noFill/>
          <a:ln>
            <a:noFill/>
          </a:ln>
        </p:spPr>
        <p:txBody>
          <a:bodyPr vert="horz" wrap="square" lIns="91440" tIns="45720" rIns="91440" bIns="45720" anchor="t" anchorCtr="0" compatLnSpc="1">
            <a:normAutofit/>
          </a:bodyPr>
          <a:lstStyle/>
          <a:p>
            <a:pPr lvl="0"/>
            <a:r>
              <a:rPr lang="en-GB" b="1" u="sng"/>
              <a:t>HALLOUMI</a:t>
            </a:r>
            <a:endParaRPr lang="en-US" b="1" u="sng"/>
          </a:p>
          <a:p>
            <a:pPr lvl="0"/>
            <a:endParaRPr lang="en-US"/>
          </a:p>
        </p:txBody>
      </p:sp>
      <p:sp>
        <p:nvSpPr>
          <p:cNvPr id="4" name="Rectangle 10"/>
          <p:cNvSpPr>
            <a:spLocks noMove="1" noResize="1"/>
          </p:cNvSpPr>
          <p:nvPr/>
        </p:nvSpPr>
        <p:spPr>
          <a:xfrm>
            <a:off x="0" y="0"/>
            <a:ext cx="182880" cy="6858000"/>
          </a:xfrm>
          <a:prstGeom prst="rect">
            <a:avLst/>
          </a:pr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Content Placeholder 2"/>
          <p:cNvSpPr txBox="1">
            <a:spLocks noGrp="1"/>
          </p:cNvSpPr>
          <p:nvPr>
            <p:ph idx="1"/>
          </p:nvPr>
        </p:nvSpPr>
        <p:spPr>
          <a:xfrm>
            <a:off x="519013" y="98764"/>
            <a:ext cx="5122651" cy="6577215"/>
          </a:xfrm>
          <a:prstGeom prst="rect">
            <a:avLst/>
          </a:prstGeom>
          <a:noFill/>
          <a:ln>
            <a:noFill/>
          </a:ln>
        </p:spPr>
        <p:txBody>
          <a:bodyPr vert="horz" wrap="square" lIns="91440" tIns="45720" rIns="91440" bIns="45720" anchor="t" anchorCtr="0" compatLnSpc="1">
            <a:noAutofit/>
          </a:bodyPr>
          <a:lstStyle/>
          <a:p>
            <a:pPr lvl="0" algn="just">
              <a:lnSpc>
                <a:spcPct val="90000"/>
              </a:lnSpc>
              <a:spcAft>
                <a:spcPts val="200"/>
              </a:spcAft>
            </a:pPr>
            <a:r>
              <a:rPr lang="en-GB" sz="2000"/>
              <a:t>Halloumi is probably Cyprus’ most famous product, with its popularity extending to many countries throughout Europe and the Middle East. Distinguishable by its mild salty flavour and rubbery texture,</a:t>
            </a:r>
            <a:r>
              <a:rPr lang="en-US" sz="2000"/>
              <a:t> the delicacy has become a favourite for chefs across the globe, appearing in dishes as diverse as lamb roast and halloumi fries.</a:t>
            </a:r>
          </a:p>
          <a:p>
            <a:pPr lvl="0">
              <a:lnSpc>
                <a:spcPct val="90000"/>
              </a:lnSpc>
              <a:spcAft>
                <a:spcPts val="200"/>
              </a:spcAft>
            </a:pPr>
            <a:endParaRPr lang="en-US" sz="2000"/>
          </a:p>
          <a:p>
            <a:pPr lvl="0" algn="just">
              <a:lnSpc>
                <a:spcPct val="90000"/>
              </a:lnSpc>
              <a:spcAft>
                <a:spcPts val="200"/>
              </a:spcAft>
            </a:pPr>
            <a:r>
              <a:rPr lang="en-US" sz="2000"/>
              <a:t>The cheese is produced by combining a mixture of goat’s and sheep milk, before being set with rennet. This is an unusual practice due to the absence of acid-producing bacteria in any part of the process, a standard for most dairy products. Halloumi’s high melting point means it can be easily fried or grilled, or served cold alongside freshly sliced watermelon; the perfect summer dinner.</a:t>
            </a:r>
          </a:p>
          <a:p>
            <a:pPr lvl="0">
              <a:lnSpc>
                <a:spcPct val="90000"/>
              </a:lnSpc>
            </a:pPr>
            <a:endParaRPr lang="en-US" sz="2000"/>
          </a:p>
        </p:txBody>
      </p:sp>
      <p:pic>
        <p:nvPicPr>
          <p:cNvPr id="6" name="Picture 4" descr="A close up of food&#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5746857" y="1231513"/>
            <a:ext cx="6271138" cy="4765038"/>
          </a:xfrm>
          <a:prstGeom prst="rect">
            <a:avLst/>
          </a:prstGeom>
          <a:noFill/>
          <a:ln cap="flat">
            <a:noFill/>
          </a:ln>
        </p:spPr>
      </p:pic>
      <p:sp>
        <p:nvSpPr>
          <p:cNvPr id="7" name="Freeform 12"/>
          <p:cNvSpPr>
            <a:spLocks noMove="1" noResize="1"/>
          </p:cNvSpPr>
          <p:nvPr/>
        </p:nvSpPr>
        <p:spPr>
          <a:xfrm>
            <a:off x="0" y="6061219"/>
            <a:ext cx="1038036" cy="506275"/>
          </a:xfrm>
          <a:custGeom>
            <a:avLst/>
            <a:gdLst>
              <a:gd name="f0" fmla="val 10800000"/>
              <a:gd name="f1" fmla="val 5400000"/>
              <a:gd name="f2" fmla="val 180"/>
              <a:gd name="f3" fmla="val w"/>
              <a:gd name="f4" fmla="val h"/>
              <a:gd name="f5" fmla="val 0"/>
              <a:gd name="f6" fmla="val 1038036"/>
              <a:gd name="f7" fmla="val 506277"/>
              <a:gd name="f8" fmla="val 182880"/>
              <a:gd name="f9" fmla="val 291705"/>
              <a:gd name="f10" fmla="val 151"/>
              <a:gd name="f11" fmla="val 692049"/>
              <a:gd name="f12" fmla="val 705"/>
              <a:gd name="f13" fmla="val 782744"/>
              <a:gd name="f14" fmla="val 787553"/>
              <a:gd name="f15" fmla="val 792363"/>
              <a:gd name="f16" fmla="val 5473"/>
              <a:gd name="f17" fmla="val 797001"/>
              <a:gd name="f18" fmla="val 10242"/>
              <a:gd name="f19" fmla="val 801982"/>
              <a:gd name="f20" fmla="val 1030951"/>
              <a:gd name="f21" fmla="val 239185"/>
              <a:gd name="f22" fmla="val 1040398"/>
              <a:gd name="f23" fmla="val 248722"/>
              <a:gd name="f24" fmla="val 258259"/>
              <a:gd name="f25" fmla="val 267797"/>
              <a:gd name="f26" fmla="val 496740"/>
              <a:gd name="f27" fmla="val 800436"/>
              <a:gd name="f28" fmla="val 498363"/>
              <a:gd name="f29" fmla="val 798547"/>
              <a:gd name="f30" fmla="val 499885"/>
              <a:gd name="f31" fmla="val 501508"/>
              <a:gd name="f32" fmla="val 505140"/>
              <a:gd name="f33" fmla="+- 0 0 -90"/>
              <a:gd name="f34" fmla="*/ f3 1 1038036"/>
              <a:gd name="f35" fmla="*/ f4 1 506277"/>
              <a:gd name="f36" fmla="+- f7 0 f5"/>
              <a:gd name="f37" fmla="+- f6 0 f5"/>
              <a:gd name="f38" fmla="*/ f33 f0 1"/>
              <a:gd name="f39" fmla="*/ f37 1 1038036"/>
              <a:gd name="f40" fmla="*/ f36 1 506277"/>
              <a:gd name="f41" fmla="*/ 0 f37 1"/>
              <a:gd name="f42" fmla="*/ 0 f36 1"/>
              <a:gd name="f43" fmla="*/ 182880 f37 1"/>
              <a:gd name="f44" fmla="*/ 291705 f37 1"/>
              <a:gd name="f45" fmla="*/ 151 f36 1"/>
              <a:gd name="f46" fmla="*/ 692049 f37 1"/>
              <a:gd name="f47" fmla="*/ 705 f36 1"/>
              <a:gd name="f48" fmla="*/ 782744 f37 1"/>
              <a:gd name="f49" fmla="*/ 797001 f37 1"/>
              <a:gd name="f50" fmla="*/ 5473 f36 1"/>
              <a:gd name="f51" fmla="*/ 801982 f37 1"/>
              <a:gd name="f52" fmla="*/ 10242 f36 1"/>
              <a:gd name="f53" fmla="*/ 1030951 f37 1"/>
              <a:gd name="f54" fmla="*/ 239185 f36 1"/>
              <a:gd name="f55" fmla="*/ 267797 f36 1"/>
              <a:gd name="f56" fmla="*/ 496740 f36 1"/>
              <a:gd name="f57" fmla="*/ 501508 f36 1"/>
              <a:gd name="f58" fmla="*/ 506277 f36 1"/>
              <a:gd name="f59" fmla="*/ 505140 f36 1"/>
              <a:gd name="f60" fmla="*/ f38 1 f2"/>
              <a:gd name="f61" fmla="*/ f41 1 1038036"/>
              <a:gd name="f62" fmla="*/ f42 1 506277"/>
              <a:gd name="f63" fmla="*/ f43 1 1038036"/>
              <a:gd name="f64" fmla="*/ f44 1 1038036"/>
              <a:gd name="f65" fmla="*/ f45 1 506277"/>
              <a:gd name="f66" fmla="*/ f46 1 1038036"/>
              <a:gd name="f67" fmla="*/ f47 1 506277"/>
              <a:gd name="f68" fmla="*/ f48 1 1038036"/>
              <a:gd name="f69" fmla="*/ f49 1 1038036"/>
              <a:gd name="f70" fmla="*/ f50 1 506277"/>
              <a:gd name="f71" fmla="*/ f51 1 1038036"/>
              <a:gd name="f72" fmla="*/ f52 1 506277"/>
              <a:gd name="f73" fmla="*/ f53 1 1038036"/>
              <a:gd name="f74" fmla="*/ f54 1 506277"/>
              <a:gd name="f75" fmla="*/ f55 1 506277"/>
              <a:gd name="f76" fmla="*/ f56 1 506277"/>
              <a:gd name="f77" fmla="*/ f57 1 506277"/>
              <a:gd name="f78" fmla="*/ f58 1 506277"/>
              <a:gd name="f79" fmla="*/ f59 1 506277"/>
              <a:gd name="f80" fmla="*/ f5 1 f39"/>
              <a:gd name="f81" fmla="*/ f6 1 f39"/>
              <a:gd name="f82" fmla="*/ f5 1 f40"/>
              <a:gd name="f83" fmla="*/ f7 1 f40"/>
              <a:gd name="f84" fmla="+- f60 0 f1"/>
              <a:gd name="f85" fmla="*/ f61 1 f39"/>
              <a:gd name="f86" fmla="*/ f62 1 f40"/>
              <a:gd name="f87" fmla="*/ f63 1 f39"/>
              <a:gd name="f88" fmla="*/ f64 1 f39"/>
              <a:gd name="f89" fmla="*/ f65 1 f40"/>
              <a:gd name="f90" fmla="*/ f66 1 f39"/>
              <a:gd name="f91" fmla="*/ f67 1 f40"/>
              <a:gd name="f92" fmla="*/ f68 1 f39"/>
              <a:gd name="f93" fmla="*/ f69 1 f39"/>
              <a:gd name="f94" fmla="*/ f70 1 f40"/>
              <a:gd name="f95" fmla="*/ f71 1 f39"/>
              <a:gd name="f96" fmla="*/ f72 1 f40"/>
              <a:gd name="f97" fmla="*/ f73 1 f39"/>
              <a:gd name="f98" fmla="*/ f74 1 f40"/>
              <a:gd name="f99" fmla="*/ f75 1 f40"/>
              <a:gd name="f100" fmla="*/ f76 1 f40"/>
              <a:gd name="f101" fmla="*/ f77 1 f40"/>
              <a:gd name="f102" fmla="*/ f78 1 f40"/>
              <a:gd name="f103" fmla="*/ f79 1 f40"/>
              <a:gd name="f104" fmla="*/ f80 f34 1"/>
              <a:gd name="f105" fmla="*/ f81 f34 1"/>
              <a:gd name="f106" fmla="*/ f83 f35 1"/>
              <a:gd name="f107" fmla="*/ f82 f35 1"/>
              <a:gd name="f108" fmla="*/ f85 f34 1"/>
              <a:gd name="f109" fmla="*/ f86 f35 1"/>
              <a:gd name="f110" fmla="*/ f87 f34 1"/>
              <a:gd name="f111" fmla="*/ f88 f34 1"/>
              <a:gd name="f112" fmla="*/ f89 f35 1"/>
              <a:gd name="f113" fmla="*/ f90 f34 1"/>
              <a:gd name="f114" fmla="*/ f91 f35 1"/>
              <a:gd name="f115" fmla="*/ f92 f34 1"/>
              <a:gd name="f116" fmla="*/ f93 f34 1"/>
              <a:gd name="f117" fmla="*/ f94 f35 1"/>
              <a:gd name="f118" fmla="*/ f95 f34 1"/>
              <a:gd name="f119" fmla="*/ f96 f35 1"/>
              <a:gd name="f120" fmla="*/ f97 f34 1"/>
              <a:gd name="f121" fmla="*/ f98 f35 1"/>
              <a:gd name="f122" fmla="*/ f99 f35 1"/>
              <a:gd name="f123" fmla="*/ f100 f35 1"/>
              <a:gd name="f124" fmla="*/ f101 f35 1"/>
              <a:gd name="f125" fmla="*/ f102 f35 1"/>
              <a:gd name="f126" fmla="*/ f103 f35 1"/>
            </a:gdLst>
            <a:ahLst/>
            <a:cxnLst>
              <a:cxn ang="3cd4">
                <a:pos x="hc" y="t"/>
              </a:cxn>
              <a:cxn ang="0">
                <a:pos x="r" y="vc"/>
              </a:cxn>
              <a:cxn ang="cd4">
                <a:pos x="hc" y="b"/>
              </a:cxn>
              <a:cxn ang="cd2">
                <a:pos x="l" y="vc"/>
              </a:cxn>
              <a:cxn ang="f84">
                <a:pos x="f108" y="f109"/>
              </a:cxn>
              <a:cxn ang="f84">
                <a:pos x="f110" y="f109"/>
              </a:cxn>
              <a:cxn ang="f84">
                <a:pos x="f111" y="f109"/>
              </a:cxn>
              <a:cxn ang="f84">
                <a:pos x="f111" y="f112"/>
              </a:cxn>
              <a:cxn ang="f84">
                <a:pos x="f113" y="f114"/>
              </a:cxn>
              <a:cxn ang="f84">
                <a:pos x="f115" y="f114"/>
              </a:cxn>
              <a:cxn ang="f84">
                <a:pos x="f116" y="f117"/>
              </a:cxn>
              <a:cxn ang="f84">
                <a:pos x="f118" y="f119"/>
              </a:cxn>
              <a:cxn ang="f84">
                <a:pos x="f120" y="f121"/>
              </a:cxn>
              <a:cxn ang="f84">
                <a:pos x="f120" y="f122"/>
              </a:cxn>
              <a:cxn ang="f84">
                <a:pos x="f118" y="f123"/>
              </a:cxn>
              <a:cxn ang="f84">
                <a:pos x="f116" y="f124"/>
              </a:cxn>
              <a:cxn ang="f84">
                <a:pos x="f115" y="f125"/>
              </a:cxn>
              <a:cxn ang="f84">
                <a:pos x="f113" y="f125"/>
              </a:cxn>
              <a:cxn ang="f84">
                <a:pos x="f111" y="f126"/>
              </a:cxn>
              <a:cxn ang="f84">
                <a:pos x="f111" y="f125"/>
              </a:cxn>
              <a:cxn ang="f84">
                <a:pos x="f108" y="f125"/>
              </a:cxn>
            </a:cxnLst>
            <a:rect l="f104" t="f107" r="f105" b="f106"/>
            <a:pathLst>
              <a:path w="1038036" h="506277">
                <a:moveTo>
                  <a:pt x="f5" y="f5"/>
                </a:moveTo>
                <a:lnTo>
                  <a:pt x="f8" y="f5"/>
                </a:lnTo>
                <a:lnTo>
                  <a:pt x="f9" y="f5"/>
                </a:lnTo>
                <a:lnTo>
                  <a:pt x="f9" y="f10"/>
                </a:lnTo>
                <a:lnTo>
                  <a:pt x="f11" y="f12"/>
                </a:lnTo>
                <a:lnTo>
                  <a:pt x="f13" y="f12"/>
                </a:lnTo>
                <a:cubicBezTo>
                  <a:pt x="f14" y="f12"/>
                  <a:pt x="f15" y="f16"/>
                  <a:pt x="f17" y="f16"/>
                </a:cubicBezTo>
                <a:cubicBezTo>
                  <a:pt x="f17" y="f18"/>
                  <a:pt x="f19" y="f18"/>
                  <a:pt x="f19" y="f18"/>
                </a:cubicBezTo>
                <a:lnTo>
                  <a:pt x="f20" y="f21"/>
                </a:lnTo>
                <a:cubicBezTo>
                  <a:pt x="f22" y="f23"/>
                  <a:pt x="f22" y="f24"/>
                  <a:pt x="f20" y="f25"/>
                </a:cubicBezTo>
                <a:lnTo>
                  <a:pt x="f19" y="f26"/>
                </a:lnTo>
                <a:cubicBezTo>
                  <a:pt x="f27" y="f28"/>
                  <a:pt x="f29" y="f30"/>
                  <a:pt x="f17" y="f31"/>
                </a:cubicBezTo>
                <a:cubicBezTo>
                  <a:pt x="f15" y="f7"/>
                  <a:pt x="f14" y="f7"/>
                  <a:pt x="f13" y="f7"/>
                </a:cubicBezTo>
                <a:lnTo>
                  <a:pt x="f11" y="f7"/>
                </a:lnTo>
                <a:lnTo>
                  <a:pt x="f9" y="f32"/>
                </a:lnTo>
                <a:lnTo>
                  <a:pt x="f9" y="f7"/>
                </a:lnTo>
                <a:lnTo>
                  <a:pt x="f5" y="f7"/>
                </a:lnTo>
                <a:close/>
              </a:path>
            </a:pathLst>
          </a:custGeom>
          <a:solidFill>
            <a:srgbClr val="A5301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41">
    <p:bg>
      <p:bgPr>
        <a:gradFill>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8"/>
          <p:cNvSpPr>
            <a:spLocks noMove="1" noResize="1"/>
          </p:cNvSpPr>
          <p:nvPr/>
        </p:nvSpPr>
        <p:spPr>
          <a:xfrm>
            <a:off x="0" y="-786"/>
            <a:ext cx="12191996" cy="685404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Title 1"/>
          <p:cNvSpPr txBox="1">
            <a:spLocks noGrp="1"/>
          </p:cNvSpPr>
          <p:nvPr>
            <p:ph type="title"/>
          </p:nvPr>
        </p:nvSpPr>
        <p:spPr>
          <a:xfrm>
            <a:off x="649224" y="645109"/>
            <a:ext cx="3650275" cy="1259896"/>
          </a:xfrm>
          <a:prstGeom prst="rect">
            <a:avLst/>
          </a:prstGeom>
          <a:noFill/>
          <a:ln>
            <a:noFill/>
          </a:ln>
        </p:spPr>
        <p:txBody>
          <a:bodyPr vert="horz" wrap="square" lIns="91440" tIns="45720" rIns="91440" bIns="45720" anchor="t" anchorCtr="0" compatLnSpc="1">
            <a:normAutofit/>
          </a:bodyPr>
          <a:lstStyle/>
          <a:p>
            <a:pPr lvl="0"/>
            <a:r>
              <a:rPr lang="en-GB" sz="3300" b="1" u="sng"/>
              <a:t>KOLOKOUTHKIA WITH EGGS</a:t>
            </a:r>
            <a:endParaRPr lang="en-US" sz="3300" b="1" u="sng"/>
          </a:p>
          <a:p>
            <a:pPr lvl="0"/>
            <a:endParaRPr lang="en-US" sz="3300"/>
          </a:p>
        </p:txBody>
      </p:sp>
      <p:sp>
        <p:nvSpPr>
          <p:cNvPr id="4" name="Rectangle 10"/>
          <p:cNvSpPr>
            <a:spLocks noMove="1" noResize="1"/>
          </p:cNvSpPr>
          <p:nvPr/>
        </p:nvSpPr>
        <p:spPr>
          <a:xfrm>
            <a:off x="0" y="0"/>
            <a:ext cx="182880" cy="6858000"/>
          </a:xfrm>
          <a:prstGeom prst="rect">
            <a:avLst/>
          </a:pr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Content Placeholder 2"/>
          <p:cNvSpPr txBox="1">
            <a:spLocks noGrp="1"/>
          </p:cNvSpPr>
          <p:nvPr>
            <p:ph idx="1"/>
          </p:nvPr>
        </p:nvSpPr>
        <p:spPr>
          <a:xfrm>
            <a:off x="649224" y="2133596"/>
            <a:ext cx="3448997" cy="4219325"/>
          </a:xfrm>
          <a:prstGeom prst="rect">
            <a:avLst/>
          </a:prstGeom>
          <a:noFill/>
          <a:ln>
            <a:noFill/>
          </a:ln>
        </p:spPr>
        <p:txBody>
          <a:bodyPr vert="horz" wrap="square" lIns="91440" tIns="45720" rIns="91440" bIns="45720" anchor="t" anchorCtr="0" compatLnSpc="1">
            <a:normAutofit/>
          </a:bodyPr>
          <a:lstStyle/>
          <a:p>
            <a:pPr lvl="0" algn="just"/>
            <a:r>
              <a:rPr lang="en-GB" sz="2200"/>
              <a:t>This dish often comes along with a dozen other mezze dishes, and consists of fried courgettes with scrambled eggs, sprinkled with salt. </a:t>
            </a:r>
            <a:endParaRPr lang="en-US" sz="2200"/>
          </a:p>
          <a:p>
            <a:pPr lvl="0"/>
            <a:endParaRPr lang="en-US" sz="2200"/>
          </a:p>
        </p:txBody>
      </p:sp>
      <p:pic>
        <p:nvPicPr>
          <p:cNvPr id="6" name="Picture 4" descr="A plate full of food&#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619539" y="640080"/>
            <a:ext cx="6953573" cy="5252770"/>
          </a:xfrm>
          <a:prstGeom prst="rect">
            <a:avLst/>
          </a:prstGeom>
          <a:noFill/>
          <a:ln cap="flat">
            <a:noFill/>
          </a:ln>
        </p:spPr>
      </p:pic>
      <p:sp>
        <p:nvSpPr>
          <p:cNvPr id="7" name="Freeform 11"/>
          <p:cNvSpPr>
            <a:spLocks noMove="1" noResize="1"/>
          </p:cNvSpPr>
          <p:nvPr/>
        </p:nvSpPr>
        <p:spPr>
          <a:xfrm>
            <a:off x="0" y="6061219"/>
            <a:ext cx="1038036" cy="506275"/>
          </a:xfrm>
          <a:custGeom>
            <a:avLst/>
            <a:gdLst>
              <a:gd name="f0" fmla="val 10800000"/>
              <a:gd name="f1" fmla="val 5400000"/>
              <a:gd name="f2" fmla="val 180"/>
              <a:gd name="f3" fmla="val w"/>
              <a:gd name="f4" fmla="val h"/>
              <a:gd name="f5" fmla="val 0"/>
              <a:gd name="f6" fmla="val 1038036"/>
              <a:gd name="f7" fmla="val 506277"/>
              <a:gd name="f8" fmla="val 182880"/>
              <a:gd name="f9" fmla="val 291705"/>
              <a:gd name="f10" fmla="val 151"/>
              <a:gd name="f11" fmla="val 692049"/>
              <a:gd name="f12" fmla="val 705"/>
              <a:gd name="f13" fmla="val 782744"/>
              <a:gd name="f14" fmla="val 787553"/>
              <a:gd name="f15" fmla="val 792363"/>
              <a:gd name="f16" fmla="val 5473"/>
              <a:gd name="f17" fmla="val 797001"/>
              <a:gd name="f18" fmla="val 10242"/>
              <a:gd name="f19" fmla="val 801982"/>
              <a:gd name="f20" fmla="val 1030951"/>
              <a:gd name="f21" fmla="val 239185"/>
              <a:gd name="f22" fmla="val 1040398"/>
              <a:gd name="f23" fmla="val 248722"/>
              <a:gd name="f24" fmla="val 258259"/>
              <a:gd name="f25" fmla="val 267797"/>
              <a:gd name="f26" fmla="val 496740"/>
              <a:gd name="f27" fmla="val 800436"/>
              <a:gd name="f28" fmla="val 498363"/>
              <a:gd name="f29" fmla="val 798547"/>
              <a:gd name="f30" fmla="val 499885"/>
              <a:gd name="f31" fmla="val 501508"/>
              <a:gd name="f32" fmla="val 505140"/>
              <a:gd name="f33" fmla="+- 0 0 -90"/>
              <a:gd name="f34" fmla="*/ f3 1 1038036"/>
              <a:gd name="f35" fmla="*/ f4 1 506277"/>
              <a:gd name="f36" fmla="+- f7 0 f5"/>
              <a:gd name="f37" fmla="+- f6 0 f5"/>
              <a:gd name="f38" fmla="*/ f33 f0 1"/>
              <a:gd name="f39" fmla="*/ f37 1 1038036"/>
              <a:gd name="f40" fmla="*/ f36 1 506277"/>
              <a:gd name="f41" fmla="*/ 0 f37 1"/>
              <a:gd name="f42" fmla="*/ 0 f36 1"/>
              <a:gd name="f43" fmla="*/ 182880 f37 1"/>
              <a:gd name="f44" fmla="*/ 291705 f37 1"/>
              <a:gd name="f45" fmla="*/ 151 f36 1"/>
              <a:gd name="f46" fmla="*/ 692049 f37 1"/>
              <a:gd name="f47" fmla="*/ 705 f36 1"/>
              <a:gd name="f48" fmla="*/ 782744 f37 1"/>
              <a:gd name="f49" fmla="*/ 797001 f37 1"/>
              <a:gd name="f50" fmla="*/ 5473 f36 1"/>
              <a:gd name="f51" fmla="*/ 801982 f37 1"/>
              <a:gd name="f52" fmla="*/ 10242 f36 1"/>
              <a:gd name="f53" fmla="*/ 1030951 f37 1"/>
              <a:gd name="f54" fmla="*/ 239185 f36 1"/>
              <a:gd name="f55" fmla="*/ 267797 f36 1"/>
              <a:gd name="f56" fmla="*/ 496740 f36 1"/>
              <a:gd name="f57" fmla="*/ 501508 f36 1"/>
              <a:gd name="f58" fmla="*/ 506277 f36 1"/>
              <a:gd name="f59" fmla="*/ 505140 f36 1"/>
              <a:gd name="f60" fmla="*/ f38 1 f2"/>
              <a:gd name="f61" fmla="*/ f41 1 1038036"/>
              <a:gd name="f62" fmla="*/ f42 1 506277"/>
              <a:gd name="f63" fmla="*/ f43 1 1038036"/>
              <a:gd name="f64" fmla="*/ f44 1 1038036"/>
              <a:gd name="f65" fmla="*/ f45 1 506277"/>
              <a:gd name="f66" fmla="*/ f46 1 1038036"/>
              <a:gd name="f67" fmla="*/ f47 1 506277"/>
              <a:gd name="f68" fmla="*/ f48 1 1038036"/>
              <a:gd name="f69" fmla="*/ f49 1 1038036"/>
              <a:gd name="f70" fmla="*/ f50 1 506277"/>
              <a:gd name="f71" fmla="*/ f51 1 1038036"/>
              <a:gd name="f72" fmla="*/ f52 1 506277"/>
              <a:gd name="f73" fmla="*/ f53 1 1038036"/>
              <a:gd name="f74" fmla="*/ f54 1 506277"/>
              <a:gd name="f75" fmla="*/ f55 1 506277"/>
              <a:gd name="f76" fmla="*/ f56 1 506277"/>
              <a:gd name="f77" fmla="*/ f57 1 506277"/>
              <a:gd name="f78" fmla="*/ f58 1 506277"/>
              <a:gd name="f79" fmla="*/ f59 1 506277"/>
              <a:gd name="f80" fmla="*/ f5 1 f39"/>
              <a:gd name="f81" fmla="*/ f6 1 f39"/>
              <a:gd name="f82" fmla="*/ f5 1 f40"/>
              <a:gd name="f83" fmla="*/ f7 1 f40"/>
              <a:gd name="f84" fmla="+- f60 0 f1"/>
              <a:gd name="f85" fmla="*/ f61 1 f39"/>
              <a:gd name="f86" fmla="*/ f62 1 f40"/>
              <a:gd name="f87" fmla="*/ f63 1 f39"/>
              <a:gd name="f88" fmla="*/ f64 1 f39"/>
              <a:gd name="f89" fmla="*/ f65 1 f40"/>
              <a:gd name="f90" fmla="*/ f66 1 f39"/>
              <a:gd name="f91" fmla="*/ f67 1 f40"/>
              <a:gd name="f92" fmla="*/ f68 1 f39"/>
              <a:gd name="f93" fmla="*/ f69 1 f39"/>
              <a:gd name="f94" fmla="*/ f70 1 f40"/>
              <a:gd name="f95" fmla="*/ f71 1 f39"/>
              <a:gd name="f96" fmla="*/ f72 1 f40"/>
              <a:gd name="f97" fmla="*/ f73 1 f39"/>
              <a:gd name="f98" fmla="*/ f74 1 f40"/>
              <a:gd name="f99" fmla="*/ f75 1 f40"/>
              <a:gd name="f100" fmla="*/ f76 1 f40"/>
              <a:gd name="f101" fmla="*/ f77 1 f40"/>
              <a:gd name="f102" fmla="*/ f78 1 f40"/>
              <a:gd name="f103" fmla="*/ f79 1 f40"/>
              <a:gd name="f104" fmla="*/ f80 f34 1"/>
              <a:gd name="f105" fmla="*/ f81 f34 1"/>
              <a:gd name="f106" fmla="*/ f83 f35 1"/>
              <a:gd name="f107" fmla="*/ f82 f35 1"/>
              <a:gd name="f108" fmla="*/ f85 f34 1"/>
              <a:gd name="f109" fmla="*/ f86 f35 1"/>
              <a:gd name="f110" fmla="*/ f87 f34 1"/>
              <a:gd name="f111" fmla="*/ f88 f34 1"/>
              <a:gd name="f112" fmla="*/ f89 f35 1"/>
              <a:gd name="f113" fmla="*/ f90 f34 1"/>
              <a:gd name="f114" fmla="*/ f91 f35 1"/>
              <a:gd name="f115" fmla="*/ f92 f34 1"/>
              <a:gd name="f116" fmla="*/ f93 f34 1"/>
              <a:gd name="f117" fmla="*/ f94 f35 1"/>
              <a:gd name="f118" fmla="*/ f95 f34 1"/>
              <a:gd name="f119" fmla="*/ f96 f35 1"/>
              <a:gd name="f120" fmla="*/ f97 f34 1"/>
              <a:gd name="f121" fmla="*/ f98 f35 1"/>
              <a:gd name="f122" fmla="*/ f99 f35 1"/>
              <a:gd name="f123" fmla="*/ f100 f35 1"/>
              <a:gd name="f124" fmla="*/ f101 f35 1"/>
              <a:gd name="f125" fmla="*/ f102 f35 1"/>
              <a:gd name="f126" fmla="*/ f103 f35 1"/>
            </a:gdLst>
            <a:ahLst/>
            <a:cxnLst>
              <a:cxn ang="3cd4">
                <a:pos x="hc" y="t"/>
              </a:cxn>
              <a:cxn ang="0">
                <a:pos x="r" y="vc"/>
              </a:cxn>
              <a:cxn ang="cd4">
                <a:pos x="hc" y="b"/>
              </a:cxn>
              <a:cxn ang="cd2">
                <a:pos x="l" y="vc"/>
              </a:cxn>
              <a:cxn ang="f84">
                <a:pos x="f108" y="f109"/>
              </a:cxn>
              <a:cxn ang="f84">
                <a:pos x="f110" y="f109"/>
              </a:cxn>
              <a:cxn ang="f84">
                <a:pos x="f111" y="f109"/>
              </a:cxn>
              <a:cxn ang="f84">
                <a:pos x="f111" y="f112"/>
              </a:cxn>
              <a:cxn ang="f84">
                <a:pos x="f113" y="f114"/>
              </a:cxn>
              <a:cxn ang="f84">
                <a:pos x="f115" y="f114"/>
              </a:cxn>
              <a:cxn ang="f84">
                <a:pos x="f116" y="f117"/>
              </a:cxn>
              <a:cxn ang="f84">
                <a:pos x="f118" y="f119"/>
              </a:cxn>
              <a:cxn ang="f84">
                <a:pos x="f120" y="f121"/>
              </a:cxn>
              <a:cxn ang="f84">
                <a:pos x="f120" y="f122"/>
              </a:cxn>
              <a:cxn ang="f84">
                <a:pos x="f118" y="f123"/>
              </a:cxn>
              <a:cxn ang="f84">
                <a:pos x="f116" y="f124"/>
              </a:cxn>
              <a:cxn ang="f84">
                <a:pos x="f115" y="f125"/>
              </a:cxn>
              <a:cxn ang="f84">
                <a:pos x="f113" y="f125"/>
              </a:cxn>
              <a:cxn ang="f84">
                <a:pos x="f111" y="f126"/>
              </a:cxn>
              <a:cxn ang="f84">
                <a:pos x="f111" y="f125"/>
              </a:cxn>
              <a:cxn ang="f84">
                <a:pos x="f108" y="f125"/>
              </a:cxn>
            </a:cxnLst>
            <a:rect l="f104" t="f107" r="f105" b="f106"/>
            <a:pathLst>
              <a:path w="1038036" h="506277">
                <a:moveTo>
                  <a:pt x="f5" y="f5"/>
                </a:moveTo>
                <a:lnTo>
                  <a:pt x="f8" y="f5"/>
                </a:lnTo>
                <a:lnTo>
                  <a:pt x="f9" y="f5"/>
                </a:lnTo>
                <a:lnTo>
                  <a:pt x="f9" y="f10"/>
                </a:lnTo>
                <a:lnTo>
                  <a:pt x="f11" y="f12"/>
                </a:lnTo>
                <a:lnTo>
                  <a:pt x="f13" y="f12"/>
                </a:lnTo>
                <a:cubicBezTo>
                  <a:pt x="f14" y="f12"/>
                  <a:pt x="f15" y="f16"/>
                  <a:pt x="f17" y="f16"/>
                </a:cubicBezTo>
                <a:cubicBezTo>
                  <a:pt x="f17" y="f18"/>
                  <a:pt x="f19" y="f18"/>
                  <a:pt x="f19" y="f18"/>
                </a:cubicBezTo>
                <a:lnTo>
                  <a:pt x="f20" y="f21"/>
                </a:lnTo>
                <a:cubicBezTo>
                  <a:pt x="f22" y="f23"/>
                  <a:pt x="f22" y="f24"/>
                  <a:pt x="f20" y="f25"/>
                </a:cubicBezTo>
                <a:lnTo>
                  <a:pt x="f19" y="f26"/>
                </a:lnTo>
                <a:cubicBezTo>
                  <a:pt x="f27" y="f28"/>
                  <a:pt x="f29" y="f30"/>
                  <a:pt x="f17" y="f31"/>
                </a:cubicBezTo>
                <a:cubicBezTo>
                  <a:pt x="f15" y="f7"/>
                  <a:pt x="f14" y="f7"/>
                  <a:pt x="f13" y="f7"/>
                </a:cubicBezTo>
                <a:lnTo>
                  <a:pt x="f11" y="f7"/>
                </a:lnTo>
                <a:lnTo>
                  <a:pt x="f9" y="f32"/>
                </a:lnTo>
                <a:lnTo>
                  <a:pt x="f9" y="f7"/>
                </a:lnTo>
                <a:lnTo>
                  <a:pt x="f5" y="f7"/>
                </a:lnTo>
                <a:close/>
              </a:path>
            </a:pathLst>
          </a:custGeom>
          <a:solidFill>
            <a:srgbClr val="A5301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42">
    <p:bg>
      <p:bgPr>
        <a:gradFill>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8"/>
          <p:cNvSpPr>
            <a:spLocks noMove="1" noResize="1"/>
          </p:cNvSpPr>
          <p:nvPr/>
        </p:nvSpPr>
        <p:spPr>
          <a:xfrm>
            <a:off x="0" y="-786"/>
            <a:ext cx="12191996" cy="685404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Title 1"/>
          <p:cNvSpPr txBox="1">
            <a:spLocks noGrp="1"/>
          </p:cNvSpPr>
          <p:nvPr>
            <p:ph type="title"/>
          </p:nvPr>
        </p:nvSpPr>
        <p:spPr>
          <a:xfrm>
            <a:off x="649224" y="645109"/>
            <a:ext cx="3650275" cy="1259896"/>
          </a:xfrm>
          <a:prstGeom prst="rect">
            <a:avLst/>
          </a:prstGeom>
          <a:noFill/>
          <a:ln>
            <a:noFill/>
          </a:ln>
        </p:spPr>
        <p:txBody>
          <a:bodyPr vert="horz" wrap="square" lIns="91440" tIns="45720" rIns="91440" bIns="45720" anchor="t" anchorCtr="0" compatLnSpc="1">
            <a:normAutofit/>
          </a:bodyPr>
          <a:lstStyle/>
          <a:p>
            <a:pPr lvl="0"/>
            <a:r>
              <a:rPr lang="en-GB" b="1" u="sng"/>
              <a:t>KOUBES</a:t>
            </a:r>
            <a:endParaRPr lang="en-US" b="1" u="sng"/>
          </a:p>
          <a:p>
            <a:pPr lvl="0"/>
            <a:endParaRPr lang="en-US"/>
          </a:p>
        </p:txBody>
      </p:sp>
      <p:sp>
        <p:nvSpPr>
          <p:cNvPr id="4" name="Rectangle 10"/>
          <p:cNvSpPr>
            <a:spLocks noMove="1" noResize="1"/>
          </p:cNvSpPr>
          <p:nvPr/>
        </p:nvSpPr>
        <p:spPr>
          <a:xfrm>
            <a:off x="0" y="0"/>
            <a:ext cx="182880" cy="6858000"/>
          </a:xfrm>
          <a:prstGeom prst="rect">
            <a:avLst/>
          </a:pr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Content Placeholder 2"/>
          <p:cNvSpPr txBox="1">
            <a:spLocks noGrp="1"/>
          </p:cNvSpPr>
          <p:nvPr>
            <p:ph idx="1"/>
          </p:nvPr>
        </p:nvSpPr>
        <p:spPr>
          <a:xfrm>
            <a:off x="519827" y="1429106"/>
            <a:ext cx="3650275" cy="4564383"/>
          </a:xfrm>
          <a:prstGeom prst="rect">
            <a:avLst/>
          </a:prstGeom>
          <a:noFill/>
          <a:ln>
            <a:noFill/>
          </a:ln>
        </p:spPr>
        <p:txBody>
          <a:bodyPr vert="horz" wrap="square" lIns="91440" tIns="45720" rIns="91440" bIns="45720" anchor="t" anchorCtr="0" compatLnSpc="1">
            <a:noAutofit/>
          </a:bodyPr>
          <a:lstStyle/>
          <a:p>
            <a:pPr lvl="0" algn="just"/>
            <a:r>
              <a:rPr lang="en-GB" sz="2000" i="1"/>
              <a:t>Koubes</a:t>
            </a:r>
            <a:r>
              <a:rPr lang="en-GB" sz="2000"/>
              <a:t> originate from the Levant region, and are basically a torpedo-shaped croquette. The outer shell is made of bulgur and encases a filling of minced meat infused with middle-eastern spices. These tasty bites are served with lemon wedges, with the zingy zest of the fruit really bringing out the filling flavour.</a:t>
            </a:r>
            <a:endParaRPr lang="en-US" sz="2000"/>
          </a:p>
          <a:p>
            <a:pPr lvl="0"/>
            <a:endParaRPr lang="en-US"/>
          </a:p>
        </p:txBody>
      </p:sp>
      <p:pic>
        <p:nvPicPr>
          <p:cNvPr id="6" name="Picture 4" descr="A pile of fries&#10;&#10;Description generated with very high confidence">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619539" y="640080"/>
            <a:ext cx="6953573" cy="5252770"/>
          </a:xfrm>
          <a:prstGeom prst="rect">
            <a:avLst/>
          </a:prstGeom>
          <a:noFill/>
          <a:ln cap="flat">
            <a:noFill/>
          </a:ln>
        </p:spPr>
      </p:pic>
      <p:sp>
        <p:nvSpPr>
          <p:cNvPr id="7" name="Freeform 11"/>
          <p:cNvSpPr>
            <a:spLocks noMove="1" noResize="1"/>
          </p:cNvSpPr>
          <p:nvPr/>
        </p:nvSpPr>
        <p:spPr>
          <a:xfrm>
            <a:off x="0" y="6061219"/>
            <a:ext cx="1038036" cy="506275"/>
          </a:xfrm>
          <a:custGeom>
            <a:avLst/>
            <a:gdLst>
              <a:gd name="f0" fmla="val 10800000"/>
              <a:gd name="f1" fmla="val 5400000"/>
              <a:gd name="f2" fmla="val 180"/>
              <a:gd name="f3" fmla="val w"/>
              <a:gd name="f4" fmla="val h"/>
              <a:gd name="f5" fmla="val 0"/>
              <a:gd name="f6" fmla="val 1038036"/>
              <a:gd name="f7" fmla="val 506277"/>
              <a:gd name="f8" fmla="val 182880"/>
              <a:gd name="f9" fmla="val 291705"/>
              <a:gd name="f10" fmla="val 151"/>
              <a:gd name="f11" fmla="val 692049"/>
              <a:gd name="f12" fmla="val 705"/>
              <a:gd name="f13" fmla="val 782744"/>
              <a:gd name="f14" fmla="val 787553"/>
              <a:gd name="f15" fmla="val 792363"/>
              <a:gd name="f16" fmla="val 5473"/>
              <a:gd name="f17" fmla="val 797001"/>
              <a:gd name="f18" fmla="val 10242"/>
              <a:gd name="f19" fmla="val 801982"/>
              <a:gd name="f20" fmla="val 1030951"/>
              <a:gd name="f21" fmla="val 239185"/>
              <a:gd name="f22" fmla="val 1040398"/>
              <a:gd name="f23" fmla="val 248722"/>
              <a:gd name="f24" fmla="val 258259"/>
              <a:gd name="f25" fmla="val 267797"/>
              <a:gd name="f26" fmla="val 496740"/>
              <a:gd name="f27" fmla="val 800436"/>
              <a:gd name="f28" fmla="val 498363"/>
              <a:gd name="f29" fmla="val 798547"/>
              <a:gd name="f30" fmla="val 499885"/>
              <a:gd name="f31" fmla="val 501508"/>
              <a:gd name="f32" fmla="val 505140"/>
              <a:gd name="f33" fmla="+- 0 0 -90"/>
              <a:gd name="f34" fmla="*/ f3 1 1038036"/>
              <a:gd name="f35" fmla="*/ f4 1 506277"/>
              <a:gd name="f36" fmla="+- f7 0 f5"/>
              <a:gd name="f37" fmla="+- f6 0 f5"/>
              <a:gd name="f38" fmla="*/ f33 f0 1"/>
              <a:gd name="f39" fmla="*/ f37 1 1038036"/>
              <a:gd name="f40" fmla="*/ f36 1 506277"/>
              <a:gd name="f41" fmla="*/ 0 f37 1"/>
              <a:gd name="f42" fmla="*/ 0 f36 1"/>
              <a:gd name="f43" fmla="*/ 182880 f37 1"/>
              <a:gd name="f44" fmla="*/ 291705 f37 1"/>
              <a:gd name="f45" fmla="*/ 151 f36 1"/>
              <a:gd name="f46" fmla="*/ 692049 f37 1"/>
              <a:gd name="f47" fmla="*/ 705 f36 1"/>
              <a:gd name="f48" fmla="*/ 782744 f37 1"/>
              <a:gd name="f49" fmla="*/ 797001 f37 1"/>
              <a:gd name="f50" fmla="*/ 5473 f36 1"/>
              <a:gd name="f51" fmla="*/ 801982 f37 1"/>
              <a:gd name="f52" fmla="*/ 10242 f36 1"/>
              <a:gd name="f53" fmla="*/ 1030951 f37 1"/>
              <a:gd name="f54" fmla="*/ 239185 f36 1"/>
              <a:gd name="f55" fmla="*/ 267797 f36 1"/>
              <a:gd name="f56" fmla="*/ 496740 f36 1"/>
              <a:gd name="f57" fmla="*/ 501508 f36 1"/>
              <a:gd name="f58" fmla="*/ 506277 f36 1"/>
              <a:gd name="f59" fmla="*/ 505140 f36 1"/>
              <a:gd name="f60" fmla="*/ f38 1 f2"/>
              <a:gd name="f61" fmla="*/ f41 1 1038036"/>
              <a:gd name="f62" fmla="*/ f42 1 506277"/>
              <a:gd name="f63" fmla="*/ f43 1 1038036"/>
              <a:gd name="f64" fmla="*/ f44 1 1038036"/>
              <a:gd name="f65" fmla="*/ f45 1 506277"/>
              <a:gd name="f66" fmla="*/ f46 1 1038036"/>
              <a:gd name="f67" fmla="*/ f47 1 506277"/>
              <a:gd name="f68" fmla="*/ f48 1 1038036"/>
              <a:gd name="f69" fmla="*/ f49 1 1038036"/>
              <a:gd name="f70" fmla="*/ f50 1 506277"/>
              <a:gd name="f71" fmla="*/ f51 1 1038036"/>
              <a:gd name="f72" fmla="*/ f52 1 506277"/>
              <a:gd name="f73" fmla="*/ f53 1 1038036"/>
              <a:gd name="f74" fmla="*/ f54 1 506277"/>
              <a:gd name="f75" fmla="*/ f55 1 506277"/>
              <a:gd name="f76" fmla="*/ f56 1 506277"/>
              <a:gd name="f77" fmla="*/ f57 1 506277"/>
              <a:gd name="f78" fmla="*/ f58 1 506277"/>
              <a:gd name="f79" fmla="*/ f59 1 506277"/>
              <a:gd name="f80" fmla="*/ f5 1 f39"/>
              <a:gd name="f81" fmla="*/ f6 1 f39"/>
              <a:gd name="f82" fmla="*/ f5 1 f40"/>
              <a:gd name="f83" fmla="*/ f7 1 f40"/>
              <a:gd name="f84" fmla="+- f60 0 f1"/>
              <a:gd name="f85" fmla="*/ f61 1 f39"/>
              <a:gd name="f86" fmla="*/ f62 1 f40"/>
              <a:gd name="f87" fmla="*/ f63 1 f39"/>
              <a:gd name="f88" fmla="*/ f64 1 f39"/>
              <a:gd name="f89" fmla="*/ f65 1 f40"/>
              <a:gd name="f90" fmla="*/ f66 1 f39"/>
              <a:gd name="f91" fmla="*/ f67 1 f40"/>
              <a:gd name="f92" fmla="*/ f68 1 f39"/>
              <a:gd name="f93" fmla="*/ f69 1 f39"/>
              <a:gd name="f94" fmla="*/ f70 1 f40"/>
              <a:gd name="f95" fmla="*/ f71 1 f39"/>
              <a:gd name="f96" fmla="*/ f72 1 f40"/>
              <a:gd name="f97" fmla="*/ f73 1 f39"/>
              <a:gd name="f98" fmla="*/ f74 1 f40"/>
              <a:gd name="f99" fmla="*/ f75 1 f40"/>
              <a:gd name="f100" fmla="*/ f76 1 f40"/>
              <a:gd name="f101" fmla="*/ f77 1 f40"/>
              <a:gd name="f102" fmla="*/ f78 1 f40"/>
              <a:gd name="f103" fmla="*/ f79 1 f40"/>
              <a:gd name="f104" fmla="*/ f80 f34 1"/>
              <a:gd name="f105" fmla="*/ f81 f34 1"/>
              <a:gd name="f106" fmla="*/ f83 f35 1"/>
              <a:gd name="f107" fmla="*/ f82 f35 1"/>
              <a:gd name="f108" fmla="*/ f85 f34 1"/>
              <a:gd name="f109" fmla="*/ f86 f35 1"/>
              <a:gd name="f110" fmla="*/ f87 f34 1"/>
              <a:gd name="f111" fmla="*/ f88 f34 1"/>
              <a:gd name="f112" fmla="*/ f89 f35 1"/>
              <a:gd name="f113" fmla="*/ f90 f34 1"/>
              <a:gd name="f114" fmla="*/ f91 f35 1"/>
              <a:gd name="f115" fmla="*/ f92 f34 1"/>
              <a:gd name="f116" fmla="*/ f93 f34 1"/>
              <a:gd name="f117" fmla="*/ f94 f35 1"/>
              <a:gd name="f118" fmla="*/ f95 f34 1"/>
              <a:gd name="f119" fmla="*/ f96 f35 1"/>
              <a:gd name="f120" fmla="*/ f97 f34 1"/>
              <a:gd name="f121" fmla="*/ f98 f35 1"/>
              <a:gd name="f122" fmla="*/ f99 f35 1"/>
              <a:gd name="f123" fmla="*/ f100 f35 1"/>
              <a:gd name="f124" fmla="*/ f101 f35 1"/>
              <a:gd name="f125" fmla="*/ f102 f35 1"/>
              <a:gd name="f126" fmla="*/ f103 f35 1"/>
            </a:gdLst>
            <a:ahLst/>
            <a:cxnLst>
              <a:cxn ang="3cd4">
                <a:pos x="hc" y="t"/>
              </a:cxn>
              <a:cxn ang="0">
                <a:pos x="r" y="vc"/>
              </a:cxn>
              <a:cxn ang="cd4">
                <a:pos x="hc" y="b"/>
              </a:cxn>
              <a:cxn ang="cd2">
                <a:pos x="l" y="vc"/>
              </a:cxn>
              <a:cxn ang="f84">
                <a:pos x="f108" y="f109"/>
              </a:cxn>
              <a:cxn ang="f84">
                <a:pos x="f110" y="f109"/>
              </a:cxn>
              <a:cxn ang="f84">
                <a:pos x="f111" y="f109"/>
              </a:cxn>
              <a:cxn ang="f84">
                <a:pos x="f111" y="f112"/>
              </a:cxn>
              <a:cxn ang="f84">
                <a:pos x="f113" y="f114"/>
              </a:cxn>
              <a:cxn ang="f84">
                <a:pos x="f115" y="f114"/>
              </a:cxn>
              <a:cxn ang="f84">
                <a:pos x="f116" y="f117"/>
              </a:cxn>
              <a:cxn ang="f84">
                <a:pos x="f118" y="f119"/>
              </a:cxn>
              <a:cxn ang="f84">
                <a:pos x="f120" y="f121"/>
              </a:cxn>
              <a:cxn ang="f84">
                <a:pos x="f120" y="f122"/>
              </a:cxn>
              <a:cxn ang="f84">
                <a:pos x="f118" y="f123"/>
              </a:cxn>
              <a:cxn ang="f84">
                <a:pos x="f116" y="f124"/>
              </a:cxn>
              <a:cxn ang="f84">
                <a:pos x="f115" y="f125"/>
              </a:cxn>
              <a:cxn ang="f84">
                <a:pos x="f113" y="f125"/>
              </a:cxn>
              <a:cxn ang="f84">
                <a:pos x="f111" y="f126"/>
              </a:cxn>
              <a:cxn ang="f84">
                <a:pos x="f111" y="f125"/>
              </a:cxn>
              <a:cxn ang="f84">
                <a:pos x="f108" y="f125"/>
              </a:cxn>
            </a:cxnLst>
            <a:rect l="f104" t="f107" r="f105" b="f106"/>
            <a:pathLst>
              <a:path w="1038036" h="506277">
                <a:moveTo>
                  <a:pt x="f5" y="f5"/>
                </a:moveTo>
                <a:lnTo>
                  <a:pt x="f8" y="f5"/>
                </a:lnTo>
                <a:lnTo>
                  <a:pt x="f9" y="f5"/>
                </a:lnTo>
                <a:lnTo>
                  <a:pt x="f9" y="f10"/>
                </a:lnTo>
                <a:lnTo>
                  <a:pt x="f11" y="f12"/>
                </a:lnTo>
                <a:lnTo>
                  <a:pt x="f13" y="f12"/>
                </a:lnTo>
                <a:cubicBezTo>
                  <a:pt x="f14" y="f12"/>
                  <a:pt x="f15" y="f16"/>
                  <a:pt x="f17" y="f16"/>
                </a:cubicBezTo>
                <a:cubicBezTo>
                  <a:pt x="f17" y="f18"/>
                  <a:pt x="f19" y="f18"/>
                  <a:pt x="f19" y="f18"/>
                </a:cubicBezTo>
                <a:lnTo>
                  <a:pt x="f20" y="f21"/>
                </a:lnTo>
                <a:cubicBezTo>
                  <a:pt x="f22" y="f23"/>
                  <a:pt x="f22" y="f24"/>
                  <a:pt x="f20" y="f25"/>
                </a:cubicBezTo>
                <a:lnTo>
                  <a:pt x="f19" y="f26"/>
                </a:lnTo>
                <a:cubicBezTo>
                  <a:pt x="f27" y="f28"/>
                  <a:pt x="f29" y="f30"/>
                  <a:pt x="f17" y="f31"/>
                </a:cubicBezTo>
                <a:cubicBezTo>
                  <a:pt x="f15" y="f7"/>
                  <a:pt x="f14" y="f7"/>
                  <a:pt x="f13" y="f7"/>
                </a:cubicBezTo>
                <a:lnTo>
                  <a:pt x="f11" y="f7"/>
                </a:lnTo>
                <a:lnTo>
                  <a:pt x="f9" y="f32"/>
                </a:lnTo>
                <a:lnTo>
                  <a:pt x="f9" y="f7"/>
                </a:lnTo>
                <a:lnTo>
                  <a:pt x="f5" y="f7"/>
                </a:lnTo>
                <a:close/>
              </a:path>
            </a:pathLst>
          </a:custGeom>
          <a:solidFill>
            <a:srgbClr val="A5301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le 1"/>
          <p:cNvSpPr txBox="1">
            <a:spLocks noGrp="1"/>
          </p:cNvSpPr>
          <p:nvPr>
            <p:ph type="title"/>
          </p:nvPr>
        </p:nvSpPr>
        <p:spPr>
          <a:xfrm>
            <a:off x="1773414" y="336563"/>
            <a:ext cx="8911687" cy="1280891"/>
          </a:xfrm>
          <a:prstGeom prst="rect">
            <a:avLst/>
          </a:prstGeom>
          <a:noFill/>
          <a:ln>
            <a:noFill/>
          </a:ln>
        </p:spPr>
        <p:txBody>
          <a:bodyPr vert="horz" wrap="square" lIns="91440" tIns="45720" rIns="91440" bIns="45720" anchor="t" anchorCtr="1" compatLnSpc="1">
            <a:normAutofit/>
          </a:bodyPr>
          <a:lstStyle/>
          <a:p>
            <a:pPr lvl="0" algn="ctr"/>
            <a:r>
              <a:rPr lang="en-US" b="1" u="sng"/>
              <a:t>TRACHANAS</a:t>
            </a:r>
            <a:endParaRPr lang="en-GB" b="1" u="sng"/>
          </a:p>
        </p:txBody>
      </p:sp>
      <p:sp>
        <p:nvSpPr>
          <p:cNvPr id="3" name="Content Placeholder 2"/>
          <p:cNvSpPr txBox="1">
            <a:spLocks noGrp="1"/>
          </p:cNvSpPr>
          <p:nvPr>
            <p:ph idx="1"/>
          </p:nvPr>
        </p:nvSpPr>
        <p:spPr>
          <a:xfrm>
            <a:off x="1127180" y="1567135"/>
            <a:ext cx="4023360" cy="4055857"/>
          </a:xfrm>
          <a:prstGeom prst="rect">
            <a:avLst/>
          </a:prstGeom>
          <a:noFill/>
          <a:ln>
            <a:noFill/>
          </a:ln>
        </p:spPr>
        <p:txBody>
          <a:bodyPr vert="horz" wrap="square" lIns="91440" tIns="45720" rIns="91440" bIns="45720" anchor="t" anchorCtr="0" compatLnSpc="1">
            <a:noAutofit/>
          </a:bodyPr>
          <a:lstStyle/>
          <a:p>
            <a:pPr lvl="0" algn="just">
              <a:lnSpc>
                <a:spcPct val="74000"/>
              </a:lnSpc>
            </a:pPr>
            <a:r>
              <a:rPr lang="en-GB" sz="2300"/>
              <a:t>This thick soup is another dish that vegetarians can enjoy among the island’s traditionally meat-heavy cuisine</a:t>
            </a:r>
            <a:r>
              <a:rPr lang="en-GB" sz="2300" i="1"/>
              <a:t>.</a:t>
            </a:r>
            <a:r>
              <a:rPr lang="en-GB" sz="2300"/>
              <a:t> It’s made with dried cracked wheat and soured goat’s milk, and it is the perfect winter meal. It’s common to add pieces of halloumi to the soup once it’s cooked, which softens the cheese and makes it even more chewy. </a:t>
            </a:r>
          </a:p>
        </p:txBody>
      </p:sp>
      <p:pic>
        <p:nvPicPr>
          <p:cNvPr id="4" name="Picture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5712000" y="1672199"/>
            <a:ext cx="6479996" cy="450000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Title 1"/>
          <p:cNvSpPr txBox="1">
            <a:spLocks noGrp="1"/>
          </p:cNvSpPr>
          <p:nvPr>
            <p:ph type="title"/>
          </p:nvPr>
        </p:nvSpPr>
        <p:spPr>
          <a:xfrm>
            <a:off x="2592927" y="624105"/>
            <a:ext cx="8911687" cy="1280891"/>
          </a:xfrm>
          <a:prstGeom prst="rect">
            <a:avLst/>
          </a:prstGeom>
          <a:noFill/>
          <a:ln>
            <a:noFill/>
          </a:ln>
        </p:spPr>
        <p:txBody>
          <a:bodyPr vert="horz" wrap="square" lIns="91440" tIns="45720" rIns="91440" bIns="45720" anchor="t" anchorCtr="1" compatLnSpc="1">
            <a:normAutofit/>
          </a:bodyPr>
          <a:lstStyle/>
          <a:p>
            <a:pPr lvl="0" algn="ctr"/>
            <a:r>
              <a:rPr lang="en-GB" b="1" u="sng" cap="all"/>
              <a:t>TAHINI</a:t>
            </a:r>
            <a:r>
              <a:rPr lang="en-GB" cap="all"/>
              <a:t> </a:t>
            </a:r>
            <a:br>
              <a:rPr lang="en-GB" cap="all"/>
            </a:br>
            <a:endParaRPr lang="en-GB"/>
          </a:p>
        </p:txBody>
      </p:sp>
      <p:sp>
        <p:nvSpPr>
          <p:cNvPr id="3" name="Content Placeholder 2"/>
          <p:cNvSpPr txBox="1">
            <a:spLocks noGrp="1"/>
          </p:cNvSpPr>
          <p:nvPr>
            <p:ph sz="half" idx="1"/>
          </p:nvPr>
        </p:nvSpPr>
        <p:spPr>
          <a:xfrm>
            <a:off x="489807" y="1428750"/>
            <a:ext cx="4206240" cy="3581403"/>
          </a:xfrm>
          <a:prstGeom prst="rect">
            <a:avLst/>
          </a:prstGeom>
          <a:noFill/>
          <a:ln>
            <a:noFill/>
          </a:ln>
        </p:spPr>
        <p:txBody>
          <a:bodyPr vert="horz" wrap="square" lIns="91440" tIns="45720" rIns="91440" bIns="45720" anchor="t" anchorCtr="0" compatLnSpc="1">
            <a:normAutofit/>
          </a:bodyPr>
          <a:lstStyle/>
          <a:p>
            <a:pPr lvl="0" algn="just">
              <a:lnSpc>
                <a:spcPct val="90000"/>
              </a:lnSpc>
            </a:pPr>
            <a:r>
              <a:rPr lang="en-GB" sz="2200"/>
              <a:t>Tahini condiment is made from toasted sesame seeds and is widely used by Cypriots as a dip sauce, a base for hummus, and, when mixed with water, as a dressing for salads and meals. This is also of Lebanese origin.</a:t>
            </a:r>
          </a:p>
        </p:txBody>
      </p:sp>
      <p:pic>
        <p:nvPicPr>
          <p:cNvPr id="4" name="Picture 2" descr="Tahini paste">
            <a:extLst>
              <a:ext uri="{FF2B5EF4-FFF2-40B4-BE49-F238E27FC236}">
                <a16:creationId xmlns:a16="http://schemas.microsoft.com/office/drawing/2014/main" id="{00000000-0000-0000-0000-000000000000}"/>
              </a:ext>
            </a:extLst>
          </p:cNvPr>
          <p:cNvPicPr>
            <a:picLocks noGrp="1" noChangeAspect="1"/>
          </p:cNvPicPr>
          <p:nvPr>
            <p:ph sz="half" idx="2"/>
          </p:nvPr>
        </p:nvPicPr>
        <p:blipFill>
          <a:blip r:embed="rId2"/>
          <a:srcRect/>
          <a:stretch>
            <a:fillRect/>
          </a:stretch>
        </p:blipFill>
        <p:spPr>
          <a:xfrm>
            <a:off x="5577840" y="1428750"/>
            <a:ext cx="6479996" cy="45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Title 1"/>
          <p:cNvSpPr txBox="1">
            <a:spLocks noGrp="1"/>
          </p:cNvSpPr>
          <p:nvPr>
            <p:ph type="title"/>
          </p:nvPr>
        </p:nvSpPr>
        <p:spPr>
          <a:xfrm>
            <a:off x="1557753" y="120901"/>
            <a:ext cx="7962778" cy="1467794"/>
          </a:xfrm>
          <a:prstGeom prst="rect">
            <a:avLst/>
          </a:prstGeom>
          <a:noFill/>
          <a:ln>
            <a:noFill/>
          </a:ln>
        </p:spPr>
        <p:txBody>
          <a:bodyPr vert="horz" wrap="square" lIns="91440" tIns="45720" rIns="91440" bIns="45720" anchor="t" anchorCtr="1" compatLnSpc="1">
            <a:normAutofit/>
          </a:bodyPr>
          <a:lstStyle/>
          <a:p>
            <a:pPr lvl="0" algn="ctr"/>
            <a:r>
              <a:rPr lang="en-GB" b="1" u="sng"/>
              <a:t>TZATZIKI</a:t>
            </a:r>
            <a:r>
              <a:rPr lang="el-GR" b="1" u="sng"/>
              <a:t>(</a:t>
            </a:r>
            <a:r>
              <a:rPr lang="en-US" b="1" u="sng"/>
              <a:t>TALATTOURI</a:t>
            </a:r>
            <a:r>
              <a:rPr lang="el-GR" b="1" u="sng"/>
              <a:t>)</a:t>
            </a:r>
          </a:p>
        </p:txBody>
      </p:sp>
      <p:sp>
        <p:nvSpPr>
          <p:cNvPr id="3" name="Content Placeholder 2"/>
          <p:cNvSpPr txBox="1">
            <a:spLocks noGrp="1"/>
          </p:cNvSpPr>
          <p:nvPr>
            <p:ph sz="half" idx="1"/>
          </p:nvPr>
        </p:nvSpPr>
        <p:spPr>
          <a:xfrm>
            <a:off x="914400" y="1794702"/>
            <a:ext cx="4447787" cy="4450083"/>
          </a:xfrm>
          <a:prstGeom prst="rect">
            <a:avLst/>
          </a:prstGeom>
          <a:noFill/>
          <a:ln>
            <a:noFill/>
          </a:ln>
        </p:spPr>
        <p:txBody>
          <a:bodyPr vert="horz" wrap="square" lIns="91440" tIns="45720" rIns="91440" bIns="45720" anchor="t" anchorCtr="0" compatLnSpc="1">
            <a:normAutofit/>
          </a:bodyPr>
          <a:lstStyle/>
          <a:p>
            <a:pPr lvl="0" algn="just">
              <a:lnSpc>
                <a:spcPct val="90000"/>
              </a:lnSpc>
            </a:pPr>
            <a:r>
              <a:rPr lang="en-GB" sz="2400"/>
              <a:t>Tzatziki is one of the most famous Greek dips. It is made from yogurt cheese (a strained yogurt), fresh cucumbers, garlic and pepper mint. Tzatziki is usually served with some bread or vegetables for dipping or as a sauce for meat or garnishing. You can also use it as a topping instead of sour cream.</a:t>
            </a:r>
          </a:p>
          <a:p>
            <a:pPr marL="0" lvl="0" indent="0">
              <a:lnSpc>
                <a:spcPct val="90000"/>
              </a:lnSpc>
              <a:buNone/>
            </a:pPr>
            <a:endParaRPr lang="en-GB" sz="2400"/>
          </a:p>
        </p:txBody>
      </p:sp>
      <p:pic>
        <p:nvPicPr>
          <p:cNvPr id="4" name="Picture 2" descr="Tzatziki">
            <a:extLst>
              <a:ext uri="{FF2B5EF4-FFF2-40B4-BE49-F238E27FC236}">
                <a16:creationId xmlns:a16="http://schemas.microsoft.com/office/drawing/2014/main" id="{00000000-0000-0000-0000-000000000000}"/>
              </a:ext>
            </a:extLst>
          </p:cNvPr>
          <p:cNvPicPr>
            <a:picLocks noGrp="1" noChangeAspect="1"/>
          </p:cNvPicPr>
          <p:nvPr>
            <p:ph sz="half" idx="2"/>
          </p:nvPr>
        </p:nvPicPr>
        <p:blipFill>
          <a:blip r:embed="rId2"/>
          <a:srcRect/>
          <a:stretch>
            <a:fillRect/>
          </a:stretch>
        </p:blipFill>
        <p:spPr>
          <a:xfrm>
            <a:off x="5503545" y="1367786"/>
            <a:ext cx="6479996" cy="45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Wis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58</TotalTime>
  <Words>1019</Words>
  <Application>Microsoft Office PowerPoint</Application>
  <PresentationFormat>Widescreen</PresentationFormat>
  <Paragraphs>83</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Century Gothic</vt:lpstr>
      <vt:lpstr>Franklin Gothic Book</vt:lpstr>
      <vt:lpstr>Wingdings 3</vt:lpstr>
      <vt:lpstr>Wisp</vt:lpstr>
      <vt:lpstr>Cyprus Cuisine </vt:lpstr>
      <vt:lpstr>PowerPoint Presentation</vt:lpstr>
      <vt:lpstr>STARTERS OF CYPRIOT CUISINE </vt:lpstr>
      <vt:lpstr>HALLOUMI </vt:lpstr>
      <vt:lpstr>KOLOKOUTHKIA WITH EGGS </vt:lpstr>
      <vt:lpstr>KOUBES </vt:lpstr>
      <vt:lpstr>TRACHANAS</vt:lpstr>
      <vt:lpstr>TAHINI  </vt:lpstr>
      <vt:lpstr>TZATZIKI(TALATTOURI)</vt:lpstr>
      <vt:lpstr>MELITZANOSALATA </vt:lpstr>
      <vt:lpstr>HUMMUS</vt:lpstr>
      <vt:lpstr>TARAMOSALATA</vt:lpstr>
      <vt:lpstr>GREEK SALAD</vt:lpstr>
      <vt:lpstr>YOGHURT</vt:lpstr>
      <vt:lpstr>TABOULEH</vt:lpstr>
      <vt:lpstr>MAIN DISHES </vt:lpstr>
      <vt:lpstr>Souvla</vt:lpstr>
      <vt:lpstr>PowerPoint Presentation</vt:lpstr>
      <vt:lpstr>Souvlakia sheftalia</vt:lpstr>
      <vt:lpstr>Makaronia tou fournou</vt:lpstr>
      <vt:lpstr>Stifado</vt:lpstr>
      <vt:lpstr>Koupepia (stuffed vine leaves)</vt:lpstr>
      <vt:lpstr>Kleftiko</vt:lpstr>
      <vt:lpstr>Louvi</vt:lpstr>
      <vt:lpstr>PowerPoint Presentation</vt:lpstr>
      <vt:lpstr>Kolokassi</vt:lpstr>
      <vt:lpstr>Afelia </vt:lpstr>
      <vt:lpstr>Kieftedes(meatballs)</vt:lpstr>
      <vt:lpstr>PowerPoint Presentation</vt:lpstr>
      <vt:lpstr>PowerPoint Presentation</vt:lpstr>
      <vt:lpstr>Palouze</vt:lpstr>
      <vt:lpstr>Daktyla</vt:lpstr>
      <vt:lpstr>Bourekia</vt:lpstr>
      <vt:lpstr>VASILOPITA</vt:lpstr>
      <vt:lpstr>Soutzoukos</vt:lpstr>
      <vt:lpstr>Kourabiedes (sugar buns)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USER</cp:lastModifiedBy>
  <cp:revision>385</cp:revision>
  <dcterms:created xsi:type="dcterms:W3CDTF">2014-09-12T02:13:59Z</dcterms:created>
  <dcterms:modified xsi:type="dcterms:W3CDTF">2019-04-10T07:53:41Z</dcterms:modified>
</cp:coreProperties>
</file>