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0" r:id="rId2"/>
    <p:sldId id="260" r:id="rId3"/>
    <p:sldId id="264" r:id="rId4"/>
    <p:sldId id="263" r:id="rId5"/>
    <p:sldId id="265" r:id="rId6"/>
    <p:sldId id="266" r:id="rId7"/>
    <p:sldId id="268" r:id="rId8"/>
    <p:sldId id="269" r:id="rId9"/>
    <p:sldId id="256" r:id="rId10"/>
    <p:sldId id="257" r:id="rId11"/>
    <p:sldId id="262" r:id="rId12"/>
    <p:sldId id="258" r:id="rId13"/>
    <p:sldId id="259" r:id="rId1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2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E684CB-234C-4EB8-8725-ECED264C0D69}" type="datetimeFigureOut">
              <a:rPr lang="el-GR" smtClean="0"/>
              <a:t>11/1/2019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387916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E684CB-234C-4EB8-8725-ECED264C0D69}" type="datetimeFigureOut">
              <a:rPr lang="el-GR" smtClean="0"/>
              <a:t>11/1/2019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335484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E684CB-234C-4EB8-8725-ECED264C0D69}" type="datetimeFigureOut">
              <a:rPr lang="el-GR" smtClean="0"/>
              <a:t>11/1/2019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2459957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E684CB-234C-4EB8-8725-ECED264C0D69}" type="datetimeFigureOut">
              <a:rPr lang="el-GR" smtClean="0"/>
              <a:t>11/1/2019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4261175-B4D5-4ACD-AE85-3C2081C5BF82}" type="slidenum">
              <a:rPr lang="el-GR" smtClean="0"/>
              <a:t>‹#›</a:t>
            </a:fld>
            <a:endParaRPr lang="el-G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6525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E684CB-234C-4EB8-8725-ECED264C0D69}" type="datetimeFigureOut">
              <a:rPr lang="el-GR" smtClean="0"/>
              <a:t>11/1/2019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3935709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91E684CB-234C-4EB8-8725-ECED264C0D69}" type="datetimeFigureOut">
              <a:rPr lang="el-GR" smtClean="0"/>
              <a:t>11/1/2019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1279225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91E684CB-234C-4EB8-8725-ECED264C0D69}" type="datetimeFigureOut">
              <a:rPr lang="el-GR" smtClean="0"/>
              <a:t>11/1/2019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1708611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E684CB-234C-4EB8-8725-ECED264C0D69}" type="datetimeFigureOut">
              <a:rPr lang="el-GR" smtClean="0"/>
              <a:t>11/1/2019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575232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E684CB-234C-4EB8-8725-ECED264C0D69}" type="datetimeFigureOut">
              <a:rPr lang="el-GR" smtClean="0"/>
              <a:t>11/1/2019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423307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E684CB-234C-4EB8-8725-ECED264C0D69}" type="datetimeFigureOut">
              <a:rPr lang="el-GR" smtClean="0"/>
              <a:t>11/1/2019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179548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E684CB-234C-4EB8-8725-ECED264C0D69}" type="datetimeFigureOut">
              <a:rPr lang="el-GR" smtClean="0"/>
              <a:t>11/1/2019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365821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E684CB-234C-4EB8-8725-ECED264C0D69}" type="datetimeFigureOut">
              <a:rPr lang="el-GR" smtClean="0"/>
              <a:t>11/1/2019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316747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E684CB-234C-4EB8-8725-ECED264C0D69}" type="datetimeFigureOut">
              <a:rPr lang="el-GR" smtClean="0"/>
              <a:t>11/1/2019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1438215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E684CB-234C-4EB8-8725-ECED264C0D69}" type="datetimeFigureOut">
              <a:rPr lang="el-GR" smtClean="0"/>
              <a:t>11/1/2019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660951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1E684CB-234C-4EB8-8725-ECED264C0D69}" type="datetimeFigureOut">
              <a:rPr lang="el-GR" smtClean="0"/>
              <a:t>11/1/2019</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1202702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E684CB-234C-4EB8-8725-ECED264C0D69}" type="datetimeFigureOut">
              <a:rPr lang="el-GR" smtClean="0"/>
              <a:t>11/1/2019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3871995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E684CB-234C-4EB8-8725-ECED264C0D69}" type="datetimeFigureOut">
              <a:rPr lang="el-GR" smtClean="0"/>
              <a:t>11/1/2019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4261175-B4D5-4ACD-AE85-3C2081C5BF82}" type="slidenum">
              <a:rPr lang="el-GR" smtClean="0"/>
              <a:t>‹#›</a:t>
            </a:fld>
            <a:endParaRPr lang="el-GR"/>
          </a:p>
        </p:txBody>
      </p:sp>
    </p:spTree>
    <p:extLst>
      <p:ext uri="{BB962C8B-B14F-4D97-AF65-F5344CB8AC3E}">
        <p14:creationId xmlns:p14="http://schemas.microsoft.com/office/powerpoint/2010/main" val="325219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1E684CB-234C-4EB8-8725-ECED264C0D69}" type="datetimeFigureOut">
              <a:rPr lang="el-GR" smtClean="0"/>
              <a:t>11/1/2019</a:t>
            </a:fld>
            <a:endParaRPr lang="el-G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l-G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34261175-B4D5-4ACD-AE85-3C2081C5BF82}" type="slidenum">
              <a:rPr lang="el-GR" smtClean="0"/>
              <a:t>‹#›</a:t>
            </a:fld>
            <a:endParaRPr lang="el-GR"/>
          </a:p>
        </p:txBody>
      </p:sp>
    </p:spTree>
    <p:extLst>
      <p:ext uri="{BB962C8B-B14F-4D97-AF65-F5344CB8AC3E}">
        <p14:creationId xmlns:p14="http://schemas.microsoft.com/office/powerpoint/2010/main" val="1503302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4676814"/>
          </a:xfrm>
        </p:spPr>
        <p:txBody>
          <a:bodyPr>
            <a:normAutofit/>
          </a:bodyPr>
          <a:lstStyle/>
          <a:p>
            <a:r>
              <a:rPr lang="en-US" sz="3200" b="1" i="1" dirty="0" smtClean="0">
                <a:solidFill>
                  <a:schemeClr val="tx1">
                    <a:lumMod val="75000"/>
                    <a:lumOff val="25000"/>
                  </a:schemeClr>
                </a:solidFill>
                <a:latin typeface="Comic Sans MS" panose="030F0702030302020204" pitchFamily="66" charset="0"/>
              </a:rPr>
              <a:t>Kourion - petra toy romiou – paphos</a:t>
            </a:r>
            <a:br>
              <a:rPr lang="en-US" sz="3200" b="1" i="1" dirty="0" smtClean="0">
                <a:solidFill>
                  <a:schemeClr val="tx1">
                    <a:lumMod val="75000"/>
                    <a:lumOff val="25000"/>
                  </a:schemeClr>
                </a:solidFill>
                <a:latin typeface="Comic Sans MS" panose="030F0702030302020204" pitchFamily="66" charset="0"/>
              </a:rPr>
            </a:br>
            <a:r>
              <a:rPr lang="en-US" sz="3200" b="1" i="1" dirty="0">
                <a:solidFill>
                  <a:schemeClr val="tx1">
                    <a:lumMod val="75000"/>
                    <a:lumOff val="25000"/>
                  </a:schemeClr>
                </a:solidFill>
                <a:latin typeface="Comic Sans MS" panose="030F0702030302020204" pitchFamily="66" charset="0"/>
              </a:rPr>
              <a:t/>
            </a:r>
            <a:br>
              <a:rPr lang="en-US" sz="3200" b="1" i="1" dirty="0">
                <a:solidFill>
                  <a:schemeClr val="tx1">
                    <a:lumMod val="75000"/>
                    <a:lumOff val="25000"/>
                  </a:schemeClr>
                </a:solidFill>
                <a:latin typeface="Comic Sans MS" panose="030F0702030302020204" pitchFamily="66" charset="0"/>
              </a:rPr>
            </a:br>
            <a:r>
              <a:rPr lang="en-US" sz="3200" b="1" i="1" dirty="0" smtClean="0">
                <a:solidFill>
                  <a:schemeClr val="tx1">
                    <a:lumMod val="75000"/>
                    <a:lumOff val="25000"/>
                  </a:schemeClr>
                </a:solidFill>
                <a:latin typeface="Comic Sans MS" panose="030F0702030302020204" pitchFamily="66" charset="0"/>
              </a:rPr>
              <a:t/>
            </a:r>
            <a:br>
              <a:rPr lang="en-US" sz="3200" b="1" i="1" dirty="0" smtClean="0">
                <a:solidFill>
                  <a:schemeClr val="tx1">
                    <a:lumMod val="75000"/>
                    <a:lumOff val="25000"/>
                  </a:schemeClr>
                </a:solidFill>
                <a:latin typeface="Comic Sans MS" panose="030F0702030302020204" pitchFamily="66" charset="0"/>
              </a:rPr>
            </a:br>
            <a:r>
              <a:rPr lang="en-US" sz="3200" b="1" i="1" dirty="0" smtClean="0">
                <a:solidFill>
                  <a:schemeClr val="tx1">
                    <a:lumMod val="75000"/>
                    <a:lumOff val="25000"/>
                  </a:schemeClr>
                </a:solidFill>
                <a:latin typeface="Comic Sans MS" panose="030F0702030302020204" pitchFamily="66" charset="0"/>
              </a:rPr>
              <a:t>25/1/2019</a:t>
            </a:r>
            <a:r>
              <a:rPr lang="en-GB" sz="3200" b="1" i="1" dirty="0">
                <a:solidFill>
                  <a:schemeClr val="tx1">
                    <a:lumMod val="75000"/>
                    <a:lumOff val="25000"/>
                  </a:schemeClr>
                </a:solidFill>
                <a:latin typeface="Comic Sans MS" panose="030F0702030302020204" pitchFamily="66" charset="0"/>
              </a:rPr>
              <a:t/>
            </a:r>
            <a:br>
              <a:rPr lang="en-GB" sz="3200" b="1" i="1" dirty="0">
                <a:solidFill>
                  <a:schemeClr val="tx1">
                    <a:lumMod val="75000"/>
                    <a:lumOff val="25000"/>
                  </a:schemeClr>
                </a:solidFill>
                <a:latin typeface="Comic Sans MS" panose="030F0702030302020204" pitchFamily="66" charset="0"/>
              </a:rPr>
            </a:br>
            <a:r>
              <a:rPr lang="en-GB" sz="2800" b="1" i="1" dirty="0" smtClean="0">
                <a:latin typeface="Comic Sans MS" panose="030F0702030302020204" pitchFamily="66" charset="0"/>
              </a:rPr>
              <a:t/>
            </a:r>
            <a:br>
              <a:rPr lang="en-GB" sz="2800" b="1" i="1" dirty="0" smtClean="0">
                <a:latin typeface="Comic Sans MS" panose="030F0702030302020204" pitchFamily="66" charset="0"/>
              </a:rPr>
            </a:br>
            <a:r>
              <a:rPr lang="en-GB" dirty="0"/>
              <a:t/>
            </a:r>
            <a:br>
              <a:rPr lang="en-GB" dirty="0"/>
            </a:br>
            <a:endParaRPr lang="en-GB" dirty="0"/>
          </a:p>
        </p:txBody>
      </p:sp>
    </p:spTree>
    <p:extLst>
      <p:ext uri="{BB962C8B-B14F-4D97-AF65-F5344CB8AC3E}">
        <p14:creationId xmlns:p14="http://schemas.microsoft.com/office/powerpoint/2010/main" val="919923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8784" y="764373"/>
            <a:ext cx="9524011" cy="1293028"/>
          </a:xfrm>
        </p:spPr>
        <p:txBody>
          <a:bodyPr>
            <a:normAutofit fontScale="90000"/>
          </a:bodyPr>
          <a:lstStyle/>
          <a:p>
            <a:r>
              <a:rPr lang="en-US" sz="5400" i="1" dirty="0" smtClean="0">
                <a:solidFill>
                  <a:schemeClr val="tx1">
                    <a:lumMod val="65000"/>
                    <a:lumOff val="35000"/>
                  </a:schemeClr>
                </a:solidFill>
                <a:latin typeface="Comic Sans MS" panose="030F0702030302020204" pitchFamily="66" charset="0"/>
              </a:rPr>
              <a:t>KALIDONIA NATURAL TRAIL    </a:t>
            </a:r>
            <a:endParaRPr lang="el-GR" sz="5400" i="1" dirty="0">
              <a:solidFill>
                <a:schemeClr val="tx1">
                  <a:lumMod val="65000"/>
                  <a:lumOff val="35000"/>
                </a:schemeClr>
              </a:solidFill>
              <a:latin typeface="Comic Sans MS" panose="030F0702030302020204" pitchFamily="66" charset="0"/>
            </a:endParaRPr>
          </a:p>
        </p:txBody>
      </p:sp>
      <p:sp>
        <p:nvSpPr>
          <p:cNvPr id="3" name="Content Placeholder 2"/>
          <p:cNvSpPr>
            <a:spLocks noGrp="1"/>
          </p:cNvSpPr>
          <p:nvPr>
            <p:ph sz="quarter" idx="13"/>
          </p:nvPr>
        </p:nvSpPr>
        <p:spPr/>
        <p:txBody>
          <a:bodyPr/>
          <a:lstStyle/>
          <a:p>
            <a:r>
              <a:rPr lang="en-US" i="1" dirty="0">
                <a:latin typeface="Comic Sans MS" panose="030F0702030302020204" pitchFamily="66" charset="0"/>
              </a:rPr>
              <a:t>Trail distance: 3</a:t>
            </a:r>
            <a:r>
              <a:rPr lang="en-US" i="1" dirty="0" smtClean="0">
                <a:latin typeface="Comic Sans MS" panose="030F0702030302020204" pitchFamily="66" charset="0"/>
              </a:rPr>
              <a:t> </a:t>
            </a:r>
            <a:r>
              <a:rPr lang="en-US" i="1" dirty="0">
                <a:latin typeface="Comic Sans MS" panose="030F0702030302020204" pitchFamily="66" charset="0"/>
              </a:rPr>
              <a:t>Km</a:t>
            </a:r>
          </a:p>
          <a:p>
            <a:r>
              <a:rPr lang="en-US" i="1" dirty="0">
                <a:latin typeface="Comic Sans MS" panose="030F0702030302020204" pitchFamily="66" charset="0"/>
              </a:rPr>
              <a:t>Elevation min: 1225 Meters            max: 1756 Meters</a:t>
            </a:r>
          </a:p>
          <a:p>
            <a:r>
              <a:rPr lang="en-US" i="1" dirty="0">
                <a:latin typeface="Comic Sans MS" panose="030F0702030302020204" pitchFamily="66" charset="0"/>
              </a:rPr>
              <a:t>Height uphill: 12 Meters           downhill: 546 Meters</a:t>
            </a:r>
          </a:p>
          <a:p>
            <a:r>
              <a:rPr lang="en-US" i="1" dirty="0">
                <a:latin typeface="Comic Sans MS" panose="030F0702030302020204" pitchFamily="66" charset="0"/>
              </a:rPr>
              <a:t>Difficulty level: Moderate</a:t>
            </a:r>
          </a:p>
          <a:p>
            <a:r>
              <a:rPr lang="en-US" i="1" dirty="0">
                <a:latin typeface="Comic Sans MS" panose="030F0702030302020204" pitchFamily="66" charset="0"/>
              </a:rPr>
              <a:t>Ends at start point (loop): No </a:t>
            </a:r>
          </a:p>
          <a:p>
            <a:r>
              <a:rPr lang="en-US" i="1" dirty="0">
                <a:latin typeface="Comic Sans MS" panose="030F0702030302020204" pitchFamily="66" charset="0"/>
              </a:rPr>
              <a:t>Activity: Walk </a:t>
            </a:r>
          </a:p>
          <a:p>
            <a:endParaRPr lang="el-GR" dirty="0"/>
          </a:p>
        </p:txBody>
      </p:sp>
    </p:spTree>
    <p:extLst>
      <p:ext uri="{BB962C8B-B14F-4D97-AF65-F5344CB8AC3E}">
        <p14:creationId xmlns:p14="http://schemas.microsoft.com/office/powerpoint/2010/main" val="2072899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sz="quarter" idx="13"/>
          </p:nvPr>
        </p:nvPicPr>
        <p:blipFill>
          <a:blip r:embed="rId2"/>
          <a:stretch>
            <a:fillRect/>
          </a:stretch>
        </p:blipFill>
        <p:spPr>
          <a:xfrm>
            <a:off x="913775" y="670955"/>
            <a:ext cx="3843645" cy="5765469"/>
          </a:xfrm>
          <a:prstGeom prst="rect">
            <a:avLst/>
          </a:prstGeom>
          <a:effectLst>
            <a:outerShdw blurRad="50800" dist="50800" dir="5400000" algn="ctr" rotWithShape="0">
              <a:schemeClr val="bg1">
                <a:lumMod val="75000"/>
              </a:schemeClr>
            </a:outerShdw>
          </a:effectLst>
        </p:spPr>
      </p:pic>
      <p:pic>
        <p:nvPicPr>
          <p:cNvPr id="5" name="Picture 4"/>
          <p:cNvPicPr>
            <a:picLocks noChangeAspect="1"/>
          </p:cNvPicPr>
          <p:nvPr/>
        </p:nvPicPr>
        <p:blipFill>
          <a:blip r:embed="rId3"/>
          <a:stretch>
            <a:fillRect/>
          </a:stretch>
        </p:blipFill>
        <p:spPr>
          <a:xfrm>
            <a:off x="5584207" y="1436914"/>
            <a:ext cx="6348344" cy="4233552"/>
          </a:xfrm>
          <a:prstGeom prst="rect">
            <a:avLst/>
          </a:prstGeom>
        </p:spPr>
      </p:pic>
    </p:spTree>
    <p:extLst>
      <p:ext uri="{BB962C8B-B14F-4D97-AF65-F5344CB8AC3E}">
        <p14:creationId xmlns:p14="http://schemas.microsoft.com/office/powerpoint/2010/main" val="12236622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7261" y="0"/>
            <a:ext cx="6096851" cy="3429479"/>
          </a:xfrm>
          <a:prstGeom prst="rect">
            <a:avLst/>
          </a:prstGeom>
        </p:spPr>
      </p:pic>
      <p:sp>
        <p:nvSpPr>
          <p:cNvPr id="2" name="Title 1"/>
          <p:cNvSpPr>
            <a:spLocks noGrp="1"/>
          </p:cNvSpPr>
          <p:nvPr>
            <p:ph type="title"/>
          </p:nvPr>
        </p:nvSpPr>
        <p:spPr/>
        <p:txBody>
          <a:bodyPr/>
          <a:lstStyle/>
          <a:p>
            <a:endParaRPr lang="el-GR" dirty="0"/>
          </a:p>
        </p:txBody>
      </p:sp>
      <p:sp>
        <p:nvSpPr>
          <p:cNvPr id="3" name="Content Placeholder 2"/>
          <p:cNvSpPr>
            <a:spLocks noGrp="1"/>
          </p:cNvSpPr>
          <p:nvPr>
            <p:ph sz="quarter" idx="13"/>
          </p:nvPr>
        </p:nvSpPr>
        <p:spPr/>
        <p:txBody>
          <a:bodyPr>
            <a:normAutofit fontScale="92500" lnSpcReduction="20000"/>
          </a:bodyPr>
          <a:lstStyle/>
          <a:p>
            <a:endParaRPr lang="en-US" dirty="0" smtClean="0"/>
          </a:p>
          <a:p>
            <a:endParaRPr lang="en-US" dirty="0"/>
          </a:p>
          <a:p>
            <a:endParaRPr lang="en-US" b="1" i="1" dirty="0" smtClean="0">
              <a:latin typeface="Comic Sans MS" panose="030F0702030302020204" pitchFamily="66" charset="0"/>
            </a:endParaRPr>
          </a:p>
          <a:p>
            <a:r>
              <a:rPr lang="en-US" b="1" i="1" dirty="0" smtClean="0">
                <a:latin typeface="Comic Sans MS" panose="030F0702030302020204" pitchFamily="66" charset="0"/>
              </a:rPr>
              <a:t>Caledonia </a:t>
            </a:r>
            <a:r>
              <a:rPr lang="en-US" b="1" i="1" dirty="0">
                <a:latin typeface="Comic Sans MS" panose="030F0702030302020204" pitchFamily="66" charset="0"/>
              </a:rPr>
              <a:t>trail has a length of just three kilometers and  it is quite steep. It crosses a stream at points.  Visitors are likely to hear many songbirds -especially towards summer- though it is rather difficult to spot them.   About midway we will come to Caledonia Waterfall, a major natural attraction in the area. The water quantity is not significant, but the setting is nevertheless idyllic.  The trail finishes in </a:t>
            </a:r>
            <a:r>
              <a:rPr lang="en-US" b="1" i="1" dirty="0" err="1">
                <a:latin typeface="Comic Sans MS" panose="030F0702030302020204" pitchFamily="66" charset="0"/>
              </a:rPr>
              <a:t>Platres</a:t>
            </a:r>
            <a:r>
              <a:rPr lang="en-US" b="1" i="1" dirty="0">
                <a:latin typeface="Comic Sans MS" panose="030F0702030302020204" pitchFamily="66" charset="0"/>
              </a:rPr>
              <a:t> village.</a:t>
            </a:r>
            <a:endParaRPr lang="el-GR" b="1" i="1" dirty="0">
              <a:latin typeface="Comic Sans MS" panose="030F0702030302020204" pitchFamily="66" charset="0"/>
            </a:endParaRPr>
          </a:p>
        </p:txBody>
      </p:sp>
    </p:spTree>
    <p:extLst>
      <p:ext uri="{BB962C8B-B14F-4D97-AF65-F5344CB8AC3E}">
        <p14:creationId xmlns:p14="http://schemas.microsoft.com/office/powerpoint/2010/main" val="3584644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9440" y="178528"/>
            <a:ext cx="6548251" cy="2291888"/>
          </a:xfrm>
          <a:prstGeom prst="rect">
            <a:avLst/>
          </a:prstGeom>
        </p:spPr>
      </p:pic>
      <p:sp>
        <p:nvSpPr>
          <p:cNvPr id="2" name="Title 1"/>
          <p:cNvSpPr>
            <a:spLocks noGrp="1"/>
          </p:cNvSpPr>
          <p:nvPr>
            <p:ph type="title"/>
          </p:nvPr>
        </p:nvSpPr>
        <p:spPr/>
        <p:txBody>
          <a:bodyPr/>
          <a:lstStyle/>
          <a:p>
            <a:r>
              <a:rPr lang="en-US" dirty="0"/>
              <a:t>Omodos </a:t>
            </a:r>
            <a:r>
              <a:rPr lang="en-US" dirty="0" smtClean="0"/>
              <a:t> </a:t>
            </a:r>
            <a:r>
              <a:rPr lang="en-US" dirty="0"/>
              <a:t>village </a:t>
            </a:r>
            <a:endParaRPr lang="el-GR" dirty="0"/>
          </a:p>
        </p:txBody>
      </p:sp>
      <p:sp>
        <p:nvSpPr>
          <p:cNvPr id="3" name="Content Placeholder 2"/>
          <p:cNvSpPr>
            <a:spLocks noGrp="1"/>
          </p:cNvSpPr>
          <p:nvPr>
            <p:ph sz="quarter" idx="13"/>
          </p:nvPr>
        </p:nvSpPr>
        <p:spPr/>
        <p:txBody>
          <a:bodyPr>
            <a:normAutofit fontScale="85000" lnSpcReduction="20000"/>
          </a:bodyPr>
          <a:lstStyle/>
          <a:p>
            <a:r>
              <a:rPr lang="en-US" b="1" i="1" dirty="0">
                <a:latin typeface="Comic Sans MS" panose="030F0702030302020204" pitchFamily="66" charset="0"/>
              </a:rPr>
              <a:t>Omodos is located about 42 </a:t>
            </a:r>
            <a:r>
              <a:rPr lang="en-US" b="1" i="1" dirty="0" err="1">
                <a:latin typeface="Comic Sans MS" panose="030F0702030302020204" pitchFamily="66" charset="0"/>
              </a:rPr>
              <a:t>kilometres</a:t>
            </a:r>
            <a:r>
              <a:rPr lang="en-US" b="1" i="1" dirty="0">
                <a:latin typeface="Comic Sans MS" panose="030F0702030302020204" pitchFamily="66" charset="0"/>
              </a:rPr>
              <a:t> north-west of the city of Limassol, in the geographical region of the wine-making villages. It is built near the west bank of the Cha-</a:t>
            </a:r>
            <a:r>
              <a:rPr lang="en-US" b="1" i="1" dirty="0" err="1">
                <a:latin typeface="Comic Sans MS" panose="030F0702030302020204" pitchFamily="66" charset="0"/>
              </a:rPr>
              <a:t>potami</a:t>
            </a:r>
            <a:r>
              <a:rPr lang="en-US" b="1" i="1" dirty="0">
                <a:latin typeface="Comic Sans MS" panose="030F0702030302020204" pitchFamily="66" charset="0"/>
              </a:rPr>
              <a:t> river at an average altitude of 810 meters. The village is surrounded by tall mountaintops, the tallest of which are "</a:t>
            </a:r>
            <a:r>
              <a:rPr lang="en-US" b="1" i="1" dirty="0" err="1">
                <a:latin typeface="Comic Sans MS" panose="030F0702030302020204" pitchFamily="66" charset="0"/>
              </a:rPr>
              <a:t>Afames</a:t>
            </a:r>
            <a:r>
              <a:rPr lang="en-US" b="1" i="1" dirty="0">
                <a:latin typeface="Comic Sans MS" panose="030F0702030302020204" pitchFamily="66" charset="0"/>
              </a:rPr>
              <a:t>" (1153 m.) and "</a:t>
            </a:r>
            <a:r>
              <a:rPr lang="en-US" b="1" i="1" dirty="0" err="1">
                <a:latin typeface="Comic Sans MS" panose="030F0702030302020204" pitchFamily="66" charset="0"/>
              </a:rPr>
              <a:t>Kremmos</a:t>
            </a:r>
            <a:r>
              <a:rPr lang="en-US" b="1" i="1" dirty="0">
                <a:latin typeface="Comic Sans MS" panose="030F0702030302020204" pitchFamily="66" charset="0"/>
              </a:rPr>
              <a:t> of </a:t>
            </a:r>
            <a:r>
              <a:rPr lang="en-US" b="1" i="1" dirty="0" err="1">
                <a:latin typeface="Comic Sans MS" panose="030F0702030302020204" pitchFamily="66" charset="0"/>
              </a:rPr>
              <a:t>Laona</a:t>
            </a:r>
            <a:r>
              <a:rPr lang="en-US" b="1" i="1" dirty="0">
                <a:latin typeface="Comic Sans MS" panose="030F0702030302020204" pitchFamily="66" charset="0"/>
              </a:rPr>
              <a:t>" (</a:t>
            </a:r>
            <a:r>
              <a:rPr lang="en-US" b="1" i="1" dirty="0" err="1">
                <a:latin typeface="Comic Sans MS" panose="030F0702030302020204" pitchFamily="66" charset="0"/>
              </a:rPr>
              <a:t>Laona's</a:t>
            </a:r>
            <a:r>
              <a:rPr lang="en-US" b="1" i="1" dirty="0">
                <a:latin typeface="Comic Sans MS" panose="030F0702030302020204" pitchFamily="66" charset="0"/>
              </a:rPr>
              <a:t> Cliff, 1092 m</a:t>
            </a:r>
            <a:r>
              <a:rPr lang="en-US" b="1" i="1" dirty="0" smtClean="0">
                <a:latin typeface="Comic Sans MS" panose="030F0702030302020204" pitchFamily="66" charset="0"/>
              </a:rPr>
              <a:t>.).The </a:t>
            </a:r>
            <a:r>
              <a:rPr lang="en-US" b="1" i="1" dirty="0">
                <a:latin typeface="Comic Sans MS" panose="030F0702030302020204" pitchFamily="66" charset="0"/>
              </a:rPr>
              <a:t>village </a:t>
            </a:r>
            <a:r>
              <a:rPr lang="en-US" b="1" i="1" dirty="0" smtClean="0">
                <a:latin typeface="Comic Sans MS" panose="030F0702030302020204" pitchFamily="66" charset="0"/>
              </a:rPr>
              <a:t>produces </a:t>
            </a:r>
            <a:r>
              <a:rPr lang="en-US" b="1" i="1" dirty="0">
                <a:latin typeface="Comic Sans MS" panose="030F0702030302020204" pitchFamily="66" charset="0"/>
              </a:rPr>
              <a:t>wine and holds a wine festival every August. You can visit a </a:t>
            </a:r>
            <a:r>
              <a:rPr lang="en-US" b="1" i="1" dirty="0" smtClean="0">
                <a:latin typeface="Comic Sans MS" panose="030F0702030302020204" pitchFamily="66" charset="0"/>
              </a:rPr>
              <a:t>17</a:t>
            </a:r>
            <a:r>
              <a:rPr lang="en-US" b="1" i="1" baseline="30000" dirty="0" smtClean="0">
                <a:latin typeface="Comic Sans MS" panose="030F0702030302020204" pitchFamily="66" charset="0"/>
              </a:rPr>
              <a:t>th</a:t>
            </a:r>
            <a:r>
              <a:rPr lang="en-US" b="1" i="1" dirty="0" smtClean="0">
                <a:latin typeface="Comic Sans MS" panose="030F0702030302020204" pitchFamily="66" charset="0"/>
              </a:rPr>
              <a:t>  </a:t>
            </a:r>
            <a:r>
              <a:rPr lang="en-US" b="1" i="1" dirty="0">
                <a:latin typeface="Comic Sans MS" panose="030F0702030302020204" pitchFamily="66" charset="0"/>
              </a:rPr>
              <a:t>Century stone built monastery </a:t>
            </a:r>
            <a:r>
              <a:rPr lang="en-US" b="1" i="1" dirty="0" smtClean="0">
                <a:latin typeface="Comic Sans MS" panose="030F0702030302020204" pitchFamily="66" charset="0"/>
              </a:rPr>
              <a:t>You </a:t>
            </a:r>
            <a:r>
              <a:rPr lang="en-US" b="1" i="1" dirty="0">
                <a:latin typeface="Comic Sans MS" panose="030F0702030302020204" pitchFamily="66" charset="0"/>
              </a:rPr>
              <a:t>will also find a good mix of restaurants including traditional </a:t>
            </a:r>
            <a:r>
              <a:rPr lang="en-US" b="1" i="1" dirty="0" smtClean="0">
                <a:latin typeface="Comic Sans MS" panose="030F0702030302020204" pitchFamily="66" charset="0"/>
              </a:rPr>
              <a:t>taverns </a:t>
            </a:r>
            <a:r>
              <a:rPr lang="en-US" b="1" i="1" dirty="0">
                <a:latin typeface="Comic Sans MS" panose="030F0702030302020204" pitchFamily="66" charset="0"/>
              </a:rPr>
              <a:t>and a few modern bars housed in traditional </a:t>
            </a:r>
            <a:r>
              <a:rPr lang="en-US" b="1" i="1" dirty="0" smtClean="0">
                <a:latin typeface="Comic Sans MS" panose="030F0702030302020204" pitchFamily="66" charset="0"/>
              </a:rPr>
              <a:t>buildings. Home </a:t>
            </a:r>
            <a:r>
              <a:rPr lang="en-US" b="1" i="1" dirty="0">
                <a:latin typeface="Comic Sans MS" panose="030F0702030302020204" pitchFamily="66" charset="0"/>
              </a:rPr>
              <a:t>handicraft flourishes in Omodos such as handmade embroideries, making wonderful brocades, tablecloths, threaded quilts, and narrow-knit and Chantilly laces. </a:t>
            </a:r>
            <a:endParaRPr lang="el-GR" b="1" i="1" dirty="0">
              <a:latin typeface="Comic Sans MS" panose="030F0702030302020204" pitchFamily="66" charset="0"/>
            </a:endParaRPr>
          </a:p>
        </p:txBody>
      </p:sp>
    </p:spTree>
    <p:extLst>
      <p:ext uri="{BB962C8B-B14F-4D97-AF65-F5344CB8AC3E}">
        <p14:creationId xmlns:p14="http://schemas.microsoft.com/office/powerpoint/2010/main" val="2114189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75" y="261258"/>
            <a:ext cx="10364451" cy="1484416"/>
          </a:xfrm>
        </p:spPr>
        <p:txBody>
          <a:bodyPr/>
          <a:lstStyle/>
          <a:p>
            <a:r>
              <a:rPr lang="en-US" i="1" dirty="0" smtClean="0">
                <a:latin typeface="Comic Sans MS" panose="030F0702030302020204" pitchFamily="66" charset="0"/>
              </a:rPr>
              <a:t>Kourion amphitheater</a:t>
            </a:r>
            <a:endParaRPr lang="el-GR" i="1" dirty="0">
              <a:latin typeface="Comic Sans MS" panose="030F0702030302020204" pitchFamily="66" charset="0"/>
            </a:endParaRPr>
          </a:p>
        </p:txBody>
      </p:sp>
      <p:sp>
        <p:nvSpPr>
          <p:cNvPr id="3" name="Content Placeholder 2"/>
          <p:cNvSpPr>
            <a:spLocks noGrp="1"/>
          </p:cNvSpPr>
          <p:nvPr>
            <p:ph sz="quarter" idx="13"/>
          </p:nvPr>
        </p:nvSpPr>
        <p:spPr>
          <a:xfrm>
            <a:off x="913774" y="1294410"/>
            <a:ext cx="10363826" cy="4496790"/>
          </a:xfrm>
        </p:spPr>
        <p:txBody>
          <a:bodyPr>
            <a:noAutofit/>
          </a:bodyPr>
          <a:lstStyle/>
          <a:p>
            <a:r>
              <a:rPr lang="en-US" sz="1800" dirty="0"/>
              <a:t>The archaeological remains of Kourion - which was one of the island’s most important city-kingdoms in antiquity - are of the most impressive on the island, and excavations have unearthed many significant finds, which can be viewed at the </a:t>
            </a:r>
            <a:r>
              <a:rPr lang="en-US" sz="1800" dirty="0" smtClean="0"/>
              <a:t>site.</a:t>
            </a:r>
          </a:p>
          <a:p>
            <a:r>
              <a:rPr lang="en-US" sz="1800" dirty="0" smtClean="0"/>
              <a:t>The </a:t>
            </a:r>
            <a:r>
              <a:rPr lang="en-US" sz="1800" dirty="0"/>
              <a:t>city-kingdom was built on the hills of the area, and overlooked and controlled the fertile valley of the river </a:t>
            </a:r>
            <a:r>
              <a:rPr lang="en-US" sz="1800" dirty="0" err="1"/>
              <a:t>Kouris</a:t>
            </a:r>
            <a:r>
              <a:rPr lang="en-US" sz="1800" dirty="0"/>
              <a:t>. According to archaeological finds, evidence suggests that Kourion was associated with the Greek legend of Argos of Peloponnese, and that  its inhabitants believed they were </a:t>
            </a:r>
            <a:r>
              <a:rPr lang="en-US" sz="1800" dirty="0" err="1"/>
              <a:t>descendents</a:t>
            </a:r>
            <a:r>
              <a:rPr lang="en-US" sz="1800" dirty="0"/>
              <a:t> of </a:t>
            </a:r>
            <a:r>
              <a:rPr lang="en-US" sz="1800" dirty="0" err="1"/>
              <a:t>Argean</a:t>
            </a:r>
            <a:r>
              <a:rPr lang="en-US" sz="1800" dirty="0"/>
              <a:t> immigrants. The once-flourishing kingdom was eventually destroyed in a severe earthquake in 365 </a:t>
            </a:r>
            <a:r>
              <a:rPr lang="en-US" sz="1800" dirty="0" smtClean="0"/>
              <a:t>AD.</a:t>
            </a:r>
          </a:p>
          <a:p>
            <a:r>
              <a:rPr lang="en-US" sz="1800" dirty="0" smtClean="0"/>
              <a:t>The </a:t>
            </a:r>
            <a:r>
              <a:rPr lang="en-US" sz="1800" dirty="0"/>
              <a:t>magnificent Greco-Roman theatre - the site’s </a:t>
            </a:r>
            <a:r>
              <a:rPr lang="en-US" sz="1800" dirty="0" smtClean="0"/>
              <a:t>centerpiece </a:t>
            </a:r>
            <a:r>
              <a:rPr lang="en-US" sz="1800" dirty="0"/>
              <a:t>- was built in the 2nd century BC and extended in the 2nd century AD. The theatre has been restored, and is now used for open-air musical and theatrical performances - mainly during the summer months - making it one of the most popular settings for high-</a:t>
            </a:r>
            <a:r>
              <a:rPr lang="en-US" sz="1800" dirty="0" err="1"/>
              <a:t>calibre</a:t>
            </a:r>
            <a:r>
              <a:rPr lang="en-US" sz="1800" dirty="0"/>
              <a:t> cultural </a:t>
            </a:r>
            <a:r>
              <a:rPr lang="en-US" sz="1800" dirty="0" smtClean="0"/>
              <a:t>events.</a:t>
            </a:r>
          </a:p>
          <a:p>
            <a:r>
              <a:rPr lang="en-US" sz="1800" dirty="0" smtClean="0"/>
              <a:t>East </a:t>
            </a:r>
            <a:r>
              <a:rPr lang="en-US" sz="1800" dirty="0"/>
              <a:t>of the theatre are the remains of a prominent building, the ‘House of </a:t>
            </a:r>
            <a:r>
              <a:rPr lang="en-US" sz="1800" dirty="0" err="1"/>
              <a:t>Eustolios</a:t>
            </a:r>
            <a:r>
              <a:rPr lang="en-US" sz="1800" dirty="0"/>
              <a:t>’, which was originally a private villa that was turned into a public recreation </a:t>
            </a:r>
            <a:r>
              <a:rPr lang="en-US" sz="1800" dirty="0" err="1"/>
              <a:t>centre</a:t>
            </a:r>
            <a:r>
              <a:rPr lang="en-US" sz="1800" dirty="0"/>
              <a:t> during the Early Christian period.</a:t>
            </a:r>
            <a:endParaRPr lang="el-GR" sz="1800" dirty="0"/>
          </a:p>
        </p:txBody>
      </p:sp>
    </p:spTree>
    <p:extLst>
      <p:ext uri="{BB962C8B-B14F-4D97-AF65-F5344CB8AC3E}">
        <p14:creationId xmlns:p14="http://schemas.microsoft.com/office/powerpoint/2010/main" val="221367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33541" y="288895"/>
            <a:ext cx="4407477" cy="2916948"/>
          </a:xfrm>
          <a:prstGeom prst="rect">
            <a:avLst/>
          </a:prstGeom>
        </p:spPr>
      </p:pic>
      <p:sp>
        <p:nvSpPr>
          <p:cNvPr id="2" name="Title 1"/>
          <p:cNvSpPr>
            <a:spLocks noGrp="1"/>
          </p:cNvSpPr>
          <p:nvPr>
            <p:ph type="title"/>
          </p:nvPr>
        </p:nvSpPr>
        <p:spPr/>
        <p:txBody>
          <a:bodyPr/>
          <a:lstStyle/>
          <a:p>
            <a:endParaRPr lang="el-GR" dirty="0"/>
          </a:p>
        </p:txBody>
      </p:sp>
      <p:pic>
        <p:nvPicPr>
          <p:cNvPr id="4" name="Content Placeholder 3"/>
          <p:cNvPicPr>
            <a:picLocks noGrp="1" noChangeAspect="1"/>
          </p:cNvPicPr>
          <p:nvPr>
            <p:ph sz="quarter" idx="13"/>
          </p:nvPr>
        </p:nvPicPr>
        <p:blipFill>
          <a:blip r:embed="rId3"/>
          <a:stretch>
            <a:fillRect/>
          </a:stretch>
        </p:blipFill>
        <p:spPr>
          <a:xfrm>
            <a:off x="511195" y="3100666"/>
            <a:ext cx="4263245" cy="2836996"/>
          </a:xfrm>
          <a:prstGeom prst="rect">
            <a:avLst/>
          </a:prstGeom>
        </p:spPr>
      </p:pic>
      <p:pic>
        <p:nvPicPr>
          <p:cNvPr id="5" name="Picture 4"/>
          <p:cNvPicPr>
            <a:picLocks noChangeAspect="1"/>
          </p:cNvPicPr>
          <p:nvPr/>
        </p:nvPicPr>
        <p:blipFill>
          <a:blip r:embed="rId4"/>
          <a:stretch>
            <a:fillRect/>
          </a:stretch>
        </p:blipFill>
        <p:spPr>
          <a:xfrm>
            <a:off x="5900118" y="3100666"/>
            <a:ext cx="5378108" cy="2836996"/>
          </a:xfrm>
          <a:prstGeom prst="rect">
            <a:avLst/>
          </a:prstGeom>
        </p:spPr>
      </p:pic>
    </p:spTree>
    <p:extLst>
      <p:ext uri="{BB962C8B-B14F-4D97-AF65-F5344CB8AC3E}">
        <p14:creationId xmlns:p14="http://schemas.microsoft.com/office/powerpoint/2010/main" val="3777239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732611"/>
          </a:xfrm>
        </p:spPr>
        <p:txBody>
          <a:bodyPr/>
          <a:lstStyle/>
          <a:p>
            <a:r>
              <a:rPr lang="en-US" dirty="0" smtClean="0"/>
              <a:t>PETRA TOY ROMIOU</a:t>
            </a:r>
            <a:endParaRPr lang="el-GR"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074458" y="1636042"/>
            <a:ext cx="8284191" cy="445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488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45719"/>
          </a:xfrm>
        </p:spPr>
        <p:txBody>
          <a:bodyPr>
            <a:normAutofit fontScale="90000"/>
          </a:bodyPr>
          <a:lstStyle/>
          <a:p>
            <a:endParaRPr lang="en-GB" dirty="0"/>
          </a:p>
        </p:txBody>
      </p:sp>
      <p:sp>
        <p:nvSpPr>
          <p:cNvPr id="3" name="Content Placeholder 2"/>
          <p:cNvSpPr>
            <a:spLocks noGrp="1"/>
          </p:cNvSpPr>
          <p:nvPr>
            <p:ph sz="quarter" idx="13"/>
          </p:nvPr>
        </p:nvSpPr>
        <p:spPr>
          <a:xfrm>
            <a:off x="913774" y="832514"/>
            <a:ext cx="10363826" cy="4958686"/>
          </a:xfrm>
        </p:spPr>
        <p:txBody>
          <a:bodyPr>
            <a:normAutofit/>
          </a:bodyPr>
          <a:lstStyle/>
          <a:p>
            <a:r>
              <a:rPr lang="en-US" b="1" i="1" dirty="0">
                <a:latin typeface="Comic Sans MS" panose="030F0702030302020204" pitchFamily="66" charset="0"/>
              </a:rPr>
              <a:t>According to one legend, this rock is the site of the birth of the goddess Aphrodite, perhaps owing to the foaming waters around the rock fragments, and for this reason it is known as Aphrodite's </a:t>
            </a:r>
            <a:r>
              <a:rPr lang="en-US" b="1" i="1" dirty="0" smtClean="0">
                <a:latin typeface="Comic Sans MS" panose="030F0702030302020204" pitchFamily="66" charset="0"/>
              </a:rPr>
              <a:t>Rock. Gaia </a:t>
            </a:r>
            <a:r>
              <a:rPr lang="en-US" b="1" i="1" dirty="0">
                <a:latin typeface="Comic Sans MS" panose="030F0702030302020204" pitchFamily="66" charset="0"/>
              </a:rPr>
              <a:t>(Mother Earth) asked one of her sons, Cronus, to mutilate his father, Uranus (Sky). Cronus cut off Uranus' testicles and threw them into the </a:t>
            </a:r>
            <a:r>
              <a:rPr lang="en-US" b="1" i="1" dirty="0" smtClean="0">
                <a:latin typeface="Comic Sans MS" panose="030F0702030302020204" pitchFamily="66" charset="0"/>
              </a:rPr>
              <a:t>sea. Cronus </a:t>
            </a:r>
            <a:r>
              <a:rPr lang="en-US" b="1" i="1" dirty="0">
                <a:latin typeface="Comic Sans MS" panose="030F0702030302020204" pitchFamily="66" charset="0"/>
              </a:rPr>
              <a:t>ambushed his </a:t>
            </a:r>
            <a:r>
              <a:rPr lang="en-US" b="1" i="1" dirty="0" smtClean="0">
                <a:latin typeface="Comic Sans MS" panose="030F0702030302020204" pitchFamily="66" charset="0"/>
              </a:rPr>
              <a:t>father and </a:t>
            </a:r>
            <a:r>
              <a:rPr lang="en-US" b="1" i="1" dirty="0">
                <a:latin typeface="Comic Sans MS" panose="030F0702030302020204" pitchFamily="66" charset="0"/>
              </a:rPr>
              <a:t>cut him below the waist with a scythe. Uranus, as he tried to escape flying, lost parts of his truncated body and testicles into the sea. A white foam appeared from which a maiden arose, the waves first taking her to </a:t>
            </a:r>
            <a:r>
              <a:rPr lang="en-US" b="1" i="1" dirty="0" err="1">
                <a:latin typeface="Comic Sans MS" panose="030F0702030302020204" pitchFamily="66" charset="0"/>
              </a:rPr>
              <a:t>Kythera</a:t>
            </a:r>
            <a:r>
              <a:rPr lang="en-US" b="1" i="1" dirty="0">
                <a:latin typeface="Comic Sans MS" panose="030F0702030302020204" pitchFamily="66" charset="0"/>
              </a:rPr>
              <a:t> and then bringing her to Cyprus. The maiden, named Aphrodite, went to the assembly of gods from Cyprus. The Romans widely referred to her as Venus</a:t>
            </a:r>
            <a:endParaRPr lang="en-US" b="1" i="1" dirty="0" smtClean="0">
              <a:latin typeface="Comic Sans MS" panose="030F0702030302020204" pitchFamily="66" charset="0"/>
            </a:endParaRPr>
          </a:p>
        </p:txBody>
      </p:sp>
    </p:spTree>
    <p:extLst>
      <p:ext uri="{BB962C8B-B14F-4D97-AF65-F5344CB8AC3E}">
        <p14:creationId xmlns:p14="http://schemas.microsoft.com/office/powerpoint/2010/main" val="26194164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913775" y="477672"/>
            <a:ext cx="10364451" cy="140845"/>
          </a:xfrm>
        </p:spPr>
        <p:txBody>
          <a:bodyPr>
            <a:normAutofit fontScale="90000"/>
          </a:bodyPr>
          <a:lstStyle/>
          <a:p>
            <a:endParaRPr lang="en-GB" dirty="0"/>
          </a:p>
        </p:txBody>
      </p:sp>
      <p:sp>
        <p:nvSpPr>
          <p:cNvPr id="3" name="Content Placeholder 2"/>
          <p:cNvSpPr>
            <a:spLocks noGrp="1"/>
          </p:cNvSpPr>
          <p:nvPr>
            <p:ph sz="quarter" idx="13"/>
          </p:nvPr>
        </p:nvSpPr>
        <p:spPr>
          <a:xfrm>
            <a:off x="913774" y="682388"/>
            <a:ext cx="10363826" cy="5108811"/>
          </a:xfrm>
        </p:spPr>
        <p:txBody>
          <a:bodyPr/>
          <a:lstStyle/>
          <a:p>
            <a:r>
              <a:rPr lang="en-US" sz="2400" b="1" i="1" dirty="0">
                <a:latin typeface="Comic Sans MS" panose="030F0702030302020204" pitchFamily="66" charset="0"/>
              </a:rPr>
              <a:t>Another </a:t>
            </a:r>
            <a:r>
              <a:rPr lang="en-US" sz="2400" b="1" i="1" dirty="0" smtClean="0">
                <a:latin typeface="Comic Sans MS" panose="030F0702030302020204" pitchFamily="66" charset="0"/>
              </a:rPr>
              <a:t>legend SAYS THAT The </a:t>
            </a:r>
            <a:r>
              <a:rPr lang="en-US" sz="2400" b="1" i="1" dirty="0">
                <a:latin typeface="Comic Sans MS" panose="030F0702030302020204" pitchFamily="66" charset="0"/>
              </a:rPr>
              <a:t>present name Petra </a:t>
            </a:r>
            <a:r>
              <a:rPr lang="en-US" sz="2400" b="1" i="1" dirty="0" err="1">
                <a:latin typeface="Comic Sans MS" panose="030F0702030302020204" pitchFamily="66" charset="0"/>
              </a:rPr>
              <a:t>tou</a:t>
            </a:r>
            <a:r>
              <a:rPr lang="en-US" sz="2400" b="1" i="1" dirty="0">
                <a:latin typeface="Comic Sans MS" panose="030F0702030302020204" pitchFamily="66" charset="0"/>
              </a:rPr>
              <a:t> Romiou ("Rock of the Roman") associates the place with the exploits of the hero Basil as told </a:t>
            </a:r>
            <a:r>
              <a:rPr lang="en-US" sz="2400" b="1" i="1" dirty="0" smtClean="0">
                <a:latin typeface="Comic Sans MS" panose="030F0702030302020204" pitchFamily="66" charset="0"/>
              </a:rPr>
              <a:t>in </a:t>
            </a:r>
            <a:r>
              <a:rPr lang="en-US" sz="2400" b="1" i="1" dirty="0">
                <a:latin typeface="Comic Sans MS" panose="030F0702030302020204" pitchFamily="66" charset="0"/>
              </a:rPr>
              <a:t>the </a:t>
            </a:r>
            <a:r>
              <a:rPr lang="en-US" sz="2400" b="1" i="1" dirty="0" err="1" smtClean="0">
                <a:latin typeface="Comic Sans MS" panose="030F0702030302020204" pitchFamily="66" charset="0"/>
              </a:rPr>
              <a:t>DigenEs</a:t>
            </a:r>
            <a:r>
              <a:rPr lang="en-US" sz="2400" b="1" i="1" dirty="0" smtClean="0">
                <a:latin typeface="Comic Sans MS" panose="030F0702030302020204" pitchFamily="66" charset="0"/>
              </a:rPr>
              <a:t> </a:t>
            </a:r>
            <a:r>
              <a:rPr lang="en-US" sz="2400" b="1" i="1" dirty="0" err="1">
                <a:latin typeface="Comic Sans MS" panose="030F0702030302020204" pitchFamily="66" charset="0"/>
              </a:rPr>
              <a:t>Akritas</a:t>
            </a:r>
            <a:r>
              <a:rPr lang="en-US" sz="2400" b="1" i="1" dirty="0">
                <a:latin typeface="Comic Sans MS" panose="030F0702030302020204" pitchFamily="66" charset="0"/>
              </a:rPr>
              <a:t>. Basil was half-Byzantine (East Roman or </a:t>
            </a:r>
            <a:r>
              <a:rPr lang="en-US" sz="2400" b="1" i="1" dirty="0" err="1">
                <a:latin typeface="Comic Sans MS" panose="030F0702030302020204" pitchFamily="66" charset="0"/>
              </a:rPr>
              <a:t>Romios</a:t>
            </a:r>
            <a:r>
              <a:rPr lang="en-US" sz="2400" b="1" i="1" dirty="0">
                <a:latin typeface="Comic Sans MS" panose="030F0702030302020204" pitchFamily="66" charset="0"/>
              </a:rPr>
              <a:t>) and </a:t>
            </a:r>
            <a:r>
              <a:rPr lang="en-US" sz="2400" b="1" i="1" dirty="0" smtClean="0">
                <a:latin typeface="Comic Sans MS" panose="030F0702030302020204" pitchFamily="66" charset="0"/>
              </a:rPr>
              <a:t>half-Arabic, hence </a:t>
            </a:r>
            <a:r>
              <a:rPr lang="en-US" sz="2400" b="1" i="1" dirty="0">
                <a:latin typeface="Comic Sans MS" panose="030F0702030302020204" pitchFamily="66" charset="0"/>
              </a:rPr>
              <a:t>the name </a:t>
            </a:r>
            <a:r>
              <a:rPr lang="en-US" sz="2400" b="1" i="1" dirty="0" err="1">
                <a:latin typeface="Comic Sans MS" panose="030F0702030302020204" pitchFamily="66" charset="0"/>
              </a:rPr>
              <a:t>Digenes</a:t>
            </a:r>
            <a:r>
              <a:rPr lang="en-US" sz="2400" b="1" i="1" dirty="0">
                <a:latin typeface="Comic Sans MS" panose="030F0702030302020204" pitchFamily="66" charset="0"/>
              </a:rPr>
              <a:t> (two-blood). Legend tells that the Christian Basil hurled a huge rock from the </a:t>
            </a:r>
            <a:r>
              <a:rPr lang="en-US" sz="2400" b="1" i="1" dirty="0" err="1">
                <a:latin typeface="Comic Sans MS" panose="030F0702030302020204" pitchFamily="66" charset="0"/>
              </a:rPr>
              <a:t>Troodos</a:t>
            </a:r>
            <a:r>
              <a:rPr lang="en-US" sz="2400" b="1" i="1" dirty="0">
                <a:latin typeface="Comic Sans MS" panose="030F0702030302020204" pitchFamily="66" charset="0"/>
              </a:rPr>
              <a:t> Mountains to keep off the invading </a:t>
            </a:r>
            <a:r>
              <a:rPr lang="en-US" sz="2400" b="1" i="1" dirty="0" smtClean="0">
                <a:latin typeface="Comic Sans MS" panose="030F0702030302020204" pitchFamily="66" charset="0"/>
              </a:rPr>
              <a:t>Saracens. </a:t>
            </a:r>
          </a:p>
          <a:p>
            <a:r>
              <a:rPr lang="en-US" sz="2400" b="1" i="1" dirty="0" smtClean="0">
                <a:latin typeface="Comic Sans MS" panose="030F0702030302020204" pitchFamily="66" charset="0"/>
              </a:rPr>
              <a:t>A </a:t>
            </a:r>
            <a:r>
              <a:rPr lang="en-US" sz="2400" b="1" i="1" dirty="0">
                <a:latin typeface="Comic Sans MS" panose="030F0702030302020204" pitchFamily="66" charset="0"/>
              </a:rPr>
              <a:t>nearby rock is similarly known as the Saracen Rock.</a:t>
            </a:r>
          </a:p>
          <a:p>
            <a:endParaRPr lang="en-GB" b="1" i="1" dirty="0">
              <a:latin typeface="Comic Sans MS" panose="030F0702030302020204" pitchFamily="66" charset="0"/>
            </a:endParaRPr>
          </a:p>
        </p:txBody>
      </p:sp>
    </p:spTree>
    <p:extLst>
      <p:ext uri="{BB962C8B-B14F-4D97-AF65-F5344CB8AC3E}">
        <p14:creationId xmlns:p14="http://schemas.microsoft.com/office/powerpoint/2010/main" val="3424429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775" y="618517"/>
            <a:ext cx="10364451" cy="650725"/>
          </a:xfrm>
        </p:spPr>
        <p:txBody>
          <a:bodyPr/>
          <a:lstStyle/>
          <a:p>
            <a:r>
              <a:rPr lang="en-GB" dirty="0" smtClean="0"/>
              <a:t>                                     The </a:t>
            </a:r>
            <a:r>
              <a:rPr lang="en-GB" dirty="0"/>
              <a:t>CASTLE  PAPHOS</a:t>
            </a:r>
          </a:p>
        </p:txBody>
      </p:sp>
      <p:sp>
        <p:nvSpPr>
          <p:cNvPr id="5" name="Content Placeholder 4"/>
          <p:cNvSpPr>
            <a:spLocks noGrp="1"/>
          </p:cNvSpPr>
          <p:nvPr>
            <p:ph sz="quarter" idx="13"/>
          </p:nvPr>
        </p:nvSpPr>
        <p:spPr>
          <a:xfrm>
            <a:off x="913774" y="1214651"/>
            <a:ext cx="5106026" cy="5268035"/>
          </a:xfrm>
        </p:spPr>
        <p:txBody>
          <a:bodyPr>
            <a:normAutofit fontScale="85000" lnSpcReduction="20000"/>
          </a:bodyPr>
          <a:lstStyle/>
          <a:p>
            <a:r>
              <a:rPr lang="en-US" b="1" i="1" dirty="0">
                <a:latin typeface="Comic Sans MS" panose="030F0702030302020204" pitchFamily="66" charset="0"/>
              </a:rPr>
              <a:t>was originally </a:t>
            </a:r>
            <a:r>
              <a:rPr lang="en-US" b="1" i="1" dirty="0" smtClean="0">
                <a:latin typeface="Comic Sans MS" panose="030F0702030302020204" pitchFamily="66" charset="0"/>
              </a:rPr>
              <a:t> built </a:t>
            </a:r>
            <a:r>
              <a:rPr lang="en-US" b="1" i="1" dirty="0">
                <a:latin typeface="Comic Sans MS" panose="030F0702030302020204" pitchFamily="66" charset="0"/>
              </a:rPr>
              <a:t>as a Byzantine fort to protect the </a:t>
            </a:r>
            <a:r>
              <a:rPr lang="en-US" b="1" i="1" dirty="0" smtClean="0">
                <a:latin typeface="Comic Sans MS" panose="030F0702030302020204" pitchFamily="66" charset="0"/>
              </a:rPr>
              <a:t>harbor. </a:t>
            </a:r>
            <a:r>
              <a:rPr lang="en-US" b="1" i="1" dirty="0">
                <a:latin typeface="Comic Sans MS" panose="030F0702030302020204" pitchFamily="66" charset="0"/>
              </a:rPr>
              <a:t>It was then rebuilt by the </a:t>
            </a:r>
            <a:r>
              <a:rPr lang="en-US" b="1" i="1" dirty="0" smtClean="0">
                <a:latin typeface="Comic Sans MS" panose="030F0702030302020204" pitchFamily="66" charset="0"/>
              </a:rPr>
              <a:t>Lusignans in </a:t>
            </a:r>
            <a:r>
              <a:rPr lang="en-US" b="1" i="1" dirty="0">
                <a:latin typeface="Comic Sans MS" panose="030F0702030302020204" pitchFamily="66" charset="0"/>
              </a:rPr>
              <a:t>the thirteenth century after being destroyed in the earthquake of 1222. In 1570 it was dismantled by the Venetians. After capturing the island, the Ottomans restored and strengthened it. Throughout the ages it has seen many uses. It has served as a fortress, a prison and even a warehouse for salt during the British occupation of the island. More recently the castle serves as a backdrop to the annual open air Paphos cultural festival which takes place in September.</a:t>
            </a:r>
          </a:p>
          <a:p>
            <a:endParaRPr lang="en-GB" dirty="0"/>
          </a:p>
        </p:txBody>
      </p:sp>
      <p:pic>
        <p:nvPicPr>
          <p:cNvPr id="2050"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6008426" y="1801505"/>
            <a:ext cx="5838145" cy="385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924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609782"/>
          </a:xfrm>
        </p:spPr>
        <p:txBody>
          <a:bodyPr/>
          <a:lstStyle/>
          <a:p>
            <a:r>
              <a:rPr lang="en-US" dirty="0" smtClean="0"/>
              <a:t>                                        mosaics</a:t>
            </a:r>
            <a:endParaRPr lang="en-GB" dirty="0"/>
          </a:p>
        </p:txBody>
      </p:sp>
      <p:sp>
        <p:nvSpPr>
          <p:cNvPr id="3" name="Content Placeholder 2"/>
          <p:cNvSpPr>
            <a:spLocks noGrp="1"/>
          </p:cNvSpPr>
          <p:nvPr>
            <p:ph sz="quarter" idx="13"/>
          </p:nvPr>
        </p:nvSpPr>
        <p:spPr>
          <a:xfrm>
            <a:off x="450376" y="450376"/>
            <a:ext cx="5950424" cy="6223379"/>
          </a:xfrm>
        </p:spPr>
        <p:txBody>
          <a:bodyPr>
            <a:noAutofit/>
          </a:bodyPr>
          <a:lstStyle/>
          <a:p>
            <a:r>
              <a:rPr lang="en-US" sz="1600" b="1" i="1" dirty="0">
                <a:latin typeface="Comic Sans MS" panose="030F0702030302020204" pitchFamily="66" charset="0"/>
              </a:rPr>
              <a:t>Paphos Archaeological Park </a:t>
            </a:r>
            <a:r>
              <a:rPr lang="en-US" sz="1600" b="1" i="1" dirty="0" smtClean="0">
                <a:latin typeface="Comic Sans MS" panose="030F0702030302020204" pitchFamily="66" charset="0"/>
              </a:rPr>
              <a:t>contains </a:t>
            </a:r>
            <a:r>
              <a:rPr lang="en-US" sz="1600" b="1" i="1" dirty="0">
                <a:latin typeface="Comic Sans MS" panose="030F0702030302020204" pitchFamily="66" charset="0"/>
              </a:rPr>
              <a:t>the major part of the important ancient Greek and Roman City and is located in Paphos, southwest Cyprus. The park, still under excavation, is within the </a:t>
            </a:r>
            <a:r>
              <a:rPr lang="en-US" sz="1600" b="1" i="1" dirty="0" err="1">
                <a:latin typeface="Comic Sans MS" panose="030F0702030302020204" pitchFamily="66" charset="0"/>
              </a:rPr>
              <a:t>Nea</a:t>
            </a:r>
            <a:r>
              <a:rPr lang="en-US" sz="1600" b="1" i="1" dirty="0">
                <a:latin typeface="Comic Sans MS" panose="030F0702030302020204" pitchFamily="66" charset="0"/>
              </a:rPr>
              <a:t> </a:t>
            </a:r>
            <a:r>
              <a:rPr lang="en-US" sz="1600" b="1" i="1" dirty="0" err="1">
                <a:latin typeface="Comic Sans MS" panose="030F0702030302020204" pitchFamily="66" charset="0"/>
              </a:rPr>
              <a:t>Pafos</a:t>
            </a:r>
            <a:r>
              <a:rPr lang="en-US" sz="1600" b="1" i="1" dirty="0">
                <a:latin typeface="Comic Sans MS" panose="030F0702030302020204" pitchFamily="66" charset="0"/>
              </a:rPr>
              <a:t> ("New Paphos") section of the coastal city</a:t>
            </a:r>
            <a:r>
              <a:rPr lang="en-US" sz="1600" b="1" i="1" dirty="0" smtClean="0">
                <a:latin typeface="Comic Sans MS" panose="030F0702030302020204" pitchFamily="66" charset="0"/>
              </a:rPr>
              <a:t>.</a:t>
            </a:r>
          </a:p>
          <a:p>
            <a:r>
              <a:rPr lang="en-US" sz="1600" b="1" i="1" dirty="0" smtClean="0">
                <a:latin typeface="Comic Sans MS" panose="030F0702030302020204" pitchFamily="66" charset="0"/>
              </a:rPr>
              <a:t>Its </a:t>
            </a:r>
            <a:r>
              <a:rPr lang="en-US" sz="1600" b="1" i="1" dirty="0">
                <a:latin typeface="Comic Sans MS" panose="030F0702030302020204" pitchFamily="66" charset="0"/>
              </a:rPr>
              <a:t>sites and monuments date from prehistoric times through the Middle Ages. Among the most significant remains so far discovered are four large and elaborate Roman villas: the House of </a:t>
            </a:r>
            <a:r>
              <a:rPr lang="en-US" sz="1600" b="1" i="1" dirty="0" err="1">
                <a:latin typeface="Comic Sans MS" panose="030F0702030302020204" pitchFamily="66" charset="0"/>
              </a:rPr>
              <a:t>Dionysos</a:t>
            </a:r>
            <a:r>
              <a:rPr lang="en-US" sz="1600" b="1" i="1" dirty="0">
                <a:latin typeface="Comic Sans MS" panose="030F0702030302020204" pitchFamily="66" charset="0"/>
              </a:rPr>
              <a:t>, the House of </a:t>
            </a:r>
            <a:r>
              <a:rPr lang="en-US" sz="1600" b="1" i="1" dirty="0" err="1">
                <a:latin typeface="Comic Sans MS" panose="030F0702030302020204" pitchFamily="66" charset="0"/>
              </a:rPr>
              <a:t>Aion</a:t>
            </a:r>
            <a:r>
              <a:rPr lang="en-US" sz="1600" b="1" i="1" dirty="0">
                <a:latin typeface="Comic Sans MS" panose="030F0702030302020204" pitchFamily="66" charset="0"/>
              </a:rPr>
              <a:t>, the House of Theseus and the House of Orpheus, all with superb preserved mosaic floors, especially an Orpheus mosaic</a:t>
            </a:r>
            <a:r>
              <a:rPr lang="en-US" sz="1600" b="1" i="1" dirty="0" smtClean="0">
                <a:latin typeface="Comic Sans MS" panose="030F0702030302020204" pitchFamily="66" charset="0"/>
              </a:rPr>
              <a:t>. </a:t>
            </a:r>
            <a:r>
              <a:rPr lang="en-US" sz="1600" b="1" i="1" dirty="0">
                <a:latin typeface="Comic Sans MS" panose="030F0702030302020204" pitchFamily="66" charset="0"/>
              </a:rPr>
              <a:t>In addition, excavations have uncovered an Agora, </a:t>
            </a:r>
            <a:r>
              <a:rPr lang="en-US" sz="1600" b="1" i="1" dirty="0" err="1">
                <a:latin typeface="Comic Sans MS" panose="030F0702030302020204" pitchFamily="66" charset="0"/>
              </a:rPr>
              <a:t>Asklipieion</a:t>
            </a:r>
            <a:r>
              <a:rPr lang="en-US" sz="1600" b="1" i="1" dirty="0">
                <a:latin typeface="Comic Sans MS" panose="030F0702030302020204" pitchFamily="66" charset="0"/>
              </a:rPr>
              <a:t>, Basilica, </a:t>
            </a:r>
            <a:r>
              <a:rPr lang="en-US" sz="1600" b="1" i="1" dirty="0" err="1">
                <a:latin typeface="Comic Sans MS" panose="030F0702030302020204" pitchFamily="66" charset="0"/>
              </a:rPr>
              <a:t>Odeion</a:t>
            </a:r>
            <a:r>
              <a:rPr lang="en-US" sz="1600" b="1" i="1" dirty="0">
                <a:latin typeface="Comic Sans MS" panose="030F0702030302020204" pitchFamily="66" charset="0"/>
              </a:rPr>
              <a:t>, Hellenistic-Roman Theatre, and a necropolis known as the "Tombs of the Kings".</a:t>
            </a:r>
            <a:r>
              <a:rPr lang="en-US" sz="1600" dirty="0"/>
              <a:t>[</a:t>
            </a:r>
            <a:endParaRPr lang="en-GB" sz="1600" dirty="0"/>
          </a:p>
        </p:txBody>
      </p:sp>
      <p:pic>
        <p:nvPicPr>
          <p:cNvPr id="3075"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424039" y="1692322"/>
            <a:ext cx="5606080" cy="364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5246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solidFill>
                  <a:schemeClr val="accent4">
                    <a:lumMod val="75000"/>
                  </a:schemeClr>
                </a:solidFill>
                <a:latin typeface="Comic Sans MS" panose="030F0702030302020204" pitchFamily="66" charset="0"/>
              </a:rPr>
              <a:t>  </a:t>
            </a:r>
            <a:r>
              <a:rPr lang="en-US" i="1" dirty="0" smtClean="0">
                <a:solidFill>
                  <a:schemeClr val="tx1">
                    <a:lumMod val="65000"/>
                    <a:lumOff val="35000"/>
                  </a:schemeClr>
                </a:solidFill>
                <a:latin typeface="Comic Sans MS" panose="030F0702030302020204" pitchFamily="66" charset="0"/>
              </a:rPr>
              <a:t>KALIDONIA NATURALTRAIL</a:t>
            </a:r>
            <a:br>
              <a:rPr lang="en-US" i="1" dirty="0" smtClean="0">
                <a:solidFill>
                  <a:schemeClr val="tx1">
                    <a:lumMod val="65000"/>
                    <a:lumOff val="35000"/>
                  </a:schemeClr>
                </a:solidFill>
                <a:latin typeface="Comic Sans MS" panose="030F0702030302020204" pitchFamily="66" charset="0"/>
              </a:rPr>
            </a:br>
            <a:r>
              <a:rPr lang="en-US" i="1" dirty="0">
                <a:solidFill>
                  <a:schemeClr val="tx1">
                    <a:lumMod val="65000"/>
                    <a:lumOff val="35000"/>
                  </a:schemeClr>
                </a:solidFill>
                <a:latin typeface="Comic Sans MS" panose="030F0702030302020204" pitchFamily="66" charset="0"/>
              </a:rPr>
              <a:t> </a:t>
            </a:r>
            <a:r>
              <a:rPr lang="en-US" i="1" dirty="0" smtClean="0">
                <a:solidFill>
                  <a:schemeClr val="tx1">
                    <a:lumMod val="65000"/>
                    <a:lumOff val="35000"/>
                  </a:schemeClr>
                </a:solidFill>
                <a:latin typeface="Comic Sans MS" panose="030F0702030302020204" pitchFamily="66" charset="0"/>
              </a:rPr>
              <a:t>AND OMODOS VILLAGE</a:t>
            </a:r>
            <a:endParaRPr lang="el-GR" i="1" dirty="0">
              <a:solidFill>
                <a:schemeClr val="tx1">
                  <a:lumMod val="65000"/>
                  <a:lumOff val="35000"/>
                </a:schemeClr>
              </a:solidFill>
              <a:latin typeface="Comic Sans MS" panose="030F0702030302020204" pitchFamily="66" charset="0"/>
            </a:endParaRPr>
          </a:p>
        </p:txBody>
      </p:sp>
      <p:sp>
        <p:nvSpPr>
          <p:cNvPr id="3" name="Subtitle 2"/>
          <p:cNvSpPr>
            <a:spLocks noGrp="1"/>
          </p:cNvSpPr>
          <p:nvPr>
            <p:ph type="subTitle" idx="1"/>
          </p:nvPr>
        </p:nvSpPr>
        <p:spPr/>
        <p:txBody>
          <a:bodyPr>
            <a:normAutofit/>
          </a:bodyPr>
          <a:lstStyle/>
          <a:p>
            <a:r>
              <a:rPr lang="en-US" sz="4000" i="1" dirty="0" smtClean="0">
                <a:latin typeface="Comic Sans MS" panose="030F0702030302020204" pitchFamily="66" charset="0"/>
              </a:rPr>
              <a:t>26/1/2019</a:t>
            </a:r>
            <a:endParaRPr lang="el-GR" sz="4000" i="1" dirty="0">
              <a:latin typeface="Comic Sans MS" panose="030F0702030302020204" pitchFamily="66" charset="0"/>
            </a:endParaRPr>
          </a:p>
        </p:txBody>
      </p:sp>
    </p:spTree>
    <p:extLst>
      <p:ext uri="{BB962C8B-B14F-4D97-AF65-F5344CB8AC3E}">
        <p14:creationId xmlns:p14="http://schemas.microsoft.com/office/powerpoint/2010/main" val="924800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116</TotalTime>
  <Words>982</Words>
  <Application>Microsoft Office PowerPoint</Application>
  <PresentationFormat>Custom</PresentationFormat>
  <Paragraphs>30</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Droplet</vt:lpstr>
      <vt:lpstr>Kourion - petra toy romiou – paphos   25/1/2019   </vt:lpstr>
      <vt:lpstr>Kourion amphitheater</vt:lpstr>
      <vt:lpstr>PowerPoint Presentation</vt:lpstr>
      <vt:lpstr>PETRA TOY ROMIOU</vt:lpstr>
      <vt:lpstr>PowerPoint Presentation</vt:lpstr>
      <vt:lpstr>PowerPoint Presentation</vt:lpstr>
      <vt:lpstr>                                     The CASTLE  PAPHOS</vt:lpstr>
      <vt:lpstr>                                        mosaics</vt:lpstr>
      <vt:lpstr>  KALIDONIA NATURALTRAIL  AND OMODOS VILLAGE</vt:lpstr>
      <vt:lpstr>KALIDONIA NATURAL TRAIL    </vt:lpstr>
      <vt:lpstr>PowerPoint Presentation</vt:lpstr>
      <vt:lpstr>PowerPoint Presentation</vt:lpstr>
      <vt:lpstr>Omodos  village </vt:lpstr>
    </vt:vector>
  </TitlesOfParts>
  <Company>Ministry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KALIDONIA TRAIL   OMODOS VILLAGE</dc:title>
  <dc:creator>Teacher</dc:creator>
  <cp:lastModifiedBy>user</cp:lastModifiedBy>
  <cp:revision>15</cp:revision>
  <dcterms:created xsi:type="dcterms:W3CDTF">2019-01-09T07:53:25Z</dcterms:created>
  <dcterms:modified xsi:type="dcterms:W3CDTF">2019-01-11T15:25:20Z</dcterms:modified>
</cp:coreProperties>
</file>