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Impact" panose="020B0806030902050204" pitchFamily="34" charset="0"/>
      <p:regular r:id="rId12"/>
    </p:embeddedFont>
    <p:embeddedFont>
      <p:font typeface="Merriweather" panose="020B060402020202020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4" d="100"/>
          <a:sy n="204" d="100"/>
        </p:scale>
        <p:origin x="564"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9bdfd8bc0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9bdfd8bc0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bdfd8bc0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bdfd8bc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9bdfd8bc0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9bdfd8bc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49bdfd8bc0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49bdfd8bc0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49bdfd8bc0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49bdfd8bc0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49c04459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49c04459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9c04459b6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49c04459b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9c04459b6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9c04459b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T42Mh_X9W3c"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 Id="rId9"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30.jpg"/><Relationship Id="rId4" Type="http://schemas.openxmlformats.org/officeDocument/2006/relationships/image" Target="../media/image24.jpg"/><Relationship Id="rId9"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55" name="Google Shape;55;p13"/>
          <p:cNvSpPr txBox="1">
            <a:spLocks noGrp="1"/>
          </p:cNvSpPr>
          <p:nvPr>
            <p:ph type="ctrTitle"/>
          </p:nvPr>
        </p:nvSpPr>
        <p:spPr>
          <a:xfrm>
            <a:off x="544258" y="10044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i">
                <a:solidFill>
                  <a:schemeClr val="lt1"/>
                </a:solidFill>
                <a:latin typeface="Impact"/>
                <a:ea typeface="Impact"/>
                <a:cs typeface="Impact"/>
                <a:sym typeface="Impact"/>
              </a:rPr>
              <a:t>Finnish Christmas traditions</a:t>
            </a:r>
            <a:endParaRPr>
              <a:solidFill>
                <a:schemeClr val="lt1"/>
              </a:solidFill>
              <a:latin typeface="Impact"/>
              <a:ea typeface="Impact"/>
              <a:cs typeface="Impact"/>
              <a:sym typeface="Impac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p:nvPr/>
        </p:nvSpPr>
        <p:spPr>
          <a:xfrm>
            <a:off x="0" y="1573200"/>
            <a:ext cx="5874600" cy="3570300"/>
          </a:xfrm>
          <a:prstGeom prst="rect">
            <a:avLst/>
          </a:prstGeom>
          <a:no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457200" lvl="0" indent="-323850" algn="l" rtl="0">
              <a:spcBef>
                <a:spcPts val="0"/>
              </a:spcBef>
              <a:spcAft>
                <a:spcPts val="0"/>
              </a:spcAft>
              <a:buClr>
                <a:schemeClr val="dk1"/>
              </a:buClr>
              <a:buSzPts val="1500"/>
              <a:buFont typeface="Merriweather"/>
              <a:buChar char="●"/>
            </a:pPr>
            <a:r>
              <a:rPr lang="fi" sz="1500">
                <a:solidFill>
                  <a:schemeClr val="dk1"/>
                </a:solidFill>
                <a:latin typeface="Merriweather"/>
                <a:ea typeface="Merriweather"/>
                <a:cs typeface="Merriweather"/>
                <a:sym typeface="Merriweather"/>
              </a:rPr>
              <a:t>In Finland we celebrate  Christmas  on Christmas Eve, December 24.</a:t>
            </a:r>
            <a:endParaRPr sz="1500">
              <a:solidFill>
                <a:schemeClr val="dk1"/>
              </a:solidFill>
              <a:latin typeface="Merriweather"/>
              <a:ea typeface="Merriweather"/>
              <a:cs typeface="Merriweather"/>
              <a:sym typeface="Merriweather"/>
            </a:endParaRPr>
          </a:p>
          <a:p>
            <a:pPr marL="457200" lvl="0" indent="0" algn="l" rtl="0">
              <a:spcBef>
                <a:spcPts val="0"/>
              </a:spcBef>
              <a:spcAft>
                <a:spcPts val="0"/>
              </a:spcAft>
              <a:buNone/>
            </a:pPr>
            <a:r>
              <a:rPr lang="fi" sz="1500">
                <a:solidFill>
                  <a:schemeClr val="dk1"/>
                </a:solidFill>
                <a:latin typeface="Merriweather"/>
                <a:ea typeface="Merriweather"/>
                <a:cs typeface="Merriweather"/>
                <a:sym typeface="Merriweather"/>
              </a:rPr>
              <a:t>In the evening, Santa will visit the homes and give gifts.</a:t>
            </a:r>
            <a:endParaRPr sz="1500">
              <a:solidFill>
                <a:schemeClr val="dk1"/>
              </a:solidFill>
              <a:latin typeface="Merriweather"/>
              <a:ea typeface="Merriweather"/>
              <a:cs typeface="Merriweather"/>
              <a:sym typeface="Merriweather"/>
            </a:endParaRPr>
          </a:p>
          <a:p>
            <a:pPr marL="457200" lvl="0" indent="0" algn="l" rtl="0">
              <a:spcBef>
                <a:spcPts val="0"/>
              </a:spcBef>
              <a:spcAft>
                <a:spcPts val="0"/>
              </a:spcAft>
              <a:buNone/>
            </a:pPr>
            <a:endParaRPr sz="1500">
              <a:solidFill>
                <a:schemeClr val="dk1"/>
              </a:solidFill>
              <a:latin typeface="Merriweather"/>
              <a:ea typeface="Merriweather"/>
              <a:cs typeface="Merriweather"/>
              <a:sym typeface="Merriweather"/>
            </a:endParaRPr>
          </a:p>
          <a:p>
            <a:pPr marL="457200" lvl="0" indent="-323850" algn="l" rtl="0">
              <a:spcBef>
                <a:spcPts val="0"/>
              </a:spcBef>
              <a:spcAft>
                <a:spcPts val="0"/>
              </a:spcAft>
              <a:buClr>
                <a:schemeClr val="dk1"/>
              </a:buClr>
              <a:buSzPts val="1500"/>
              <a:buFont typeface="Merriweather"/>
              <a:buChar char="●"/>
            </a:pPr>
            <a:r>
              <a:rPr lang="fi" sz="1500">
                <a:latin typeface="Merriweather"/>
                <a:ea typeface="Merriweather"/>
                <a:cs typeface="Merriweather"/>
                <a:sym typeface="Merriweather"/>
              </a:rPr>
              <a:t>In particular, the Christmas Eve has become the most important celebration of Christmas time, and nowadays it is a paid day off in most workplaces.</a:t>
            </a:r>
            <a:endParaRPr sz="1500">
              <a:latin typeface="Merriweather"/>
              <a:ea typeface="Merriweather"/>
              <a:cs typeface="Merriweather"/>
              <a:sym typeface="Merriweather"/>
            </a:endParaRPr>
          </a:p>
          <a:p>
            <a:pPr marL="457200" lvl="0" indent="0" algn="l" rtl="0">
              <a:spcBef>
                <a:spcPts val="0"/>
              </a:spcBef>
              <a:spcAft>
                <a:spcPts val="0"/>
              </a:spcAft>
              <a:buNone/>
            </a:pPr>
            <a:r>
              <a:rPr lang="fi" sz="1500">
                <a:latin typeface="Merriweather"/>
                <a:ea typeface="Merriweather"/>
                <a:cs typeface="Merriweather"/>
                <a:sym typeface="Merriweather"/>
              </a:rPr>
              <a:t> </a:t>
            </a:r>
            <a:endParaRPr sz="1500">
              <a:latin typeface="Merriweather"/>
              <a:ea typeface="Merriweather"/>
              <a:cs typeface="Merriweather"/>
              <a:sym typeface="Merriweather"/>
            </a:endParaRPr>
          </a:p>
          <a:p>
            <a:pPr marL="457200" lvl="0" indent="-323850" algn="l" rtl="0">
              <a:spcBef>
                <a:spcPts val="0"/>
              </a:spcBef>
              <a:spcAft>
                <a:spcPts val="0"/>
              </a:spcAft>
              <a:buSzPts val="1500"/>
              <a:buFont typeface="Merriweather"/>
              <a:buChar char="●"/>
            </a:pPr>
            <a:r>
              <a:rPr lang="fi" sz="1500">
                <a:latin typeface="Merriweather"/>
                <a:ea typeface="Merriweather"/>
                <a:cs typeface="Merriweather"/>
                <a:sym typeface="Merriweather"/>
              </a:rPr>
              <a:t>By contrast to other public holidays, public </a:t>
            </a:r>
            <a:endParaRPr sz="1500">
              <a:latin typeface="Merriweather"/>
              <a:ea typeface="Merriweather"/>
              <a:cs typeface="Merriweather"/>
              <a:sym typeface="Merriweather"/>
            </a:endParaRPr>
          </a:p>
          <a:p>
            <a:pPr marL="457200" lvl="0" indent="0" algn="l" rtl="0">
              <a:spcBef>
                <a:spcPts val="0"/>
              </a:spcBef>
              <a:spcAft>
                <a:spcPts val="0"/>
              </a:spcAft>
              <a:buNone/>
            </a:pPr>
            <a:r>
              <a:rPr lang="fi" sz="1500">
                <a:latin typeface="Merriweather"/>
                <a:ea typeface="Merriweather"/>
                <a:cs typeface="Merriweather"/>
                <a:sym typeface="Merriweather"/>
              </a:rPr>
              <a:t>transport is quiet in Finland in the afternoon on Christmas Eve. </a:t>
            </a:r>
            <a:endParaRPr sz="1500">
              <a:latin typeface="Merriweather"/>
              <a:ea typeface="Merriweather"/>
              <a:cs typeface="Merriweather"/>
              <a:sym typeface="Merriweather"/>
            </a:endParaRPr>
          </a:p>
          <a:p>
            <a:pPr marL="457200" lvl="0" indent="0" algn="l" rtl="0">
              <a:spcBef>
                <a:spcPts val="0"/>
              </a:spcBef>
              <a:spcAft>
                <a:spcPts val="0"/>
              </a:spcAft>
              <a:buNone/>
            </a:pPr>
            <a:endParaRPr sz="1500">
              <a:latin typeface="Merriweather"/>
              <a:ea typeface="Merriweather"/>
              <a:cs typeface="Merriweather"/>
              <a:sym typeface="Merriweather"/>
            </a:endParaRPr>
          </a:p>
          <a:p>
            <a:pPr marL="457200" lvl="0" indent="-323850" algn="l" rtl="0">
              <a:spcBef>
                <a:spcPts val="0"/>
              </a:spcBef>
              <a:spcAft>
                <a:spcPts val="0"/>
              </a:spcAft>
              <a:buSzPts val="1500"/>
              <a:buFont typeface="Merriweather"/>
              <a:buChar char="●"/>
            </a:pPr>
            <a:r>
              <a:rPr lang="fi" sz="1500">
                <a:latin typeface="Merriweather"/>
                <a:ea typeface="Merriweather"/>
                <a:cs typeface="Merriweather"/>
                <a:sym typeface="Merriweather"/>
              </a:rPr>
              <a:t>The Christmas period ends in Epiphany( january 6).</a:t>
            </a:r>
            <a:endParaRPr sz="1500">
              <a:latin typeface="Merriweather"/>
              <a:ea typeface="Merriweather"/>
              <a:cs typeface="Merriweather"/>
              <a:sym typeface="Merriweather"/>
            </a:endParaRPr>
          </a:p>
        </p:txBody>
      </p:sp>
      <p:pic>
        <p:nvPicPr>
          <p:cNvPr id="61" name="Google Shape;61;p14" descr="Kuvahaun tulos haulle joulupukki lahjoja"/>
          <p:cNvPicPr preferRelativeResize="0"/>
          <p:nvPr/>
        </p:nvPicPr>
        <p:blipFill>
          <a:blip r:embed="rId3">
            <a:alphaModFix/>
          </a:blip>
          <a:stretch>
            <a:fillRect/>
          </a:stretch>
        </p:blipFill>
        <p:spPr>
          <a:xfrm>
            <a:off x="5874600" y="0"/>
            <a:ext cx="3269401" cy="1875851"/>
          </a:xfrm>
          <a:prstGeom prst="rect">
            <a:avLst/>
          </a:prstGeom>
          <a:noFill/>
          <a:ln>
            <a:noFill/>
          </a:ln>
        </p:spPr>
      </p:pic>
      <p:pic>
        <p:nvPicPr>
          <p:cNvPr id="62" name="Google Shape;62;p14" descr="Kuvahaun tulos haulle 24 december"/>
          <p:cNvPicPr preferRelativeResize="0"/>
          <p:nvPr/>
        </p:nvPicPr>
        <p:blipFill>
          <a:blip r:embed="rId4">
            <a:alphaModFix/>
          </a:blip>
          <a:stretch>
            <a:fillRect/>
          </a:stretch>
        </p:blipFill>
        <p:spPr>
          <a:xfrm>
            <a:off x="5874600" y="1633338"/>
            <a:ext cx="3269400" cy="1709950"/>
          </a:xfrm>
          <a:prstGeom prst="rect">
            <a:avLst/>
          </a:prstGeom>
          <a:noFill/>
          <a:ln>
            <a:noFill/>
          </a:ln>
        </p:spPr>
      </p:pic>
      <p:sp>
        <p:nvSpPr>
          <p:cNvPr id="63" name="Google Shape;63;p14"/>
          <p:cNvSpPr txBox="1"/>
          <p:nvPr/>
        </p:nvSpPr>
        <p:spPr>
          <a:xfrm>
            <a:off x="0" y="0"/>
            <a:ext cx="5874600" cy="574500"/>
          </a:xfrm>
          <a:prstGeom prst="rect">
            <a:avLst/>
          </a:prstGeom>
          <a:noFill/>
          <a:ln w="9525" cap="flat" cmpd="sng">
            <a:solidFill>
              <a:srgbClr val="CC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fi" sz="2800" b="1">
                <a:latin typeface="Impact"/>
                <a:ea typeface="Impact"/>
                <a:cs typeface="Impact"/>
                <a:sym typeface="Impact"/>
              </a:rPr>
              <a:t>Basic facts</a:t>
            </a:r>
            <a:endParaRPr sz="2800" b="1">
              <a:latin typeface="Impact"/>
              <a:ea typeface="Impact"/>
              <a:cs typeface="Impact"/>
              <a:sym typeface="Impact"/>
            </a:endParaRPr>
          </a:p>
        </p:txBody>
      </p:sp>
      <p:pic>
        <p:nvPicPr>
          <p:cNvPr id="64" name="Google Shape;64;p14" descr="Kuvahaun tulos haulle christmas presents"/>
          <p:cNvPicPr preferRelativeResize="0"/>
          <p:nvPr/>
        </p:nvPicPr>
        <p:blipFill>
          <a:blip r:embed="rId5">
            <a:alphaModFix/>
          </a:blip>
          <a:stretch>
            <a:fillRect/>
          </a:stretch>
        </p:blipFill>
        <p:spPr>
          <a:xfrm>
            <a:off x="5874600" y="3343275"/>
            <a:ext cx="3269400" cy="1800225"/>
          </a:xfrm>
          <a:prstGeom prst="rect">
            <a:avLst/>
          </a:prstGeom>
          <a:noFill/>
          <a:ln>
            <a:noFill/>
          </a:ln>
        </p:spPr>
      </p:pic>
      <p:pic>
        <p:nvPicPr>
          <p:cNvPr id="65" name="Google Shape;65;p14" descr="Red Christmas ball with a tape Stock Photo - 11178006"/>
          <p:cNvPicPr preferRelativeResize="0"/>
          <p:nvPr/>
        </p:nvPicPr>
        <p:blipFill rotWithShape="1">
          <a:blip r:embed="rId6">
            <a:alphaModFix/>
          </a:blip>
          <a:srcRect l="5698" t="34417" r="6218" b="20039"/>
          <a:stretch/>
        </p:blipFill>
        <p:spPr>
          <a:xfrm>
            <a:off x="126150" y="719000"/>
            <a:ext cx="4046100" cy="709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0" y="0"/>
            <a:ext cx="8520600" cy="572700"/>
          </a:xfrm>
          <a:prstGeom prst="rect">
            <a:avLst/>
          </a:prstGeom>
          <a:ln w="9525" cap="flat" cmpd="sng">
            <a:solidFill>
              <a:srgbClr val="3C78D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fi">
                <a:latin typeface="Impact"/>
                <a:ea typeface="Impact"/>
                <a:cs typeface="Impact"/>
                <a:sym typeface="Impact"/>
              </a:rPr>
              <a:t>Basic facts</a:t>
            </a:r>
            <a:endParaRPr>
              <a:latin typeface="Impact"/>
              <a:ea typeface="Impact"/>
              <a:cs typeface="Impact"/>
              <a:sym typeface="Impact"/>
            </a:endParaRPr>
          </a:p>
        </p:txBody>
      </p:sp>
      <p:sp>
        <p:nvSpPr>
          <p:cNvPr id="71" name="Google Shape;71;p15"/>
          <p:cNvSpPr txBox="1">
            <a:spLocks noGrp="1"/>
          </p:cNvSpPr>
          <p:nvPr>
            <p:ph type="body" idx="1"/>
          </p:nvPr>
        </p:nvSpPr>
        <p:spPr>
          <a:xfrm>
            <a:off x="0" y="572700"/>
            <a:ext cx="6342000" cy="2081100"/>
          </a:xfrm>
          <a:prstGeom prst="rect">
            <a:avLst/>
          </a:prstGeom>
          <a:ln w="9525" cap="flat" cmpd="sng">
            <a:solidFill>
              <a:srgbClr val="3C78D8"/>
            </a:solidFill>
            <a:prstDash val="solid"/>
            <a:round/>
            <a:headEnd type="none" w="sm" len="sm"/>
            <a:tailEnd type="none" w="sm" len="sm"/>
          </a:ln>
        </p:spPr>
        <p:txBody>
          <a:bodyPr spcFirstLastPara="1" wrap="square" lIns="91425" tIns="91425" rIns="91425" bIns="91425" anchor="t" anchorCtr="0">
            <a:noAutofit/>
          </a:bodyPr>
          <a:lstStyle/>
          <a:p>
            <a:pPr marL="457200" lvl="0" indent="-323850" algn="l" rtl="0">
              <a:spcBef>
                <a:spcPts val="0"/>
              </a:spcBef>
              <a:spcAft>
                <a:spcPts val="0"/>
              </a:spcAft>
              <a:buClr>
                <a:srgbClr val="000000"/>
              </a:buClr>
              <a:buSzPts val="1500"/>
              <a:buFont typeface="Merriweather"/>
              <a:buChar char="●"/>
            </a:pPr>
            <a:r>
              <a:rPr lang="fi" sz="1500">
                <a:solidFill>
                  <a:srgbClr val="000000"/>
                </a:solidFill>
                <a:highlight>
                  <a:schemeClr val="lt1"/>
                </a:highlight>
                <a:latin typeface="Merriweather"/>
                <a:ea typeface="Merriweather"/>
                <a:cs typeface="Merriweather"/>
                <a:sym typeface="Merriweather"/>
              </a:rPr>
              <a:t>Finnish people believe that Santa Claus or Father Christmas lives in the north part of Finland called Korvatunturi (or Lapland), north of the Arctic Circle. People from all over the world send letters to Santa Claus in Finland. </a:t>
            </a:r>
            <a:endParaRPr sz="1500">
              <a:solidFill>
                <a:srgbClr val="000000"/>
              </a:solidFill>
              <a:highlight>
                <a:schemeClr val="lt1"/>
              </a:highlight>
              <a:latin typeface="Merriweather"/>
              <a:ea typeface="Merriweather"/>
              <a:cs typeface="Merriweather"/>
              <a:sym typeface="Merriweather"/>
            </a:endParaRPr>
          </a:p>
          <a:p>
            <a:pPr marL="457200" lvl="0" indent="-323850" algn="l" rtl="0">
              <a:spcBef>
                <a:spcPts val="0"/>
              </a:spcBef>
              <a:spcAft>
                <a:spcPts val="0"/>
              </a:spcAft>
              <a:buClr>
                <a:srgbClr val="000000"/>
              </a:buClr>
              <a:buSzPts val="1500"/>
              <a:buFont typeface="Merriweather"/>
              <a:buChar char="●"/>
            </a:pPr>
            <a:r>
              <a:rPr lang="fi" sz="1500">
                <a:solidFill>
                  <a:srgbClr val="000000"/>
                </a:solidFill>
                <a:highlight>
                  <a:schemeClr val="lt1"/>
                </a:highlight>
                <a:latin typeface="Merriweather"/>
                <a:ea typeface="Merriweather"/>
                <a:cs typeface="Merriweather"/>
                <a:sym typeface="Merriweather"/>
              </a:rPr>
              <a:t>There is also a big tourist theme park called 'Christmas Land' in the north of Finland, near to where they say that Father Christmas lives.</a:t>
            </a:r>
            <a:endParaRPr sz="1500">
              <a:solidFill>
                <a:srgbClr val="000000"/>
              </a:solidFill>
              <a:highlight>
                <a:schemeClr val="lt1"/>
              </a:highlight>
              <a:latin typeface="Merriweather"/>
              <a:ea typeface="Merriweather"/>
              <a:cs typeface="Merriweather"/>
              <a:sym typeface="Merriweather"/>
            </a:endParaRPr>
          </a:p>
        </p:txBody>
      </p:sp>
      <p:pic>
        <p:nvPicPr>
          <p:cNvPr id="72" name="Google Shape;72;p15" descr="Kuvahaun tulos haulle korvatunturi joulupukki kylÃ¤"/>
          <p:cNvPicPr preferRelativeResize="0"/>
          <p:nvPr/>
        </p:nvPicPr>
        <p:blipFill>
          <a:blip r:embed="rId3">
            <a:alphaModFix/>
          </a:blip>
          <a:stretch>
            <a:fillRect/>
          </a:stretch>
        </p:blipFill>
        <p:spPr>
          <a:xfrm>
            <a:off x="0" y="2653825"/>
            <a:ext cx="3447250" cy="2489675"/>
          </a:xfrm>
          <a:prstGeom prst="rect">
            <a:avLst/>
          </a:prstGeom>
          <a:noFill/>
          <a:ln>
            <a:noFill/>
          </a:ln>
        </p:spPr>
      </p:pic>
      <p:pic>
        <p:nvPicPr>
          <p:cNvPr id="73" name="Google Shape;73;p15" descr="Alueinfo - Korvatunturi - Savukoski 1"/>
          <p:cNvPicPr preferRelativeResize="0"/>
          <p:nvPr/>
        </p:nvPicPr>
        <p:blipFill>
          <a:blip r:embed="rId4">
            <a:alphaModFix/>
          </a:blip>
          <a:stretch>
            <a:fillRect/>
          </a:stretch>
        </p:blipFill>
        <p:spPr>
          <a:xfrm>
            <a:off x="6342150" y="1261700"/>
            <a:ext cx="2744625" cy="3881800"/>
          </a:xfrm>
          <a:prstGeom prst="rect">
            <a:avLst/>
          </a:prstGeom>
          <a:noFill/>
          <a:ln>
            <a:noFill/>
          </a:ln>
        </p:spPr>
      </p:pic>
      <p:pic>
        <p:nvPicPr>
          <p:cNvPr id="74" name="Google Shape;74;p15" descr="Joulupukki ja Napapiiri Lapissa"/>
          <p:cNvPicPr preferRelativeResize="0"/>
          <p:nvPr/>
        </p:nvPicPr>
        <p:blipFill>
          <a:blip r:embed="rId5">
            <a:alphaModFix/>
          </a:blip>
          <a:stretch>
            <a:fillRect/>
          </a:stretch>
        </p:blipFill>
        <p:spPr>
          <a:xfrm>
            <a:off x="3447250" y="2653824"/>
            <a:ext cx="2894901" cy="2489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6" descr="Flocked slim Christmas tree with presents underneath"/>
          <p:cNvPicPr preferRelativeResize="0"/>
          <p:nvPr/>
        </p:nvPicPr>
        <p:blipFill>
          <a:blip r:embed="rId3">
            <a:alphaModFix/>
          </a:blip>
          <a:stretch>
            <a:fillRect/>
          </a:stretch>
        </p:blipFill>
        <p:spPr>
          <a:xfrm>
            <a:off x="6046350" y="0"/>
            <a:ext cx="3097650" cy="5143500"/>
          </a:xfrm>
          <a:prstGeom prst="rect">
            <a:avLst/>
          </a:prstGeom>
          <a:noFill/>
          <a:ln>
            <a:noFill/>
          </a:ln>
        </p:spPr>
      </p:pic>
      <p:sp>
        <p:nvSpPr>
          <p:cNvPr id="80" name="Google Shape;80;p16"/>
          <p:cNvSpPr txBox="1">
            <a:spLocks noGrp="1"/>
          </p:cNvSpPr>
          <p:nvPr>
            <p:ph type="body" idx="1"/>
          </p:nvPr>
        </p:nvSpPr>
        <p:spPr>
          <a:xfrm>
            <a:off x="3135600" y="1017725"/>
            <a:ext cx="2872800" cy="3433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Merriweather"/>
              <a:buChar char="●"/>
            </a:pPr>
            <a:r>
              <a:rPr lang="fi">
                <a:solidFill>
                  <a:srgbClr val="000000"/>
                </a:solidFill>
                <a:latin typeface="Merriweather"/>
                <a:ea typeface="Merriweather"/>
                <a:cs typeface="Merriweather"/>
                <a:sym typeface="Merriweather"/>
              </a:rPr>
              <a:t>In christmas we do have christmas trees in homes and we decorate those.</a:t>
            </a:r>
            <a:endParaRPr>
              <a:solidFill>
                <a:srgbClr val="000000"/>
              </a:solidFill>
              <a:latin typeface="Merriweather"/>
              <a:ea typeface="Merriweather"/>
              <a:cs typeface="Merriweather"/>
              <a:sym typeface="Merriweather"/>
            </a:endParaRPr>
          </a:p>
          <a:p>
            <a:pPr marL="457200" lvl="0" indent="0" algn="l" rtl="0">
              <a:spcBef>
                <a:spcPts val="1600"/>
              </a:spcBef>
              <a:spcAft>
                <a:spcPts val="0"/>
              </a:spcAft>
              <a:buNone/>
            </a:pPr>
            <a:endParaRPr>
              <a:solidFill>
                <a:srgbClr val="000000"/>
              </a:solidFill>
              <a:latin typeface="Merriweather"/>
              <a:ea typeface="Merriweather"/>
              <a:cs typeface="Merriweather"/>
              <a:sym typeface="Merriweather"/>
            </a:endParaRPr>
          </a:p>
          <a:p>
            <a:pPr marL="457200" lvl="0" indent="-342900" algn="l" rtl="0">
              <a:spcBef>
                <a:spcPts val="1600"/>
              </a:spcBef>
              <a:spcAft>
                <a:spcPts val="0"/>
              </a:spcAft>
              <a:buClr>
                <a:srgbClr val="000000"/>
              </a:buClr>
              <a:buSzPts val="1800"/>
              <a:buFont typeface="Merriweather"/>
              <a:buChar char="●"/>
            </a:pPr>
            <a:r>
              <a:rPr lang="fi">
                <a:solidFill>
                  <a:srgbClr val="000000"/>
                </a:solidFill>
                <a:latin typeface="Merriweather"/>
                <a:ea typeface="Merriweather"/>
                <a:cs typeface="Merriweather"/>
                <a:sym typeface="Merriweather"/>
              </a:rPr>
              <a:t>we put our gifts under the tree.</a:t>
            </a:r>
            <a:endParaRPr>
              <a:solidFill>
                <a:srgbClr val="000000"/>
              </a:solidFill>
              <a:latin typeface="Merriweather"/>
              <a:ea typeface="Merriweather"/>
              <a:cs typeface="Merriweather"/>
              <a:sym typeface="Merriweather"/>
            </a:endParaRPr>
          </a:p>
          <a:p>
            <a:pPr marL="457200" lvl="0" indent="0" algn="l" rtl="0">
              <a:spcBef>
                <a:spcPts val="1600"/>
              </a:spcBef>
              <a:spcAft>
                <a:spcPts val="0"/>
              </a:spcAft>
              <a:buNone/>
            </a:pPr>
            <a:endParaRPr>
              <a:solidFill>
                <a:srgbClr val="000000"/>
              </a:solidFill>
              <a:latin typeface="Merriweather"/>
              <a:ea typeface="Merriweather"/>
              <a:cs typeface="Merriweather"/>
              <a:sym typeface="Merriweather"/>
            </a:endParaRPr>
          </a:p>
          <a:p>
            <a:pPr marL="457200" lvl="0" indent="-342900" algn="l" rtl="0">
              <a:spcBef>
                <a:spcPts val="1600"/>
              </a:spcBef>
              <a:spcAft>
                <a:spcPts val="0"/>
              </a:spcAft>
              <a:buClr>
                <a:srgbClr val="000000"/>
              </a:buClr>
              <a:buSzPts val="1800"/>
              <a:buFont typeface="Merriweather"/>
              <a:buChar char="●"/>
            </a:pPr>
            <a:r>
              <a:rPr lang="fi">
                <a:solidFill>
                  <a:srgbClr val="000000"/>
                </a:solidFill>
                <a:latin typeface="Merriweather"/>
                <a:ea typeface="Merriweather"/>
                <a:cs typeface="Merriweather"/>
                <a:sym typeface="Merriweather"/>
              </a:rPr>
              <a:t>Can be real trees or plastic ones.</a:t>
            </a:r>
            <a:endParaRPr>
              <a:solidFill>
                <a:srgbClr val="000000"/>
              </a:solidFill>
              <a:latin typeface="Merriweather"/>
              <a:ea typeface="Merriweather"/>
              <a:cs typeface="Merriweather"/>
              <a:sym typeface="Merriweather"/>
            </a:endParaRPr>
          </a:p>
        </p:txBody>
      </p:sp>
      <p:pic>
        <p:nvPicPr>
          <p:cNvPr id="81" name="Google Shape;81;p16" descr="Innovative Christmas Tree Decoration In Unique | Shoise with Beautiful Christmas Tree Decoration Ideas Interior Original 20353"/>
          <p:cNvPicPr preferRelativeResize="0"/>
          <p:nvPr/>
        </p:nvPicPr>
        <p:blipFill>
          <a:blip r:embed="rId4">
            <a:alphaModFix/>
          </a:blip>
          <a:stretch>
            <a:fillRect/>
          </a:stretch>
        </p:blipFill>
        <p:spPr>
          <a:xfrm>
            <a:off x="0" y="0"/>
            <a:ext cx="3097650" cy="5143500"/>
          </a:xfrm>
          <a:prstGeom prst="rect">
            <a:avLst/>
          </a:prstGeom>
          <a:noFill/>
          <a:ln>
            <a:noFill/>
          </a:ln>
        </p:spPr>
      </p:pic>
      <p:sp>
        <p:nvSpPr>
          <p:cNvPr id="82" name="Google Shape;82;p16"/>
          <p:cNvSpPr txBox="1">
            <a:spLocks noGrp="1"/>
          </p:cNvSpPr>
          <p:nvPr>
            <p:ph type="title"/>
          </p:nvPr>
        </p:nvSpPr>
        <p:spPr>
          <a:xfrm>
            <a:off x="3097650" y="0"/>
            <a:ext cx="2948700" cy="572700"/>
          </a:xfrm>
          <a:prstGeom prst="rect">
            <a:avLst/>
          </a:prstGeom>
          <a:ln w="9525" cap="flat" cmpd="sng">
            <a:solidFill>
              <a:srgbClr val="38761D"/>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fi">
                <a:latin typeface="Impact"/>
                <a:ea typeface="Impact"/>
                <a:cs typeface="Impact"/>
                <a:sym typeface="Impact"/>
              </a:rPr>
              <a:t>Christmas tree</a:t>
            </a:r>
            <a:endParaRPr>
              <a:latin typeface="Impact"/>
              <a:ea typeface="Impact"/>
              <a:cs typeface="Impact"/>
              <a:sym typeface="Impac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1915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t>Listen Christmas piece</a:t>
            </a:r>
            <a:endParaRPr/>
          </a:p>
        </p:txBody>
      </p:sp>
      <p:sp>
        <p:nvSpPr>
          <p:cNvPr id="88" name="Google Shape;88;p17"/>
          <p:cNvSpPr txBox="1">
            <a:spLocks noGrp="1"/>
          </p:cNvSpPr>
          <p:nvPr>
            <p:ph type="body" idx="1"/>
          </p:nvPr>
        </p:nvSpPr>
        <p:spPr>
          <a:xfrm>
            <a:off x="136775" y="1357700"/>
            <a:ext cx="3871200" cy="3142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fi">
                <a:solidFill>
                  <a:srgbClr val="000000"/>
                </a:solidFill>
                <a:latin typeface="Merriweather"/>
                <a:ea typeface="Merriweather"/>
                <a:cs typeface="Merriweather"/>
                <a:sym typeface="Merriweather"/>
              </a:rPr>
              <a:t>The tradition of proclaiming Christmas piece continues in Finland, above all in Turku, where the proclamation is read in the Old Great Hall from the balcony of the Brinkkalan House at 12 noon.</a:t>
            </a:r>
            <a:endParaRPr>
              <a:solidFill>
                <a:srgbClr val="000000"/>
              </a:solidFill>
              <a:latin typeface="Merriweather"/>
              <a:ea typeface="Merriweather"/>
              <a:cs typeface="Merriweather"/>
              <a:sym typeface="Merriweather"/>
            </a:endParaRPr>
          </a:p>
        </p:txBody>
      </p:sp>
      <p:pic>
        <p:nvPicPr>
          <p:cNvPr id="89" name="Google Shape;89;p17" descr="Protokollapäällikkö Mika Akkanen lukee vuoden 2017 joulurauhan julistuksen Prinkkalan talon parvekkeelta Suomen Turussa jouluaattona kello 12.00:&#10;&#10;Lämpötila +1,9 astetta (celsiusta), melkein pilvistä (6/8), luoteistuulta 4 metriä sekunnissa (puuskissa 8 m/s), ei lunta maassa.&#10;&#10;&quot;Huomenna, jos Jumala suo,&#10;on meidän Herramme ja Vapahtajamme armorikas syntymäjuhla;&#10;&#10;ja julistetaan siis täten yleinen joulurauha kehoittamalla kaikkia tätä juhlaa asiaankuuluvalla hartaudella viettämään sekä muutoin hiljaisesti ja rauhallisesti käyttäytymään,&#10;&#10;sillä se, joka tämän rauhan rikkoo ja joulujuhlaa jollakin laittomalla taikka sopimattomalla käytöksellä häiritsee, on raskauttavien asianhaarain vallitessa syypää siihen rangaistukseen, jonka laki ja asetukset kustakin rikoksesta ja rikkomuksesta erikseen säätävät.&#10;&#10;Lopuksi toivotetaan kaupungin kaikille asukkaille riemullista joulujuhlaa.&quot;&#10;&#10;Tilaisuudessa lauletaan yhteislauluina virsi Jumala ompi linnamme sekä Maamme-laulu.  Yhteislaulua vahvistaa Mieskuoro Laulun Ystävät. Musiikista vastaa Laivaston soittokunta, joka tilaisuuden lopuksi soittaa Porilaisten marssin.  Maamme-laulu on sisältynyt ohjelmaan vuodesta 1896, Porilaisten marssi vuodesta 1897 ja virsi Jumala ompi linnamme vuodesta 1903.  Ohjelma juontuu 1900-luvun taitteen sortovuosista, jolloin joulurauhan julistus sai protestimaisia piirteitä, joissa korostettiin Suomea ja suomalaisuutta venäläistämistoimia vastaan.&#10;&#10;Turussa joulurauhan julistamisella on pitkä historia.  Tiettävästi julistus luettiin ensimmäistä kertaa samalla paikalla, Turun Vanhalla Suurtorilla, vuonna 1320.  Joulurauhan julistusta seuraa paikan päällä Turussa jopa 15 000 ihmistä. Television kautta sen näkee yli miljoona katsojaa, nykyisin myös ulkomailla asuvat suomalaiset.  Joulurauhanjulistus on radioitu vuodesta 1935 ja televisioitu vuodesta 1983 lähtien.  &#10;&#10;Chief of Protocol Mika Akkanen reads the 2017 Declaration of Christmas Peace on Christmas Eve at 12:00:&#10;&#10;The temperature +1,9 degrees (Celsius), almost cloudy (6/8), north-west wind 4 meters per second, wind gust 8 m/s, no snow.&#10;&#10;&quot;Tomorrow, God willing,&#10;&#10;is the graceful celebration of the birth of our Lord and Saviour;&#10;&#10;and thus is declared a peaceful Christmas time to all, by advising devotion and to behave otherwise quietly and peacefully,&#10;&#10;because he who breaks this peace and violates the peace of Christmas by any illegal or improper behaviour shall under aggravating circumstances be guilty and punished according to what the law and statutes prescribe for each and every offence separately.&#10;&#10;Finally, a joyous Christmas feast is wished to all inhabitants of the city.&quot;&#10;&#10;After the announcement, the audience and the male choir sings the Finnish national anthem and the Navy band plays marching music &quot;Porilaisten Marssi&quot;.&#10;&#10;Declaration of Christmas Peace in Turku has a long history.  Reportedly Declaration was read for the first time in the same place, Old Great Square of Turku, in 1320.&#10;&#10;Turku is Finland's ancient capital." title="Joulurauhan julistus 2017 - The Christmas Peace Declaration 2017">
            <a:hlinkClick r:id="rId3"/>
          </p:cNvPr>
          <p:cNvPicPr preferRelativeResize="0"/>
          <p:nvPr/>
        </p:nvPicPr>
        <p:blipFill>
          <a:blip r:embed="rId4">
            <a:alphaModFix/>
          </a:blip>
          <a:stretch>
            <a:fillRect/>
          </a:stretch>
        </p:blipFill>
        <p:spPr>
          <a:xfrm>
            <a:off x="4280316" y="1495750"/>
            <a:ext cx="4863684" cy="3647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0" y="0"/>
            <a:ext cx="8520600" cy="572700"/>
          </a:xfrm>
          <a:prstGeom prst="rect">
            <a:avLst/>
          </a:prstGeom>
          <a:ln w="9525" cap="flat" cmpd="sng">
            <a:solidFill>
              <a:srgbClr val="7F6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fi"/>
              <a:t>Christmas sauna</a:t>
            </a:r>
            <a:endParaRPr/>
          </a:p>
        </p:txBody>
      </p:sp>
      <p:sp>
        <p:nvSpPr>
          <p:cNvPr id="95" name="Google Shape;95;p18"/>
          <p:cNvSpPr txBox="1">
            <a:spLocks noGrp="1"/>
          </p:cNvSpPr>
          <p:nvPr>
            <p:ph type="body" idx="1"/>
          </p:nvPr>
        </p:nvSpPr>
        <p:spPr>
          <a:xfrm>
            <a:off x="0" y="675750"/>
            <a:ext cx="8659200" cy="1399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fi" sz="1500">
                <a:solidFill>
                  <a:schemeClr val="dk1"/>
                </a:solidFill>
                <a:latin typeface="Merriweather"/>
                <a:ea typeface="Merriweather"/>
                <a:cs typeface="Merriweather"/>
                <a:sym typeface="Merriweather"/>
              </a:rPr>
              <a:t>The Christmas sauna is a Finnish Christmas tradition. It was the most important event for the old Finns in Christmas, which was prepared with devotion and care. The Christmas sauna has been part of the Finnish peasant's celebration through time. </a:t>
            </a:r>
            <a:r>
              <a:rPr lang="fi" sz="1500">
                <a:solidFill>
                  <a:srgbClr val="000000"/>
                </a:solidFill>
                <a:latin typeface="Merriweather"/>
                <a:ea typeface="Merriweather"/>
                <a:cs typeface="Merriweather"/>
                <a:sym typeface="Merriweather"/>
              </a:rPr>
              <a:t>After sauna if its snow in ground people go often cool down and roll over in snow.</a:t>
            </a:r>
            <a:endParaRPr sz="1500">
              <a:solidFill>
                <a:srgbClr val="000000"/>
              </a:solidFill>
              <a:latin typeface="Merriweather"/>
              <a:ea typeface="Merriweather"/>
              <a:cs typeface="Merriweather"/>
              <a:sym typeface="Merriweather"/>
            </a:endParaRPr>
          </a:p>
        </p:txBody>
      </p:sp>
      <p:pic>
        <p:nvPicPr>
          <p:cNvPr id="96" name="Google Shape;96;p18" descr="Kuvahaun tulos haulle sauna"/>
          <p:cNvPicPr preferRelativeResize="0"/>
          <p:nvPr/>
        </p:nvPicPr>
        <p:blipFill>
          <a:blip r:embed="rId3">
            <a:alphaModFix/>
          </a:blip>
          <a:stretch>
            <a:fillRect/>
          </a:stretch>
        </p:blipFill>
        <p:spPr>
          <a:xfrm>
            <a:off x="4719425" y="2286000"/>
            <a:ext cx="4369850" cy="2857500"/>
          </a:xfrm>
          <a:prstGeom prst="rect">
            <a:avLst/>
          </a:prstGeom>
          <a:noFill/>
          <a:ln>
            <a:noFill/>
          </a:ln>
        </p:spPr>
      </p:pic>
      <p:pic>
        <p:nvPicPr>
          <p:cNvPr id="97" name="Google Shape;97;p18" descr="Kuvahaun tulos haulle sauna winter"/>
          <p:cNvPicPr preferRelativeResize="0"/>
          <p:nvPr/>
        </p:nvPicPr>
        <p:blipFill>
          <a:blip r:embed="rId4">
            <a:alphaModFix/>
          </a:blip>
          <a:stretch>
            <a:fillRect/>
          </a:stretch>
        </p:blipFill>
        <p:spPr>
          <a:xfrm>
            <a:off x="0" y="2286000"/>
            <a:ext cx="4719425" cy="2857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0" y="0"/>
            <a:ext cx="4828800" cy="5727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fi">
                <a:latin typeface="Impact"/>
                <a:ea typeface="Impact"/>
                <a:cs typeface="Impact"/>
                <a:sym typeface="Impact"/>
              </a:rPr>
              <a:t>Christmas Decorations</a:t>
            </a:r>
            <a:endParaRPr>
              <a:latin typeface="Impact"/>
              <a:ea typeface="Impact"/>
              <a:cs typeface="Impact"/>
              <a:sym typeface="Impact"/>
            </a:endParaRPr>
          </a:p>
        </p:txBody>
      </p:sp>
      <p:sp>
        <p:nvSpPr>
          <p:cNvPr id="103" name="Google Shape;103;p19"/>
          <p:cNvSpPr txBox="1">
            <a:spLocks noGrp="1"/>
          </p:cNvSpPr>
          <p:nvPr>
            <p:ph type="body" idx="1"/>
          </p:nvPr>
        </p:nvSpPr>
        <p:spPr>
          <a:xfrm>
            <a:off x="0" y="572700"/>
            <a:ext cx="4828800" cy="21132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fi">
                <a:solidFill>
                  <a:schemeClr val="dk1"/>
                </a:solidFill>
                <a:latin typeface="Merriweather"/>
                <a:ea typeface="Merriweather"/>
                <a:cs typeface="Merriweather"/>
                <a:sym typeface="Merriweather"/>
              </a:rPr>
              <a:t>Common Christmas decorations include spruce, christmas tree, Christmas wreaths, shoulder straps, himmels, apples, candles, Christmas tablecloths, Christmas flowers, outdoor entrances,ice lanterns and sheaves.</a:t>
            </a:r>
            <a:endParaRPr>
              <a:latin typeface="Merriweather"/>
              <a:ea typeface="Merriweather"/>
              <a:cs typeface="Merriweather"/>
              <a:sym typeface="Merriweather"/>
            </a:endParaRPr>
          </a:p>
        </p:txBody>
      </p:sp>
      <p:pic>
        <p:nvPicPr>
          <p:cNvPr id="104" name="Google Shape;104;p19" descr="kuva"/>
          <p:cNvPicPr preferRelativeResize="0"/>
          <p:nvPr/>
        </p:nvPicPr>
        <p:blipFill rotWithShape="1">
          <a:blip r:embed="rId3">
            <a:alphaModFix/>
          </a:blip>
          <a:srcRect t="17837"/>
          <a:stretch/>
        </p:blipFill>
        <p:spPr>
          <a:xfrm>
            <a:off x="0" y="2996000"/>
            <a:ext cx="1922125" cy="2147500"/>
          </a:xfrm>
          <a:prstGeom prst="rect">
            <a:avLst/>
          </a:prstGeom>
          <a:noFill/>
          <a:ln>
            <a:noFill/>
          </a:ln>
        </p:spPr>
      </p:pic>
      <p:pic>
        <p:nvPicPr>
          <p:cNvPr id="105" name="Google Shape;105;p19" descr="Kuvahaun tulos haulle olkipukki"/>
          <p:cNvPicPr preferRelativeResize="0"/>
          <p:nvPr/>
        </p:nvPicPr>
        <p:blipFill rotWithShape="1">
          <a:blip r:embed="rId4">
            <a:alphaModFix/>
          </a:blip>
          <a:srcRect l="27489" r="26817"/>
          <a:stretch/>
        </p:blipFill>
        <p:spPr>
          <a:xfrm>
            <a:off x="1922125" y="2996000"/>
            <a:ext cx="1511450" cy="2147500"/>
          </a:xfrm>
          <a:prstGeom prst="rect">
            <a:avLst/>
          </a:prstGeom>
          <a:noFill/>
          <a:ln>
            <a:noFill/>
          </a:ln>
        </p:spPr>
      </p:pic>
      <p:pic>
        <p:nvPicPr>
          <p:cNvPr id="106" name="Google Shape;106;p19"/>
          <p:cNvPicPr preferRelativeResize="0"/>
          <p:nvPr/>
        </p:nvPicPr>
        <p:blipFill>
          <a:blip r:embed="rId5">
            <a:alphaModFix/>
          </a:blip>
          <a:stretch>
            <a:fillRect/>
          </a:stretch>
        </p:blipFill>
        <p:spPr>
          <a:xfrm>
            <a:off x="4828800" y="0"/>
            <a:ext cx="2129275" cy="2095950"/>
          </a:xfrm>
          <a:prstGeom prst="rect">
            <a:avLst/>
          </a:prstGeom>
          <a:noFill/>
          <a:ln>
            <a:noFill/>
          </a:ln>
        </p:spPr>
      </p:pic>
      <p:pic>
        <p:nvPicPr>
          <p:cNvPr id="107" name="Google Shape;107;p19" descr="Kuvahaun tulos haulle joululiina"/>
          <p:cNvPicPr preferRelativeResize="0"/>
          <p:nvPr/>
        </p:nvPicPr>
        <p:blipFill>
          <a:blip r:embed="rId6">
            <a:alphaModFix/>
          </a:blip>
          <a:stretch>
            <a:fillRect/>
          </a:stretch>
        </p:blipFill>
        <p:spPr>
          <a:xfrm>
            <a:off x="5249001" y="3005025"/>
            <a:ext cx="1709075" cy="2095975"/>
          </a:xfrm>
          <a:prstGeom prst="rect">
            <a:avLst/>
          </a:prstGeom>
          <a:noFill/>
          <a:ln>
            <a:noFill/>
          </a:ln>
        </p:spPr>
      </p:pic>
      <p:pic>
        <p:nvPicPr>
          <p:cNvPr id="108" name="Google Shape;108;p19" descr="Kuvahaun tulos haulle joulu kukka"/>
          <p:cNvPicPr preferRelativeResize="0"/>
          <p:nvPr/>
        </p:nvPicPr>
        <p:blipFill>
          <a:blip r:embed="rId7">
            <a:alphaModFix/>
          </a:blip>
          <a:stretch>
            <a:fillRect/>
          </a:stretch>
        </p:blipFill>
        <p:spPr>
          <a:xfrm>
            <a:off x="7056500" y="2973475"/>
            <a:ext cx="2087503" cy="2159075"/>
          </a:xfrm>
          <a:prstGeom prst="rect">
            <a:avLst/>
          </a:prstGeom>
          <a:noFill/>
          <a:ln>
            <a:noFill/>
          </a:ln>
        </p:spPr>
      </p:pic>
      <p:pic>
        <p:nvPicPr>
          <p:cNvPr id="109" name="Google Shape;109;p19" descr="Kuvahaun tulos haulle jÃ¤Ã¤lyhty"/>
          <p:cNvPicPr preferRelativeResize="0"/>
          <p:nvPr/>
        </p:nvPicPr>
        <p:blipFill>
          <a:blip r:embed="rId8">
            <a:alphaModFix/>
          </a:blip>
          <a:stretch>
            <a:fillRect/>
          </a:stretch>
        </p:blipFill>
        <p:spPr>
          <a:xfrm>
            <a:off x="7118250" y="-12"/>
            <a:ext cx="1964006" cy="2095975"/>
          </a:xfrm>
          <a:prstGeom prst="rect">
            <a:avLst/>
          </a:prstGeom>
          <a:noFill/>
          <a:ln>
            <a:noFill/>
          </a:ln>
        </p:spPr>
      </p:pic>
      <p:pic>
        <p:nvPicPr>
          <p:cNvPr id="110" name="Google Shape;110;p19" descr="Kauralyhde"/>
          <p:cNvPicPr preferRelativeResize="0"/>
          <p:nvPr/>
        </p:nvPicPr>
        <p:blipFill rotWithShape="1">
          <a:blip r:embed="rId9">
            <a:alphaModFix/>
          </a:blip>
          <a:srcRect l="30014" t="19109" r="17218" b="31954"/>
          <a:stretch/>
        </p:blipFill>
        <p:spPr>
          <a:xfrm>
            <a:off x="3539925" y="3021775"/>
            <a:ext cx="1709075" cy="20959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body" idx="1"/>
          </p:nvPr>
        </p:nvSpPr>
        <p:spPr>
          <a:xfrm>
            <a:off x="0" y="150475"/>
            <a:ext cx="3898800" cy="2038200"/>
          </a:xfrm>
          <a:prstGeom prst="rect">
            <a:avLst/>
          </a:prstGeom>
          <a:ln w="9525" cap="flat" cmpd="sng">
            <a:solidFill>
              <a:srgbClr val="FFE59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fi">
                <a:solidFill>
                  <a:schemeClr val="dk1"/>
                </a:solidFill>
                <a:latin typeface="Merriweather"/>
                <a:ea typeface="Merriweather"/>
                <a:cs typeface="Merriweather"/>
                <a:sym typeface="Merriweather"/>
              </a:rPr>
              <a:t>The way to go to the cemetery to light candles to the family farms began in the 20th century and became commonplace after the Winter War with heroic beasts and others. </a:t>
            </a:r>
            <a:endParaRPr b="1">
              <a:latin typeface="Merriweather"/>
              <a:ea typeface="Merriweather"/>
              <a:cs typeface="Merriweather"/>
              <a:sym typeface="Merriweather"/>
            </a:endParaRPr>
          </a:p>
        </p:txBody>
      </p:sp>
      <p:pic>
        <p:nvPicPr>
          <p:cNvPr id="116" name="Google Shape;116;p20" descr="Kuvahaun tulos haulle hautausmaa joulu"/>
          <p:cNvPicPr preferRelativeResize="0"/>
          <p:nvPr/>
        </p:nvPicPr>
        <p:blipFill>
          <a:blip r:embed="rId3">
            <a:alphaModFix/>
          </a:blip>
          <a:stretch>
            <a:fillRect/>
          </a:stretch>
        </p:blipFill>
        <p:spPr>
          <a:xfrm>
            <a:off x="4034400" y="0"/>
            <a:ext cx="5109601" cy="5143500"/>
          </a:xfrm>
          <a:prstGeom prst="rect">
            <a:avLst/>
          </a:prstGeom>
          <a:noFill/>
          <a:ln>
            <a:noFill/>
          </a:ln>
        </p:spPr>
      </p:pic>
      <p:pic>
        <p:nvPicPr>
          <p:cNvPr id="117" name="Google Shape;117;p20" descr="Kuvahaun tulos haulle hautausmaa joulu"/>
          <p:cNvPicPr preferRelativeResize="0"/>
          <p:nvPr/>
        </p:nvPicPr>
        <p:blipFill>
          <a:blip r:embed="rId4">
            <a:alphaModFix/>
          </a:blip>
          <a:stretch>
            <a:fillRect/>
          </a:stretch>
        </p:blipFill>
        <p:spPr>
          <a:xfrm>
            <a:off x="0" y="2341075"/>
            <a:ext cx="4034400" cy="28131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92825" y="893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t>Traditional Christmas food</a:t>
            </a:r>
            <a:endParaRPr/>
          </a:p>
          <a:p>
            <a:pPr marL="0" lvl="0" indent="0" algn="l" rtl="0">
              <a:spcBef>
                <a:spcPts val="0"/>
              </a:spcBef>
              <a:spcAft>
                <a:spcPts val="0"/>
              </a:spcAft>
              <a:buNone/>
            </a:pPr>
            <a:endParaRPr/>
          </a:p>
        </p:txBody>
      </p:sp>
      <p:sp>
        <p:nvSpPr>
          <p:cNvPr id="123" name="Google Shape;123;p21"/>
          <p:cNvSpPr txBox="1">
            <a:spLocks noGrp="1"/>
          </p:cNvSpPr>
          <p:nvPr>
            <p:ph type="body" idx="1"/>
          </p:nvPr>
        </p:nvSpPr>
        <p:spPr>
          <a:xfrm>
            <a:off x="-19175" y="662075"/>
            <a:ext cx="7077900" cy="1339500"/>
          </a:xfrm>
          <a:prstGeom prst="rect">
            <a:avLst/>
          </a:prstGeom>
          <a:ln w="9525" cap="flat" cmpd="sng">
            <a:solidFill>
              <a:srgbClr val="A4C2F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fi">
                <a:solidFill>
                  <a:srgbClr val="000000"/>
                </a:solidFill>
              </a:rPr>
              <a:t>Typical dishes for Finnish Christmas food include various boxes, usually carrots, Swede and potato boxes, and various fish dishes such as cold-smoked salmon, graavisalmon and graavis. On Christmas Eve morning, we eat rice porridge!</a:t>
            </a:r>
            <a:endParaRPr>
              <a:solidFill>
                <a:srgbClr val="000000"/>
              </a:solidFill>
            </a:endParaRPr>
          </a:p>
        </p:txBody>
      </p:sp>
      <p:pic>
        <p:nvPicPr>
          <p:cNvPr id="124" name="Google Shape;124;p21" descr="Kuvahaun tulos haulle porkkanalaatikko"/>
          <p:cNvPicPr preferRelativeResize="0"/>
          <p:nvPr/>
        </p:nvPicPr>
        <p:blipFill>
          <a:blip r:embed="rId3">
            <a:alphaModFix/>
          </a:blip>
          <a:stretch>
            <a:fillRect/>
          </a:stretch>
        </p:blipFill>
        <p:spPr>
          <a:xfrm>
            <a:off x="0" y="2190947"/>
            <a:ext cx="2381249" cy="1339454"/>
          </a:xfrm>
          <a:prstGeom prst="rect">
            <a:avLst/>
          </a:prstGeom>
          <a:noFill/>
          <a:ln>
            <a:noFill/>
          </a:ln>
        </p:spPr>
      </p:pic>
      <p:pic>
        <p:nvPicPr>
          <p:cNvPr id="125" name="Google Shape;125;p21" descr="Kuvahaun tulos haulle lanttulaatikko"/>
          <p:cNvPicPr preferRelativeResize="0"/>
          <p:nvPr/>
        </p:nvPicPr>
        <p:blipFill>
          <a:blip r:embed="rId4">
            <a:alphaModFix/>
          </a:blip>
          <a:stretch>
            <a:fillRect/>
          </a:stretch>
        </p:blipFill>
        <p:spPr>
          <a:xfrm>
            <a:off x="2193900" y="3654500"/>
            <a:ext cx="2965274" cy="1504975"/>
          </a:xfrm>
          <a:prstGeom prst="rect">
            <a:avLst/>
          </a:prstGeom>
          <a:noFill/>
          <a:ln>
            <a:noFill/>
          </a:ln>
        </p:spPr>
      </p:pic>
      <p:pic>
        <p:nvPicPr>
          <p:cNvPr id="126" name="Google Shape;126;p21"/>
          <p:cNvPicPr preferRelativeResize="0"/>
          <p:nvPr/>
        </p:nvPicPr>
        <p:blipFill>
          <a:blip r:embed="rId5">
            <a:alphaModFix/>
          </a:blip>
          <a:stretch>
            <a:fillRect/>
          </a:stretch>
        </p:blipFill>
        <p:spPr>
          <a:xfrm>
            <a:off x="0" y="3568800"/>
            <a:ext cx="2381250" cy="1590675"/>
          </a:xfrm>
          <a:prstGeom prst="rect">
            <a:avLst/>
          </a:prstGeom>
          <a:noFill/>
          <a:ln>
            <a:noFill/>
          </a:ln>
        </p:spPr>
      </p:pic>
      <p:pic>
        <p:nvPicPr>
          <p:cNvPr id="127" name="Google Shape;127;p21" descr="Kuvahaun tulos haulle graavilohi"/>
          <p:cNvPicPr preferRelativeResize="0"/>
          <p:nvPr/>
        </p:nvPicPr>
        <p:blipFill>
          <a:blip r:embed="rId6">
            <a:alphaModFix/>
          </a:blip>
          <a:stretch>
            <a:fillRect/>
          </a:stretch>
        </p:blipFill>
        <p:spPr>
          <a:xfrm>
            <a:off x="6587850" y="3614576"/>
            <a:ext cx="2556149" cy="1504975"/>
          </a:xfrm>
          <a:prstGeom prst="rect">
            <a:avLst/>
          </a:prstGeom>
          <a:noFill/>
          <a:ln>
            <a:noFill/>
          </a:ln>
        </p:spPr>
      </p:pic>
      <p:pic>
        <p:nvPicPr>
          <p:cNvPr id="128" name="Google Shape;128;p21" descr="Kuvahaun tulos haulle lohi"/>
          <p:cNvPicPr preferRelativeResize="0"/>
          <p:nvPr/>
        </p:nvPicPr>
        <p:blipFill>
          <a:blip r:embed="rId7">
            <a:alphaModFix/>
          </a:blip>
          <a:stretch>
            <a:fillRect/>
          </a:stretch>
        </p:blipFill>
        <p:spPr>
          <a:xfrm>
            <a:off x="2369475" y="2065338"/>
            <a:ext cx="2300600" cy="1590675"/>
          </a:xfrm>
          <a:prstGeom prst="rect">
            <a:avLst/>
          </a:prstGeom>
          <a:noFill/>
          <a:ln>
            <a:noFill/>
          </a:ln>
        </p:spPr>
      </p:pic>
      <p:pic>
        <p:nvPicPr>
          <p:cNvPr id="129" name="Google Shape;129;p21" descr="Kuvahaun tulos haulle graavisiika"/>
          <p:cNvPicPr preferRelativeResize="0"/>
          <p:nvPr/>
        </p:nvPicPr>
        <p:blipFill>
          <a:blip r:embed="rId8">
            <a:alphaModFix/>
          </a:blip>
          <a:stretch>
            <a:fillRect/>
          </a:stretch>
        </p:blipFill>
        <p:spPr>
          <a:xfrm>
            <a:off x="4433175" y="2065350"/>
            <a:ext cx="2474976" cy="1590675"/>
          </a:xfrm>
          <a:prstGeom prst="rect">
            <a:avLst/>
          </a:prstGeom>
          <a:noFill/>
          <a:ln>
            <a:noFill/>
          </a:ln>
        </p:spPr>
      </p:pic>
      <p:pic>
        <p:nvPicPr>
          <p:cNvPr id="130" name="Google Shape;130;p21" descr="Kuvahaun tulos haulle maksalaatikko"/>
          <p:cNvPicPr preferRelativeResize="0"/>
          <p:nvPr/>
        </p:nvPicPr>
        <p:blipFill>
          <a:blip r:embed="rId9">
            <a:alphaModFix/>
          </a:blip>
          <a:stretch>
            <a:fillRect/>
          </a:stretch>
        </p:blipFill>
        <p:spPr>
          <a:xfrm>
            <a:off x="6762750" y="2008400"/>
            <a:ext cx="2381250" cy="1637375"/>
          </a:xfrm>
          <a:prstGeom prst="rect">
            <a:avLst/>
          </a:prstGeom>
          <a:noFill/>
          <a:ln>
            <a:noFill/>
          </a:ln>
        </p:spPr>
      </p:pic>
      <p:pic>
        <p:nvPicPr>
          <p:cNvPr id="131" name="Google Shape;131;p21" descr="Kuvahaun tulos haulle riisipuuro"/>
          <p:cNvPicPr preferRelativeResize="0"/>
          <p:nvPr/>
        </p:nvPicPr>
        <p:blipFill>
          <a:blip r:embed="rId10">
            <a:alphaModFix/>
          </a:blip>
          <a:stretch>
            <a:fillRect/>
          </a:stretch>
        </p:blipFill>
        <p:spPr>
          <a:xfrm>
            <a:off x="5159175" y="3697350"/>
            <a:ext cx="1603575" cy="14192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407</Words>
  <Application>Microsoft Office PowerPoint</Application>
  <PresentationFormat>Näytössä katseltava esitys (16:9)</PresentationFormat>
  <Paragraphs>29</Paragraphs>
  <Slides>9</Slides>
  <Notes>9</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9</vt:i4>
      </vt:variant>
    </vt:vector>
  </HeadingPairs>
  <TitlesOfParts>
    <vt:vector size="13" baseType="lpstr">
      <vt:lpstr>Impact</vt:lpstr>
      <vt:lpstr>Arial</vt:lpstr>
      <vt:lpstr>Merriweather</vt:lpstr>
      <vt:lpstr>Simple Light</vt:lpstr>
      <vt:lpstr>Finnish Christmas traditions</vt:lpstr>
      <vt:lpstr>PowerPoint-esitys</vt:lpstr>
      <vt:lpstr>Basic facts</vt:lpstr>
      <vt:lpstr>Christmas tree</vt:lpstr>
      <vt:lpstr>Listen Christmas piece</vt:lpstr>
      <vt:lpstr>Christmas sauna</vt:lpstr>
      <vt:lpstr>Christmas Decorations</vt:lpstr>
      <vt:lpstr>PowerPoint-esitys</vt:lpstr>
      <vt:lpstr>Traditional Christmas food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Finnish Christmas traditions</dc:title>
  <dc:creator>Mäenpää Eija</dc:creator>
  <cp:lastModifiedBy>Mäenpää Eija</cp:lastModifiedBy>
  <cp:revision>1</cp:revision>
  <dcterms:modified xsi:type="dcterms:W3CDTF">2018-12-18T14:06:41Z</dcterms:modified>
</cp:coreProperties>
</file>