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C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Large extended families living together</c:v>
                </c:pt>
                <c:pt idx="1">
                  <c:v>People finding identity through position within the community</c:v>
                </c:pt>
                <c:pt idx="2">
                  <c:v>Working independently on private farms</c:v>
                </c:pt>
                <c:pt idx="3">
                  <c:v>Sharing meals and other activities</c:v>
                </c:pt>
                <c:pt idx="4">
                  <c:v>Living within a caste system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</c:v>
                </c:pt>
                <c:pt idx="3">
                  <c:v>26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5705384"/>
        <c:axId val="245705776"/>
      </c:barChart>
      <c:catAx>
        <c:axId val="24570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5705776"/>
        <c:crosses val="autoZero"/>
        <c:auto val="1"/>
        <c:lblAlgn val="ctr"/>
        <c:lblOffset val="100"/>
        <c:noMultiLvlLbl val="0"/>
      </c:catAx>
      <c:valAx>
        <c:axId val="24570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570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42666952887354814"/>
                  <c:y val="-1.8037005686627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781158868734546E-2"/>
                      <c:h val="6.772895635328671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1255755091952189E-2"/>
                  <c:y val="-1.202467045775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9546451468849885E-2"/>
                      <c:h val="6.772895635328671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8788138988504375E-2"/>
                  <c:y val="-2.104317330106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9546451468849885E-2"/>
                      <c:h val="6.772895635328671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Sheet1!$A$1:$A$3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Blank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6770216"/>
        <c:axId val="346769824"/>
        <c:axId val="0"/>
      </c:bar3DChart>
      <c:catAx>
        <c:axId val="346770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6769824"/>
        <c:crosses val="autoZero"/>
        <c:auto val="1"/>
        <c:lblAlgn val="ctr"/>
        <c:lblOffset val="100"/>
        <c:noMultiLvlLbl val="0"/>
      </c:catAx>
      <c:valAx>
        <c:axId val="34676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6770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r="5400000" sx="1000" sy="1000" algn="ctr" rotWithShape="0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Sheet1!$A$17:$A$19</c:f>
              <c:strCache>
                <c:ptCount val="3"/>
                <c:pt idx="0">
                  <c:v>City</c:v>
                </c:pt>
                <c:pt idx="1">
                  <c:v>Village</c:v>
                </c:pt>
                <c:pt idx="2">
                  <c:v>Blank</c:v>
                </c:pt>
              </c:strCache>
            </c:strRef>
          </c:cat>
          <c:val>
            <c:numRef>
              <c:f>Sheet1!$B$17:$B$19</c:f>
              <c:numCache>
                <c:formatCode>General</c:formatCode>
                <c:ptCount val="3"/>
                <c:pt idx="0">
                  <c:v>25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What </a:t>
            </a:r>
            <a:r>
              <a:rPr lang="en-US" sz="2400" dirty="0"/>
              <a:t>changes would you do if you were to live in a village?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Sheet1!$A$21:$A$39</c:f>
              <c:strCache>
                <c:ptCount val="19"/>
                <c:pt idx="0">
                  <c:v>Private schools</c:v>
                </c:pt>
                <c:pt idx="1">
                  <c:v>Mall</c:v>
                </c:pt>
                <c:pt idx="2">
                  <c:v>Markets</c:v>
                </c:pt>
                <c:pt idx="3">
                  <c:v>Friends</c:v>
                </c:pt>
                <c:pt idx="4">
                  <c:v>Cinemas</c:v>
                </c:pt>
                <c:pt idx="5">
                  <c:v>Modern lifestyle</c:v>
                </c:pt>
                <c:pt idx="6">
                  <c:v>Facilities</c:v>
                </c:pt>
                <c:pt idx="7">
                  <c:v>Education</c:v>
                </c:pt>
                <c:pt idx="8">
                  <c:v>More schools</c:v>
                </c:pt>
                <c:pt idx="9">
                  <c:v>Technology</c:v>
                </c:pt>
                <c:pt idx="10">
                  <c:v>Shopping</c:v>
                </c:pt>
                <c:pt idx="11">
                  <c:v>Café</c:v>
                </c:pt>
                <c:pt idx="12">
                  <c:v>Internet</c:v>
                </c:pt>
                <c:pt idx="13">
                  <c:v>Hospitals</c:v>
                </c:pt>
                <c:pt idx="14">
                  <c:v>Sports centers</c:v>
                </c:pt>
                <c:pt idx="15">
                  <c:v>Medication</c:v>
                </c:pt>
                <c:pt idx="16">
                  <c:v>Night life/ clubs</c:v>
                </c:pt>
                <c:pt idx="17">
                  <c:v>School establishments</c:v>
                </c:pt>
                <c:pt idx="18">
                  <c:v>Youth club</c:v>
                </c:pt>
              </c:strCache>
            </c:strRef>
          </c:cat>
          <c:val>
            <c:numRef>
              <c:f>Sheet1!$B$21:$B$39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-50"/>
        <c:axId val="374407640"/>
        <c:axId val="374406464"/>
      </c:barChart>
      <c:catAx>
        <c:axId val="37440764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74406464"/>
        <c:crosses val="autoZero"/>
        <c:auto val="1"/>
        <c:lblAlgn val="ctr"/>
        <c:lblOffset val="100"/>
        <c:noMultiLvlLbl val="0"/>
      </c:catAx>
      <c:valAx>
        <c:axId val="3744064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7440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l-GR" sz="24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6F1C555-EC1B-4FCA-BB26-DE7CBD11C503}" type="CATEGORYNAME">
                      <a:rPr lang="en-US" smtClean="0"/>
                      <a:pPr algn="ctr" rtl="0">
                        <a:defRPr lang="el-GR" sz="2400">
                          <a:solidFill>
                            <a:prstClr val="white"/>
                          </a:solidFill>
                        </a:defRPr>
                      </a:pPr>
                      <a:t>[CATEGORY NAME]</a:t>
                    </a:fld>
                    <a:r>
                      <a:rPr lang="en-US" baseline="0" smtClean="0"/>
                      <a:t>: </a:t>
                    </a:r>
                    <a:fld id="{177CE4EC-2009-4AF7-A7CC-0988FBDD559B}" type="VALUE">
                      <a:rPr lang="en-US" baseline="0"/>
                      <a:pPr algn="ctr" rtl="0">
                        <a:defRPr lang="el-GR" sz="2400">
                          <a:solidFill>
                            <a:prstClr val="white"/>
                          </a:solidFill>
                        </a:defRPr>
                      </a:pPr>
                      <a:t>[VALUE]</a:t>
                    </a:fld>
                    <a:endParaRPr lang="en-US" baseline="0" smtClean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l-GR" sz="2400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NO:4</a:t>
                    </a:r>
                    <a:endParaRPr lang="en-US" sz="24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Sheet1!$A$7:$A$8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Sheet1!$B$7:$B$8</c:f>
              <c:numCache>
                <c:formatCode>General</c:formatCode>
                <c:ptCount val="2"/>
                <c:pt idx="0">
                  <c:v>34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Lbls>
            <c:spPr>
              <a:solidFill>
                <a:srgbClr val="5B9BD5">
                  <a:alpha val="7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Sheet1!$A$11:$A$16</c:f>
              <c:strCache>
                <c:ptCount val="6"/>
                <c:pt idx="0">
                  <c:v>Discrimination</c:v>
                </c:pt>
                <c:pt idx="1">
                  <c:v>Foreigners</c:v>
                </c:pt>
                <c:pt idx="2">
                  <c:v>Not interested youn people</c:v>
                </c:pt>
                <c:pt idx="3">
                  <c:v>Technology</c:v>
                </c:pt>
                <c:pt idx="4">
                  <c:v>Social life obstacles</c:v>
                </c:pt>
                <c:pt idx="5">
                  <c:v>Other</c:v>
                </c:pt>
              </c:strCache>
            </c:strRef>
          </c:cat>
          <c:val>
            <c:numRef>
              <c:f>Sheet1!$B$11:$B$16</c:f>
              <c:numCache>
                <c:formatCode>General</c:formatCode>
                <c:ptCount val="6"/>
                <c:pt idx="0">
                  <c:v>2</c:v>
                </c:pt>
                <c:pt idx="1">
                  <c:v>27</c:v>
                </c:pt>
                <c:pt idx="2">
                  <c:v>13</c:v>
                </c:pt>
                <c:pt idx="3">
                  <c:v>25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43173872"/>
        <c:axId val="243174264"/>
      </c:barChart>
      <c:catAx>
        <c:axId val="243173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3174264"/>
        <c:crosses val="autoZero"/>
        <c:auto val="1"/>
        <c:lblAlgn val="ctr"/>
        <c:lblOffset val="100"/>
        <c:noMultiLvlLbl val="0"/>
      </c:catAx>
      <c:valAx>
        <c:axId val="243174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3173872"/>
        <c:crosses val="autoZero"/>
        <c:crossBetween val="between"/>
      </c:valAx>
      <c:spPr>
        <a:noFill/>
        <a:ln>
          <a:solidFill>
            <a:schemeClr val="accent4"/>
          </a:solidFill>
        </a:ln>
        <a:effectLst/>
      </c:spPr>
    </c:plotArea>
    <c:plotVisOnly val="1"/>
    <c:dispBlanksAs val="gap"/>
    <c:showDLblsOverMax val="0"/>
  </c:chart>
  <c:spPr>
    <a:solidFill>
      <a:schemeClr val="tx2">
        <a:lumMod val="50000"/>
      </a:schemeClr>
    </a:solidFill>
    <a:ln w="9525" cap="flat" cmpd="sng" algn="ctr">
      <a:solidFill>
        <a:schemeClr val="accent4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Sheet1!$A$7:$A$9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Blank</c:v>
                </c:pt>
              </c:strCache>
            </c:strRef>
          </c:cat>
          <c:val>
            <c:numRef>
              <c:f>Sheet1!$B$7:$B$9</c:f>
              <c:numCache>
                <c:formatCode>General</c:formatCode>
                <c:ptCount val="3"/>
                <c:pt idx="0">
                  <c:v>26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Sheet1!$A$1:$A$3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Blank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17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288427672"/>
        <c:axId val="288428064"/>
      </c:barChart>
      <c:catAx>
        <c:axId val="288427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88428064"/>
        <c:crosses val="autoZero"/>
        <c:auto val="1"/>
        <c:lblAlgn val="ctr"/>
        <c:lblOffset val="100"/>
        <c:noMultiLvlLbl val="0"/>
      </c:catAx>
      <c:valAx>
        <c:axId val="28842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88427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</c:dTable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gradFill>
              <a:gsLst>
                <a:gs pos="100000">
                  <a:schemeClr val="accent5">
                    <a:alpha val="0"/>
                  </a:schemeClr>
                </a:gs>
                <a:gs pos="50000">
                  <a:schemeClr val="accent5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2538075010360547"/>
                  <c:y val="0.5094092461260029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8B341A6-FE23-45ED-B6D8-A957DD7EA464}" type="CATEGORYNAME">
                      <a:rPr lang="en-US" sz="1800" smtClean="0"/>
                      <a:pPr>
                        <a:defRPr sz="1800"/>
                      </a:pPr>
                      <a:t>[CATEGORY NAME]</a:t>
                    </a:fld>
                    <a:r>
                      <a:rPr lang="en-US" sz="1800" dirty="0" smtClean="0"/>
                      <a:t>:</a:t>
                    </a:r>
                    <a:fld id="{CD102E61-13D8-4A89-B289-0DEF3D4F7C49}" type="VALUE">
                      <a:rPr lang="en-US" sz="1800" baseline="0" smtClean="0"/>
                      <a:pPr>
                        <a:defRPr sz="1800"/>
                      </a:pPr>
                      <a:t>[VALUE]</a:t>
                    </a:fld>
                    <a:endParaRPr lang="en-US" sz="1800" dirty="0" smtClean="0"/>
                  </a:p>
                </c:rich>
              </c:tx>
              <c:spPr>
                <a:solidFill>
                  <a:prstClr val="black">
                    <a:lumMod val="50000"/>
                    <a:lumOff val="5000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7385"/>
                        <a:gd name="adj2" fmla="val -21636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7222213361930099E-2"/>
                  <c:y val="0.1224015313906919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DE62B5-8798-43E7-B949-BA260CE25476}" type="CATEGORYNAME">
                      <a:rPr lang="en-US" sz="1800" smtClean="0"/>
                      <a:pPr>
                        <a:defRPr sz="1800"/>
                      </a:pPr>
                      <a:t>[CATEGORY NAME]</a:t>
                    </a:fld>
                    <a:r>
                      <a:rPr lang="en-US" sz="1800" baseline="0" dirty="0" smtClean="0"/>
                      <a:t>: </a:t>
                    </a:r>
                    <a:fld id="{4293B7D5-DD09-41A9-A433-5CB831F695F7}" type="VALUE">
                      <a:rPr lang="en-US" sz="1800" baseline="0"/>
                      <a:pPr>
                        <a:defRPr sz="1800"/>
                      </a:pPr>
                      <a:t>[VALUE]</a:t>
                    </a:fld>
                    <a:endParaRPr lang="en-US" sz="1800" baseline="0" dirty="0" smtClean="0"/>
                  </a:p>
                </c:rich>
              </c:tx>
              <c:spPr>
                <a:solidFill>
                  <a:prstClr val="black">
                    <a:lumMod val="50000"/>
                    <a:lumOff val="5000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1544"/>
                        <a:gd name="adj2" fmla="val -15047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4988424559964225"/>
                  <c:y val="0.1443710370249187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1313A4-7522-496C-947E-E4532592DC8F}" type="CATEGORYNAME">
                      <a:rPr lang="en-US" sz="1800" smtClean="0"/>
                      <a:pPr>
                        <a:defRPr sz="1800"/>
                      </a:pPr>
                      <a:t>[CATEGORY NAME]</a:t>
                    </a:fld>
                    <a:r>
                      <a:rPr lang="en-US" sz="1800" dirty="0" smtClean="0"/>
                      <a:t>:</a:t>
                    </a:r>
                    <a:fld id="{F7E4597D-B1DA-445C-83F3-AB7ACA922BB9}" type="VALUE">
                      <a:rPr lang="en-US" sz="1800" baseline="0" smtClean="0"/>
                      <a:pPr>
                        <a:defRPr sz="1800"/>
                      </a:pPr>
                      <a:t>[VALUE]</a:t>
                    </a:fld>
                    <a:endParaRPr lang="en-US" sz="1800" dirty="0" smtClean="0"/>
                  </a:p>
                </c:rich>
              </c:tx>
              <c:spPr>
                <a:solidFill>
                  <a:prstClr val="black">
                    <a:lumMod val="50000"/>
                    <a:lumOff val="5000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9885"/>
                        <a:gd name="adj2" fmla="val -30167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black">
                  <a:lumMod val="50000"/>
                  <a:lumOff val="5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Sheet1!$A$1:$A$3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Blank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34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703816"/>
        <c:axId val="245707344"/>
        <c:axId val="291867944"/>
      </c:bar3DChart>
      <c:catAx>
        <c:axId val="245703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5707344"/>
        <c:crosses val="autoZero"/>
        <c:auto val="1"/>
        <c:lblAlgn val="ctr"/>
        <c:lblOffset val="100"/>
        <c:noMultiLvlLbl val="0"/>
      </c:catAx>
      <c:valAx>
        <c:axId val="24570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5703816"/>
        <c:crosses val="autoZero"/>
        <c:crossBetween val="between"/>
      </c:valAx>
      <c:serAx>
        <c:axId val="2918679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4570734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998837761064457E-2"/>
          <c:y val="0.14786919736783205"/>
          <c:w val="0.91499861559467477"/>
          <c:h val="0.67321570734027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Blank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53757624"/>
        <c:axId val="353758016"/>
        <c:axId val="0"/>
      </c:bar3DChart>
      <c:catAx>
        <c:axId val="35375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53758016"/>
        <c:crosses val="autoZero"/>
        <c:auto val="1"/>
        <c:lblAlgn val="ctr"/>
        <c:lblOffset val="100"/>
        <c:noMultiLvlLbl val="0"/>
      </c:catAx>
      <c:valAx>
        <c:axId val="35375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5375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6540A0-B5D3-4189-A58D-B55E6C87AD9F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5AB94DA1-03DA-4C10-8EDE-F9DA8F2AC745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BEDA1C6-D22F-4919-A4C3-9B7C3D695AE9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392BD14C-63A8-4435-9DFD-16C4ECCF0114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2</c:v>
                </c:pt>
                <c:pt idx="1">
                  <c:v>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6EC8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Sheet1!$A$5:$A$15</c:f>
              <c:strCache>
                <c:ptCount val="11"/>
                <c:pt idx="0">
                  <c:v>Modern lifestyle</c:v>
                </c:pt>
                <c:pt idx="1">
                  <c:v>Shops</c:v>
                </c:pt>
                <c:pt idx="2">
                  <c:v>Wifi benefits</c:v>
                </c:pt>
                <c:pt idx="3">
                  <c:v>More facilities</c:v>
                </c:pt>
                <c:pt idx="4">
                  <c:v>Technology</c:v>
                </c:pt>
                <c:pt idx="5">
                  <c:v>Better opportunities</c:v>
                </c:pt>
                <c:pt idx="6">
                  <c:v>Night life</c:v>
                </c:pt>
                <c:pt idx="7">
                  <c:v>Better education</c:v>
                </c:pt>
                <c:pt idx="8">
                  <c:v>Better medication</c:v>
                </c:pt>
                <c:pt idx="9">
                  <c:v>Markets</c:v>
                </c:pt>
                <c:pt idx="10">
                  <c:v>Job opportunities</c:v>
                </c:pt>
              </c:strCache>
            </c:strRef>
          </c:cat>
          <c:val>
            <c:numRef>
              <c:f>Sheet1!$B$5:$B$15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9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341904"/>
        <c:axId val="353339160"/>
      </c:barChart>
      <c:catAx>
        <c:axId val="35334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53339160"/>
        <c:crosses val="autoZero"/>
        <c:auto val="1"/>
        <c:lblAlgn val="ctr"/>
        <c:lblOffset val="100"/>
        <c:noMultiLvlLbl val="0"/>
      </c:catAx>
      <c:valAx>
        <c:axId val="35333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5334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39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dk1">
                <a:lumMod val="65000"/>
                <a:lumOff val="35000"/>
              </a:schemeClr>
            </a:gs>
            <a:gs pos="100000">
              <a:schemeClr val="dk1">
                <a:lumMod val="75000"/>
                <a:lumOff val="25000"/>
              </a:schemeClr>
            </a:gs>
          </a:gsLst>
          <a:lin ang="10800000" scaled="0"/>
        </a:gradFill>
        <a:round/>
      </a:ln>
      <a:effectLst/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7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72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80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7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2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08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4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6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7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3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EA3422-F22F-4E85-8437-FED13CBD718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7BFE0CF-A4C2-40EC-BF33-3BCAAE13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2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758" y="1256585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Questionnaire about traditional life in the villages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ERASMUS+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2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1164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9. People in villages are willing to move to cities because…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563610"/>
              </p:ext>
            </p:extLst>
          </p:nvPr>
        </p:nvGraphicFramePr>
        <p:xfrm>
          <a:off x="771896" y="1983179"/>
          <a:ext cx="10747169" cy="465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2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10. </a:t>
            </a:r>
            <a:r>
              <a:rPr lang="en-US" dirty="0" smtClean="0"/>
              <a:t>Villagers care </a:t>
            </a:r>
            <a:r>
              <a:rPr lang="en-US" dirty="0" smtClean="0"/>
              <a:t>more about fellow villagers and the whole community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179899"/>
              </p:ext>
            </p:extLst>
          </p:nvPr>
        </p:nvGraphicFramePr>
        <p:xfrm>
          <a:off x="1615044" y="1983178"/>
          <a:ext cx="9064831" cy="3932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715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830" y="843039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11. Would you prefer to live in cities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/>
              <a:t>villages? Why?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890306"/>
              </p:ext>
            </p:extLst>
          </p:nvPr>
        </p:nvGraphicFramePr>
        <p:xfrm>
          <a:off x="2208810" y="2090056"/>
          <a:ext cx="7529549" cy="440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8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499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3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083" y="795538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1. Which one of the following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characteristics </a:t>
            </a:r>
            <a:r>
              <a:rPr lang="en-US" dirty="0" smtClean="0"/>
              <a:t>is NOT considered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 smtClean="0"/>
              <a:t>a part of the village community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759317"/>
              </p:ext>
            </p:extLst>
          </p:nvPr>
        </p:nvGraphicFramePr>
        <p:xfrm>
          <a:off x="1837583" y="1975696"/>
          <a:ext cx="8138160" cy="47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714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22" y="831164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People in villages preserve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their </a:t>
            </a:r>
            <a:r>
              <a:rPr lang="en-US" dirty="0" smtClean="0"/>
              <a:t>own traditions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053439"/>
              </p:ext>
            </p:extLst>
          </p:nvPr>
        </p:nvGraphicFramePr>
        <p:xfrm>
          <a:off x="2137558" y="2042556"/>
          <a:ext cx="7747777" cy="4500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95647"/>
            <a:ext cx="9722843" cy="884985"/>
          </a:xfrm>
        </p:spPr>
        <p:txBody>
          <a:bodyPr/>
          <a:lstStyle/>
          <a:p>
            <a:r>
              <a:rPr lang="en-US" dirty="0" smtClean="0"/>
              <a:t>3. Traditions in villages are </a:t>
            </a:r>
            <a:r>
              <a:rPr lang="en-US" dirty="0" smtClean="0"/>
              <a:t>threatened </a:t>
            </a:r>
            <a:r>
              <a:rPr lang="en-US" dirty="0" smtClean="0"/>
              <a:t>by…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342814"/>
              </p:ext>
            </p:extLst>
          </p:nvPr>
        </p:nvGraphicFramePr>
        <p:xfrm>
          <a:off x="579120" y="1493520"/>
          <a:ext cx="1103376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45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Villagers do not put money first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764033"/>
              </p:ext>
            </p:extLst>
          </p:nvPr>
        </p:nvGraphicFramePr>
        <p:xfrm>
          <a:off x="1603169" y="1816925"/>
          <a:ext cx="8718702" cy="450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11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Villagers treat themselves with plants but in towns they use medicine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024332"/>
              </p:ext>
            </p:extLst>
          </p:nvPr>
        </p:nvGraphicFramePr>
        <p:xfrm>
          <a:off x="2363189" y="2188027"/>
          <a:ext cx="7291450" cy="3939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72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580" y="819289"/>
            <a:ext cx="8761413" cy="706964"/>
          </a:xfrm>
        </p:spPr>
        <p:txBody>
          <a:bodyPr/>
          <a:lstStyle/>
          <a:p>
            <a:r>
              <a:rPr lang="en-US" dirty="0" smtClean="0"/>
              <a:t>6. Life in villages is more ecological and has a better living environment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619477"/>
              </p:ext>
            </p:extLst>
          </p:nvPr>
        </p:nvGraphicFramePr>
        <p:xfrm>
          <a:off x="2992582" y="2101932"/>
          <a:ext cx="6578138" cy="431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26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79" y="890541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7. There are mostly traditional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births </a:t>
            </a:r>
            <a:r>
              <a:rPr lang="en-US" dirty="0" smtClean="0"/>
              <a:t>in villages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151354"/>
              </p:ext>
            </p:extLst>
          </p:nvPr>
        </p:nvGraphicFramePr>
        <p:xfrm>
          <a:off x="2505694" y="1995055"/>
          <a:ext cx="6923314" cy="4346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586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453" y="819289"/>
            <a:ext cx="8761413" cy="706964"/>
          </a:xfrm>
        </p:spPr>
        <p:txBody>
          <a:bodyPr/>
          <a:lstStyle/>
          <a:p>
            <a:pPr algn="ctr"/>
            <a:r>
              <a:rPr lang="en-US" dirty="0" smtClean="0"/>
              <a:t>8. Young people are willing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stay in villages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054428"/>
              </p:ext>
            </p:extLst>
          </p:nvPr>
        </p:nvGraphicFramePr>
        <p:xfrm>
          <a:off x="2766951" y="2280062"/>
          <a:ext cx="7190013" cy="390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98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204</TotalTime>
  <Words>142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Questionnaire about traditional life in the villages</vt:lpstr>
      <vt:lpstr>1. Which one of the following        characteristics is NOT considered  as a part of the village community</vt:lpstr>
      <vt:lpstr>2. People in villages preserve  their own traditions</vt:lpstr>
      <vt:lpstr>3. Traditions in villages are threatened by…</vt:lpstr>
      <vt:lpstr>4. Villagers do not put money first</vt:lpstr>
      <vt:lpstr>5. Villagers treat themselves with plants but in towns they use medicine</vt:lpstr>
      <vt:lpstr>6. Life in villages is more ecological and has a better living environment </vt:lpstr>
      <vt:lpstr>7. There are mostly traditional  births in villages</vt:lpstr>
      <vt:lpstr>8. Young people are willing  to stay in villages </vt:lpstr>
      <vt:lpstr>9. People in villages are willing to move to cities because…</vt:lpstr>
      <vt:lpstr>10. Villagers care more about fellow villagers and the whole community </vt:lpstr>
      <vt:lpstr>11. Would you prefer to live in cities  or villages? Why?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Marios</dc:creator>
  <cp:lastModifiedBy>Teacher</cp:lastModifiedBy>
  <cp:revision>25</cp:revision>
  <dcterms:created xsi:type="dcterms:W3CDTF">2019-09-23T14:37:06Z</dcterms:created>
  <dcterms:modified xsi:type="dcterms:W3CDTF">2019-10-04T10:10:47Z</dcterms:modified>
</cp:coreProperties>
</file>