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72D6-DDCE-4BEB-836E-593956C6C4A2}" type="datetimeFigureOut">
              <a:rPr lang="it-IT" smtClean="0"/>
              <a:t>17/12/2019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2E45-0A54-45AC-A42D-F63727C8E1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6009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72D6-DDCE-4BEB-836E-593956C6C4A2}" type="datetimeFigureOut">
              <a:rPr lang="it-IT" smtClean="0"/>
              <a:t>17/12/2019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2E45-0A54-45AC-A42D-F63727C8E1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7206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72D6-DDCE-4BEB-836E-593956C6C4A2}" type="datetimeFigureOut">
              <a:rPr lang="it-IT" smtClean="0"/>
              <a:t>17/12/2019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2E45-0A54-45AC-A42D-F63727C8E1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714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72D6-DDCE-4BEB-836E-593956C6C4A2}" type="datetimeFigureOut">
              <a:rPr lang="it-IT" smtClean="0"/>
              <a:t>17/12/2019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2E45-0A54-45AC-A42D-F63727C8E1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0080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72D6-DDCE-4BEB-836E-593956C6C4A2}" type="datetimeFigureOut">
              <a:rPr lang="it-IT" smtClean="0"/>
              <a:t>17/12/2019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2E45-0A54-45AC-A42D-F63727C8E1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8647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72D6-DDCE-4BEB-836E-593956C6C4A2}" type="datetimeFigureOut">
              <a:rPr lang="it-IT" smtClean="0"/>
              <a:t>17/12/2019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2E45-0A54-45AC-A42D-F63727C8E1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5106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72D6-DDCE-4BEB-836E-593956C6C4A2}" type="datetimeFigureOut">
              <a:rPr lang="it-IT" smtClean="0"/>
              <a:t>17/12/2019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2E45-0A54-45AC-A42D-F63727C8E1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9628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72D6-DDCE-4BEB-836E-593956C6C4A2}" type="datetimeFigureOut">
              <a:rPr lang="it-IT" smtClean="0"/>
              <a:t>17/12/2019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2E45-0A54-45AC-A42D-F63727C8E1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840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72D6-DDCE-4BEB-836E-593956C6C4A2}" type="datetimeFigureOut">
              <a:rPr lang="it-IT" smtClean="0"/>
              <a:t>17/12/2019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2E45-0A54-45AC-A42D-F63727C8E1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2689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72D6-DDCE-4BEB-836E-593956C6C4A2}" type="datetimeFigureOut">
              <a:rPr lang="it-IT" smtClean="0"/>
              <a:t>17/12/2019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2E45-0A54-45AC-A42D-F63727C8E1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59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72D6-DDCE-4BEB-836E-593956C6C4A2}" type="datetimeFigureOut">
              <a:rPr lang="it-IT" smtClean="0"/>
              <a:t>17/12/2019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2E45-0A54-45AC-A42D-F63727C8E1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8200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772D6-DDCE-4BEB-836E-593956C6C4A2}" type="datetimeFigureOut">
              <a:rPr lang="it-IT" smtClean="0"/>
              <a:t>17/12/2019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92E45-0A54-45AC-A42D-F63727C8E1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048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03848" y="332656"/>
            <a:ext cx="5828184" cy="504056"/>
          </a:xfrm>
        </p:spPr>
        <p:txBody>
          <a:bodyPr>
            <a:normAutofit fontScale="90000"/>
          </a:bodyPr>
          <a:lstStyle/>
          <a:p>
            <a:r>
              <a:rPr lang="en-US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to eat in </a:t>
            </a:r>
            <a:r>
              <a:rPr lang="en-US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Sant'Agata?</a:t>
            </a:r>
            <a:endParaRPr lang="it-IT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2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26064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i="1" dirty="0">
                <a:solidFill>
                  <a:schemeClr val="tx2"/>
                </a:solidFill>
              </a:rPr>
              <a:t>Sant’Agata is a </a:t>
            </a:r>
            <a:r>
              <a:rPr lang="en-US" sz="1800" i="1" dirty="0" smtClean="0">
                <a:solidFill>
                  <a:schemeClr val="tx2"/>
                </a:solidFill>
              </a:rPr>
              <a:t>religious celebration that </a:t>
            </a:r>
            <a:r>
              <a:rPr lang="en-US" sz="1800" i="1" dirty="0">
                <a:solidFill>
                  <a:schemeClr val="tx2"/>
                </a:solidFill>
              </a:rPr>
              <a:t>involves all the people of Catania and not, a great </a:t>
            </a:r>
            <a:r>
              <a:rPr lang="en-US" sz="1800" i="1" dirty="0" smtClean="0">
                <a:solidFill>
                  <a:schemeClr val="tx2"/>
                </a:solidFill>
              </a:rPr>
              <a:t>show</a:t>
            </a:r>
            <a:r>
              <a:rPr lang="en-US" sz="1800" i="1" dirty="0">
                <a:solidFill>
                  <a:schemeClr val="tx2"/>
                </a:solidFill>
              </a:rPr>
              <a:t> that involves every spiritual, social and cultural aspect of the city</a:t>
            </a:r>
            <a:r>
              <a:rPr lang="en-US" sz="1800" i="1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1800" i="1" dirty="0">
                <a:solidFill>
                  <a:schemeClr val="tx2"/>
                </a:solidFill>
              </a:rPr>
              <a:t> A lot of street food, many sweets offered by stalls and pastry shops, to be consumed on the street or to take with you, to preserve a memory of one of the most </a:t>
            </a:r>
            <a:r>
              <a:rPr lang="en-US" sz="1800" i="1" dirty="0" smtClean="0">
                <a:solidFill>
                  <a:schemeClr val="tx2"/>
                </a:solidFill>
              </a:rPr>
              <a:t>beautiful celebration in the world</a:t>
            </a:r>
            <a:r>
              <a:rPr lang="en-US" sz="1800" i="1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en-US" sz="1800" i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 i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 i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 i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400" b="1" dirty="0">
                <a:ln w="18000">
                  <a:solidFill>
                    <a:srgbClr val="92D050"/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OLIVETTE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</a:rPr>
              <a:t>They are a </a:t>
            </a:r>
            <a:r>
              <a:rPr lang="en-US" sz="1800" b="1" dirty="0">
                <a:solidFill>
                  <a:schemeClr val="tx2"/>
                </a:solidFill>
              </a:rPr>
              <a:t>true must of the celebration</a:t>
            </a:r>
            <a:r>
              <a:rPr lang="en-US" sz="1800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2"/>
                </a:solidFill>
              </a:rPr>
              <a:t>The </a:t>
            </a:r>
            <a:r>
              <a:rPr lang="en-US" sz="1800" dirty="0">
                <a:solidFill>
                  <a:schemeClr val="tx2"/>
                </a:solidFill>
              </a:rPr>
              <a:t>olivette </a:t>
            </a:r>
            <a:r>
              <a:rPr lang="en-US" sz="1800" b="1" dirty="0">
                <a:solidFill>
                  <a:schemeClr val="tx2"/>
                </a:solidFill>
              </a:rPr>
              <a:t>recall the moment</a:t>
            </a:r>
            <a:r>
              <a:rPr lang="en-US" sz="1800" dirty="0">
                <a:solidFill>
                  <a:schemeClr val="tx2"/>
                </a:solidFill>
              </a:rPr>
              <a:t> when Agata, pursued by </a:t>
            </a:r>
            <a:r>
              <a:rPr lang="en-US" sz="1800" dirty="0" smtClean="0">
                <a:solidFill>
                  <a:schemeClr val="tx2"/>
                </a:solidFill>
              </a:rPr>
              <a:t>Quinziano near </a:t>
            </a:r>
            <a:r>
              <a:rPr lang="en-US" sz="1800" dirty="0">
                <a:solidFill>
                  <a:schemeClr val="tx2"/>
                </a:solidFill>
              </a:rPr>
              <a:t>the Praetorian Palace, stopped to put on a shoe and, nearby, an olive tree appeared where she could find refreshment</a:t>
            </a:r>
            <a:r>
              <a:rPr lang="en-US" sz="1800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it-IT" sz="1800" i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653136"/>
            <a:ext cx="3600400" cy="1800200"/>
          </a:xfrm>
          <a:prstGeom prst="rect">
            <a:avLst/>
          </a:prstGeom>
          <a:ln w="38100" cap="sq">
            <a:solidFill>
              <a:srgbClr val="92D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556792"/>
            <a:ext cx="3456434" cy="2160271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6588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  <a:alpha val="1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26064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CASSATELLE OR MINNUZZE DI </a:t>
            </a:r>
            <a:r>
              <a:rPr lang="en-US" sz="2400" b="1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SANT’AITA.</a:t>
            </a:r>
            <a:endParaRPr lang="en-US" sz="2400" b="1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000" i="1" dirty="0">
                <a:solidFill>
                  <a:schemeClr val="tx2"/>
                </a:solidFill>
              </a:rPr>
              <a:t>The </a:t>
            </a:r>
            <a:r>
              <a:rPr lang="en-US" sz="2000" i="1" dirty="0" smtClean="0">
                <a:solidFill>
                  <a:schemeClr val="tx2"/>
                </a:solidFill>
              </a:rPr>
              <a:t>minnuzze represent of </a:t>
            </a:r>
            <a:r>
              <a:rPr lang="en-US" sz="2000" i="1" dirty="0">
                <a:solidFill>
                  <a:schemeClr val="tx2"/>
                </a:solidFill>
              </a:rPr>
              <a:t>the most typical </a:t>
            </a:r>
            <a:r>
              <a:rPr lang="en-US" sz="2000" b="1" i="1" dirty="0">
                <a:solidFill>
                  <a:schemeClr val="tx2"/>
                </a:solidFill>
              </a:rPr>
              <a:t>elements of Sicily</a:t>
            </a:r>
            <a:r>
              <a:rPr lang="en-US" sz="2000" i="1" dirty="0">
                <a:solidFill>
                  <a:schemeClr val="tx2"/>
                </a:solidFill>
              </a:rPr>
              <a:t>: the white snow-capped </a:t>
            </a:r>
            <a:r>
              <a:rPr lang="en-US" sz="2000" b="1" i="1" dirty="0">
                <a:solidFill>
                  <a:schemeClr val="tx2"/>
                </a:solidFill>
              </a:rPr>
              <a:t>Etna</a:t>
            </a:r>
            <a:r>
              <a:rPr lang="en-US" sz="2000" i="1" dirty="0">
                <a:solidFill>
                  <a:schemeClr val="tx2"/>
                </a:solidFill>
              </a:rPr>
              <a:t>, the</a:t>
            </a:r>
            <a:r>
              <a:rPr lang="en-US" sz="2000" b="1" i="1" dirty="0">
                <a:solidFill>
                  <a:schemeClr val="tx2"/>
                </a:solidFill>
              </a:rPr>
              <a:t> lava</a:t>
            </a:r>
            <a:r>
              <a:rPr lang="en-US" sz="2000" i="1" dirty="0">
                <a:solidFill>
                  <a:schemeClr val="tx2"/>
                </a:solidFill>
              </a:rPr>
              <a:t> in the center represented by a small candied cherry. But more than anything, as legend tells, it seems to represent the breasts that, amputated, miraculously receive the Santa.</a:t>
            </a:r>
          </a:p>
          <a:p>
            <a:endParaRPr lang="it-IT" sz="2000" i="1" dirty="0">
              <a:solidFill>
                <a:schemeClr val="tx2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772816"/>
            <a:ext cx="2978224" cy="1765798"/>
          </a:xfrm>
          <a:prstGeom prst="rect">
            <a:avLst/>
          </a:prstGeom>
          <a:ln w="38100" cap="sq">
            <a:solidFill>
              <a:schemeClr val="accent6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ttangolo 4"/>
          <p:cNvSpPr/>
          <p:nvPr/>
        </p:nvSpPr>
        <p:spPr>
          <a:xfrm>
            <a:off x="268180" y="3612951"/>
            <a:ext cx="53285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TORRONE WITH ALMONDS AND CARAMELED </a:t>
            </a:r>
            <a:r>
              <a:rPr lang="en-US" b="1" dirty="0" smtClean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ALMONDS.</a:t>
            </a:r>
            <a:endParaRPr lang="en-US" b="1" dirty="0">
              <a:ln w="18000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34694" y="4241839"/>
            <a:ext cx="86943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chemeClr val="tx2"/>
                </a:solidFill>
              </a:rPr>
              <a:t>The most classic of </a:t>
            </a:r>
            <a:r>
              <a:rPr lang="en-US" i="1" dirty="0" smtClean="0">
                <a:solidFill>
                  <a:schemeClr val="tx2"/>
                </a:solidFill>
              </a:rPr>
              <a:t>nougat </a:t>
            </a:r>
            <a:r>
              <a:rPr lang="en-US" i="1" dirty="0">
                <a:solidFill>
                  <a:schemeClr val="tx2"/>
                </a:solidFill>
              </a:rPr>
              <a:t>is an explosion of taste: the almonds, whole, are perfectly combined with caramelized sugar.</a:t>
            </a:r>
            <a:endParaRPr lang="it-IT" i="1" dirty="0">
              <a:solidFill>
                <a:schemeClr val="tx2"/>
              </a:solidFill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706441"/>
            <a:ext cx="3164149" cy="1925974"/>
          </a:xfrm>
          <a:prstGeom prst="rect">
            <a:avLst/>
          </a:prstGeom>
          <a:ln w="38100" cap="sq">
            <a:solidFill>
              <a:schemeClr val="accent6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044041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59</Words>
  <Application>Microsoft Office PowerPoint</Application>
  <PresentationFormat>Presentazione su schermo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What to eat in Sant'Agata?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to eat in Sant'Agata?</dc:title>
  <dc:creator>ospite</dc:creator>
  <cp:lastModifiedBy>ospite</cp:lastModifiedBy>
  <cp:revision>5</cp:revision>
  <dcterms:created xsi:type="dcterms:W3CDTF">2019-12-17T10:21:31Z</dcterms:created>
  <dcterms:modified xsi:type="dcterms:W3CDTF">2019-12-17T12:10:36Z</dcterms:modified>
</cp:coreProperties>
</file>