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819B8C-CA9B-4E86-83C6-9F01B74B08AD}"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440988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B819B8C-CA9B-4E86-83C6-9F01B74B08AD}"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128026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B819B8C-CA9B-4E86-83C6-9F01B74B08AD}"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2462705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B819B8C-CA9B-4E86-83C6-9F01B74B08AD}"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F48A9-C417-49FF-8274-A3147D5E8FF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741165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819B8C-CA9B-4E86-83C6-9F01B74B08AD}"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1730207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B819B8C-CA9B-4E86-83C6-9F01B74B08AD}" type="datetimeFigureOut">
              <a:rPr lang="en-US" smtClean="0"/>
              <a:t>7/19/2020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1177010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B819B8C-CA9B-4E86-83C6-9F01B74B08AD}" type="datetimeFigureOut">
              <a:rPr lang="en-US" smtClean="0"/>
              <a:t>7/19/2020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2869918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819B8C-CA9B-4E86-83C6-9F01B74B08AD}"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3854325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819B8C-CA9B-4E86-83C6-9F01B74B08AD}"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208165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B819B8C-CA9B-4E86-83C6-9F01B74B08AD}"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4003338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819B8C-CA9B-4E86-83C6-9F01B74B08AD}"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1023303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819B8C-CA9B-4E86-83C6-9F01B74B08AD}"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62584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819B8C-CA9B-4E86-83C6-9F01B74B08AD}" type="datetimeFigureOut">
              <a:rPr lang="en-US" smtClean="0"/>
              <a:t>7/19/2020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3760142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B819B8C-CA9B-4E86-83C6-9F01B74B08AD}" type="datetimeFigureOut">
              <a:rPr lang="en-US" smtClean="0"/>
              <a:t>7/19/2020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200883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B819B8C-CA9B-4E86-83C6-9F01B74B08AD}" type="datetimeFigureOut">
              <a:rPr lang="en-US" smtClean="0"/>
              <a:t>7/19/2020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1205413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B819B8C-CA9B-4E86-83C6-9F01B74B08AD}" type="datetimeFigureOut">
              <a:rPr lang="en-US" smtClean="0"/>
              <a:t>7/19/2020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3382697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B819B8C-CA9B-4E86-83C6-9F01B74B08AD}"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F48A9-C417-49FF-8274-A3147D5E8FF3}" type="slidenum">
              <a:rPr lang="en-US" smtClean="0"/>
              <a:t>‹#›</a:t>
            </a:fld>
            <a:endParaRPr lang="en-US"/>
          </a:p>
        </p:txBody>
      </p:sp>
    </p:spTree>
    <p:extLst>
      <p:ext uri="{BB962C8B-B14F-4D97-AF65-F5344CB8AC3E}">
        <p14:creationId xmlns:p14="http://schemas.microsoft.com/office/powerpoint/2010/main" val="267033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B819B8C-CA9B-4E86-83C6-9F01B74B08AD}" type="datetimeFigureOut">
              <a:rPr lang="en-US" smtClean="0"/>
              <a:t>7/19/2020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56F48A9-C417-49FF-8274-A3147D5E8FF3}" type="slidenum">
              <a:rPr lang="en-US" smtClean="0"/>
              <a:t>‹#›</a:t>
            </a:fld>
            <a:endParaRPr lang="en-US"/>
          </a:p>
        </p:txBody>
      </p:sp>
    </p:spTree>
    <p:extLst>
      <p:ext uri="{BB962C8B-B14F-4D97-AF65-F5344CB8AC3E}">
        <p14:creationId xmlns:p14="http://schemas.microsoft.com/office/powerpoint/2010/main" val="2575655826"/>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South_America" TargetMode="External"/><Relationship Id="rId3" Type="http://schemas.openxmlformats.org/officeDocument/2006/relationships/hyperlink" Target="https://en.wikipedia.org/wiki/Society" TargetMode="External"/><Relationship Id="rId7" Type="http://schemas.openxmlformats.org/officeDocument/2006/relationships/hyperlink" Target="https://en.wikipedia.org/wiki/Atlantic_Ocean" TargetMode="External"/><Relationship Id="rId2" Type="http://schemas.openxmlformats.org/officeDocument/2006/relationships/hyperlink" Target="https://en.wikipedia.org/wiki/Community" TargetMode="External"/><Relationship Id="rId1" Type="http://schemas.openxmlformats.org/officeDocument/2006/relationships/slideLayout" Target="../slideLayouts/slideLayout2.xml"/><Relationship Id="rId6" Type="http://schemas.openxmlformats.org/officeDocument/2006/relationships/hyperlink" Target="https://en.wikipedia.org/wiki/Fictional_island" TargetMode="External"/><Relationship Id="rId5" Type="http://schemas.openxmlformats.org/officeDocument/2006/relationships/hyperlink" Target="https://en.wikipedia.org/wiki/Utopia_(book)" TargetMode="External"/><Relationship Id="rId4" Type="http://schemas.openxmlformats.org/officeDocument/2006/relationships/hyperlink" Target="https://en.wikipedia.org/wiki/Sir_Thomas_Mor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800" b="1" u="sng" dirty="0"/>
              <a:t>THE MOST BEAUTIFUL </a:t>
            </a:r>
            <a:r>
              <a:rPr lang="en-US" sz="4800" b="1" u="sng" dirty="0" smtClean="0"/>
              <a:t>WORDS</a:t>
            </a:r>
            <a:br>
              <a:rPr lang="en-US" sz="4800" b="1" u="sng" dirty="0" smtClean="0"/>
            </a:br>
            <a:r>
              <a:rPr lang="en-US" sz="4800" b="1" u="sng" dirty="0" smtClean="0"/>
              <a:t>IN GREEK</a:t>
            </a:r>
            <a:r>
              <a:rPr lang="en-US" sz="4800" dirty="0"/>
              <a:t/>
            </a:r>
            <a:br>
              <a:rPr lang="en-US" sz="4800" dirty="0"/>
            </a:br>
            <a:r>
              <a:rPr lang="el-GR" sz="4800" b="1" dirty="0"/>
              <a:t> </a:t>
            </a:r>
            <a:r>
              <a:rPr lang="en-US" sz="4800" dirty="0"/>
              <a:t/>
            </a:r>
            <a:br>
              <a:rPr lang="en-US" sz="4800" dirty="0"/>
            </a:br>
            <a:endParaRPr lang="en-US" sz="4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7721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74074"/>
            <a:ext cx="9523124" cy="5874326"/>
          </a:xfrm>
        </p:spPr>
        <p:txBody>
          <a:bodyPr>
            <a:noAutofit/>
          </a:bodyPr>
          <a:lstStyle/>
          <a:p>
            <a:pPr algn="ctr"/>
            <a:r>
              <a:rPr lang="en-US" sz="3200" b="1" u="sng" dirty="0" smtClean="0">
                <a:solidFill>
                  <a:srgbClr val="FF0000"/>
                </a:solidFill>
                <a:latin typeface="Comic Sans MS" panose="030F0702030302020204" pitchFamily="66" charset="0"/>
              </a:rPr>
              <a:t>“</a:t>
            </a:r>
            <a:r>
              <a:rPr lang="el-GR" sz="3200" b="1" u="sng" dirty="0" smtClean="0">
                <a:solidFill>
                  <a:srgbClr val="FF0000"/>
                </a:solidFill>
                <a:latin typeface="Comic Sans MS" panose="030F0702030302020204" pitchFamily="66" charset="0"/>
              </a:rPr>
              <a:t>ΚΑΘΑΡΣΗ</a:t>
            </a:r>
            <a:r>
              <a:rPr lang="en-US" sz="3200" b="1" u="sng" dirty="0" smtClean="0">
                <a:solidFill>
                  <a:srgbClr val="FF0000"/>
                </a:solidFill>
                <a:latin typeface="Comic Sans MS" panose="030F0702030302020204" pitchFamily="66" charset="0"/>
              </a:rPr>
              <a:t>”</a:t>
            </a:r>
            <a:r>
              <a:rPr lang="en-US" sz="3200" b="1" u="sng" dirty="0" smtClean="0">
                <a:latin typeface="Comic Sans MS" panose="030F0702030302020204" pitchFamily="66" charset="0"/>
              </a:rPr>
              <a:t> </a:t>
            </a:r>
            <a:r>
              <a:rPr lang="en-US" sz="3200" b="1" u="sng" dirty="0">
                <a:latin typeface="Comic Sans MS" panose="030F0702030302020204" pitchFamily="66" charset="0"/>
              </a:rPr>
              <a:t>= </a:t>
            </a:r>
            <a:r>
              <a:rPr lang="en-US" sz="3200" b="1" u="sng" dirty="0" smtClean="0">
                <a:latin typeface="Comic Sans MS" panose="030F0702030302020204" pitchFamily="66" charset="0"/>
              </a:rPr>
              <a:t>KA’THARSI </a:t>
            </a:r>
          </a:p>
          <a:p>
            <a:pPr marL="0" indent="0">
              <a:buNone/>
            </a:pPr>
            <a:endParaRPr lang="en-US" sz="3200" b="1" u="sng" dirty="0" smtClean="0">
              <a:latin typeface="Comic Sans MS" panose="030F0702030302020204" pitchFamily="66" charset="0"/>
            </a:endParaRPr>
          </a:p>
          <a:p>
            <a:pPr algn="ctr"/>
            <a:r>
              <a:rPr lang="en-US" sz="3200" dirty="0" smtClean="0">
                <a:latin typeface="Comic Sans MS" panose="030F0702030302020204" pitchFamily="66" charset="0"/>
              </a:rPr>
              <a:t>MEANING </a:t>
            </a:r>
            <a:r>
              <a:rPr lang="en-US" sz="3200" b="1" dirty="0">
                <a:latin typeface="Comic Sans MS" panose="030F0702030302020204" pitchFamily="66" charset="0"/>
              </a:rPr>
              <a:t>PURIFICATION</a:t>
            </a:r>
            <a:r>
              <a:rPr lang="en-US" sz="3200" dirty="0">
                <a:latin typeface="Comic Sans MS" panose="030F0702030302020204" pitchFamily="66" charset="0"/>
              </a:rPr>
              <a:t> AND PURGATION OF EMOTIONS</a:t>
            </a:r>
            <a:br>
              <a:rPr lang="en-US" sz="3200" dirty="0">
                <a:latin typeface="Comic Sans MS" panose="030F0702030302020204" pitchFamily="66" charset="0"/>
              </a:rPr>
            </a:br>
            <a:r>
              <a:rPr lang="en-US" sz="3200" dirty="0">
                <a:latin typeface="Comic Sans MS" panose="030F0702030302020204" pitchFamily="66" charset="0"/>
              </a:rPr>
              <a:t> It is a metaphor originally used by Aristotle in the Poetics, comparing the effects of tragedy on the mind of a spectator to the effect of catharsis on the body.</a:t>
            </a:r>
            <a:br>
              <a:rPr lang="en-US" sz="3200" dirty="0">
                <a:latin typeface="Comic Sans MS" panose="030F0702030302020204" pitchFamily="66" charset="0"/>
              </a:rPr>
            </a:br>
            <a:r>
              <a:rPr lang="en-US" sz="3200" dirty="0">
                <a:latin typeface="Comic Sans MS" panose="030F0702030302020204" pitchFamily="66" charset="0"/>
              </a:rPr>
              <a:t>Etymologically, it comes from the </a:t>
            </a:r>
            <a:r>
              <a:rPr lang="en-US" sz="3200" dirty="0" smtClean="0">
                <a:latin typeface="Comic Sans MS" panose="030F0702030302020204" pitchFamily="66" charset="0"/>
              </a:rPr>
              <a:t>Greek </a:t>
            </a:r>
            <a:r>
              <a:rPr lang="en-US" sz="3200" dirty="0">
                <a:latin typeface="Comic Sans MS" panose="030F0702030302020204" pitchFamily="66" charset="0"/>
              </a:rPr>
              <a:t>word «</a:t>
            </a:r>
            <a:r>
              <a:rPr lang="el-GR" sz="3200" dirty="0">
                <a:latin typeface="Comic Sans MS" panose="030F0702030302020204" pitchFamily="66" charset="0"/>
              </a:rPr>
              <a:t>καθαιρώ</a:t>
            </a:r>
            <a:r>
              <a:rPr lang="en-US" sz="3200" dirty="0">
                <a:latin typeface="Comic Sans MS" panose="030F0702030302020204" pitchFamily="66" charset="0"/>
              </a:rPr>
              <a:t>» </a:t>
            </a:r>
            <a:br>
              <a:rPr lang="en-US" sz="3200" dirty="0">
                <a:latin typeface="Comic Sans MS" panose="030F0702030302020204" pitchFamily="66" charset="0"/>
              </a:rPr>
            </a:br>
            <a:endParaRPr lang="en-US" sz="3200" dirty="0">
              <a:latin typeface="Comic Sans MS" panose="030F0702030302020204" pitchFamily="66" charset="0"/>
            </a:endParaRPr>
          </a:p>
        </p:txBody>
      </p:sp>
    </p:spTree>
    <p:extLst>
      <p:ext uri="{BB962C8B-B14F-4D97-AF65-F5344CB8AC3E}">
        <p14:creationId xmlns:p14="http://schemas.microsoft.com/office/powerpoint/2010/main" val="4282652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346364"/>
            <a:ext cx="8946541" cy="5902035"/>
          </a:xfrm>
        </p:spPr>
        <p:txBody>
          <a:bodyPr>
            <a:noAutofit/>
          </a:bodyPr>
          <a:lstStyle/>
          <a:p>
            <a:pPr algn="ctr"/>
            <a:r>
              <a:rPr lang="en-US" sz="3200" b="1" u="sng" dirty="0" smtClean="0">
                <a:solidFill>
                  <a:srgbClr val="FF0000"/>
                </a:solidFill>
                <a:latin typeface="Comic Sans MS" panose="030F0702030302020204" pitchFamily="66" charset="0"/>
              </a:rPr>
              <a:t>“</a:t>
            </a:r>
            <a:r>
              <a:rPr lang="el-GR" sz="3200" b="1" u="sng" dirty="0" smtClean="0">
                <a:solidFill>
                  <a:srgbClr val="FF0000"/>
                </a:solidFill>
                <a:latin typeface="Comic Sans MS" panose="030F0702030302020204" pitchFamily="66" charset="0"/>
              </a:rPr>
              <a:t>ΕΥΔΑΙΜΟΝΙΑ</a:t>
            </a:r>
            <a:r>
              <a:rPr lang="en-US" sz="3200" b="1" u="sng" dirty="0" smtClean="0">
                <a:solidFill>
                  <a:srgbClr val="FF0000"/>
                </a:solidFill>
                <a:latin typeface="Comic Sans MS" panose="030F0702030302020204" pitchFamily="66" charset="0"/>
              </a:rPr>
              <a:t>” </a:t>
            </a:r>
            <a:r>
              <a:rPr lang="en-US" sz="3200" b="1" u="sng" dirty="0" smtClean="0">
                <a:latin typeface="Comic Sans MS" panose="030F0702030302020204" pitchFamily="66" charset="0"/>
              </a:rPr>
              <a:t>= EVDEMONI’A </a:t>
            </a:r>
          </a:p>
          <a:p>
            <a:pPr algn="ctr"/>
            <a:r>
              <a:rPr lang="en-US" sz="3200" b="1" smtClean="0">
                <a:latin typeface="Comic Sans MS" panose="030F0702030302020204" pitchFamily="66" charset="0"/>
              </a:rPr>
              <a:t>EUDAIMONIA</a:t>
            </a:r>
            <a:r>
              <a:rPr lang="en-US" sz="3200" dirty="0">
                <a:latin typeface="Comic Sans MS" panose="030F0702030302020204" pitchFamily="66" charset="0"/>
              </a:rPr>
              <a:t>, BLISS-FELICITY </a:t>
            </a:r>
            <a:br>
              <a:rPr lang="en-US" sz="3200" dirty="0">
                <a:latin typeface="Comic Sans MS" panose="030F0702030302020204" pitchFamily="66" charset="0"/>
              </a:rPr>
            </a:br>
            <a:r>
              <a:rPr lang="en-US" sz="3200" dirty="0">
                <a:latin typeface="Comic Sans MS" panose="030F0702030302020204" pitchFamily="66" charset="0"/>
              </a:rPr>
              <a:t>Greek: εὐδαιμονία sometimes anglicized as eudaemonia or eudemonia, is a Greek word commonly translated as happiness or welfare; however, "human flourishing or prosperity"better source needed” and "blessedness" have been proposed as more accurate translations.</a:t>
            </a:r>
            <a:br>
              <a:rPr lang="en-US" sz="3200" dirty="0">
                <a:latin typeface="Comic Sans MS" panose="030F0702030302020204" pitchFamily="66" charset="0"/>
              </a:rPr>
            </a:br>
            <a:r>
              <a:rPr lang="en-US" sz="3200" dirty="0">
                <a:latin typeface="Comic Sans MS" panose="030F0702030302020204" pitchFamily="66" charset="0"/>
              </a:rPr>
              <a:t>Etymologically, it consists of the </a:t>
            </a:r>
            <a:r>
              <a:rPr lang="en-US" sz="3200" dirty="0" smtClean="0">
                <a:latin typeface="Comic Sans MS" panose="030F0702030302020204" pitchFamily="66" charset="0"/>
              </a:rPr>
              <a:t>Greek </a:t>
            </a:r>
            <a:r>
              <a:rPr lang="en-US" sz="3200" dirty="0">
                <a:latin typeface="Comic Sans MS" panose="030F0702030302020204" pitchFamily="66" charset="0"/>
              </a:rPr>
              <a:t>words "</a:t>
            </a:r>
            <a:r>
              <a:rPr lang="en-US" sz="3200" dirty="0" err="1">
                <a:latin typeface="Comic Sans MS" panose="030F0702030302020204" pitchFamily="66" charset="0"/>
              </a:rPr>
              <a:t>eu</a:t>
            </a:r>
            <a:r>
              <a:rPr lang="en-US" sz="3200" dirty="0">
                <a:latin typeface="Comic Sans MS" panose="030F0702030302020204" pitchFamily="66" charset="0"/>
              </a:rPr>
              <a:t>" ("good") and </a:t>
            </a:r>
            <a:r>
              <a:rPr lang="en-US" sz="3200" dirty="0" smtClean="0">
                <a:latin typeface="Comic Sans MS" panose="030F0702030302020204" pitchFamily="66" charset="0"/>
              </a:rPr>
              <a:t>"daemon" </a:t>
            </a:r>
            <a:r>
              <a:rPr lang="en-US" sz="3200" dirty="0">
                <a:latin typeface="Comic Sans MS" panose="030F0702030302020204" pitchFamily="66" charset="0"/>
              </a:rPr>
              <a:t>("spirit")</a:t>
            </a:r>
            <a:br>
              <a:rPr lang="en-US" sz="3200" dirty="0">
                <a:latin typeface="Comic Sans MS" panose="030F0702030302020204" pitchFamily="66" charset="0"/>
              </a:rPr>
            </a:br>
            <a:endParaRPr lang="en-US" sz="3200" dirty="0">
              <a:latin typeface="Comic Sans MS" panose="030F0702030302020204" pitchFamily="66" charset="0"/>
            </a:endParaRPr>
          </a:p>
        </p:txBody>
      </p:sp>
    </p:spTree>
    <p:extLst>
      <p:ext uri="{BB962C8B-B14F-4D97-AF65-F5344CB8AC3E}">
        <p14:creationId xmlns:p14="http://schemas.microsoft.com/office/powerpoint/2010/main" val="441953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6581" y="332509"/>
            <a:ext cx="10945091" cy="6248400"/>
          </a:xfrm>
        </p:spPr>
        <p:txBody>
          <a:bodyPr>
            <a:noAutofit/>
          </a:bodyPr>
          <a:lstStyle/>
          <a:p>
            <a:pPr algn="ctr"/>
            <a:r>
              <a:rPr lang="en-US" sz="3200" b="1" u="sng" dirty="0" smtClean="0">
                <a:solidFill>
                  <a:srgbClr val="FF0000"/>
                </a:solidFill>
                <a:latin typeface="Comic Sans MS" panose="030F0702030302020204" pitchFamily="66" charset="0"/>
              </a:rPr>
              <a:t>“</a:t>
            </a:r>
            <a:r>
              <a:rPr lang="el-GR" sz="3200" b="1" u="sng" dirty="0" smtClean="0">
                <a:solidFill>
                  <a:srgbClr val="FF0000"/>
                </a:solidFill>
                <a:latin typeface="Comic Sans MS" panose="030F0702030302020204" pitchFamily="66" charset="0"/>
              </a:rPr>
              <a:t>ΟΥΤΟΠΙΑ</a:t>
            </a:r>
            <a:r>
              <a:rPr lang="en-US" sz="3200" b="1" u="sng" dirty="0" smtClean="0">
                <a:solidFill>
                  <a:srgbClr val="FF0000"/>
                </a:solidFill>
                <a:latin typeface="Comic Sans MS" panose="030F0702030302020204" pitchFamily="66" charset="0"/>
              </a:rPr>
              <a:t>” </a:t>
            </a:r>
            <a:r>
              <a:rPr lang="en-US" sz="3200" b="1" u="sng" dirty="0" smtClean="0">
                <a:latin typeface="Comic Sans MS" panose="030F0702030302020204" pitchFamily="66" charset="0"/>
              </a:rPr>
              <a:t>= UTOPI’A</a:t>
            </a:r>
            <a:r>
              <a:rPr lang="en-US" sz="3200" dirty="0" smtClean="0">
                <a:latin typeface="Comic Sans MS" panose="030F0702030302020204" pitchFamily="66" charset="0"/>
              </a:rPr>
              <a:t> </a:t>
            </a:r>
          </a:p>
          <a:p>
            <a:pPr marL="0" indent="0" algn="ctr">
              <a:buNone/>
            </a:pPr>
            <a:endParaRPr lang="en-US" sz="3200" dirty="0" smtClean="0">
              <a:latin typeface="Comic Sans MS" panose="030F0702030302020204" pitchFamily="66" charset="0"/>
            </a:endParaRPr>
          </a:p>
          <a:p>
            <a:pPr algn="ctr"/>
            <a:r>
              <a:rPr lang="en-US" sz="3200" dirty="0" smtClean="0">
                <a:latin typeface="Comic Sans MS" panose="030F0702030302020204" pitchFamily="66" charset="0"/>
              </a:rPr>
              <a:t>MEANING </a:t>
            </a:r>
            <a:r>
              <a:rPr lang="en-US" sz="3200" b="1" dirty="0">
                <a:latin typeface="Comic Sans MS" panose="030F0702030302020204" pitchFamily="66" charset="0"/>
              </a:rPr>
              <a:t>UTOPIA</a:t>
            </a:r>
            <a:r>
              <a:rPr lang="en-US" sz="3200" dirty="0">
                <a:latin typeface="Comic Sans MS" panose="030F0702030302020204" pitchFamily="66" charset="0"/>
              </a:rPr>
              <a:t/>
            </a:r>
            <a:br>
              <a:rPr lang="en-US" sz="3200" dirty="0">
                <a:latin typeface="Comic Sans MS" panose="030F0702030302020204" pitchFamily="66" charset="0"/>
              </a:rPr>
            </a:br>
            <a:r>
              <a:rPr lang="en-US" sz="3200" dirty="0">
                <a:latin typeface="Comic Sans MS" panose="030F0702030302020204" pitchFamily="66" charset="0"/>
              </a:rPr>
              <a:t>Etymologically “Utopia” comes from Greek: </a:t>
            </a:r>
            <a:r>
              <a:rPr lang="en-US" sz="3200" dirty="0" err="1">
                <a:latin typeface="Comic Sans MS" panose="030F0702030302020204" pitchFamily="66" charset="0"/>
              </a:rPr>
              <a:t>οὐ</a:t>
            </a:r>
            <a:r>
              <a:rPr lang="en-US" sz="3200" dirty="0">
                <a:latin typeface="Comic Sans MS" panose="030F0702030302020204" pitchFamily="66" charset="0"/>
              </a:rPr>
              <a:t> (“not”) and </a:t>
            </a:r>
            <a:r>
              <a:rPr lang="en-US" sz="3200" dirty="0" err="1">
                <a:latin typeface="Comic Sans MS" panose="030F0702030302020204" pitchFamily="66" charset="0"/>
              </a:rPr>
              <a:t>τό</a:t>
            </a:r>
            <a:r>
              <a:rPr lang="en-US" sz="3200" dirty="0">
                <a:latin typeface="Comic Sans MS" panose="030F0702030302020204" pitchFamily="66" charset="0"/>
              </a:rPr>
              <a:t>πος (“place”) which translates as “no-place” get rid of something harmfull</a:t>
            </a:r>
            <a:br>
              <a:rPr lang="en-US" sz="3200" dirty="0">
                <a:latin typeface="Comic Sans MS" panose="030F0702030302020204" pitchFamily="66" charset="0"/>
              </a:rPr>
            </a:br>
            <a:r>
              <a:rPr lang="en-US" sz="3200" dirty="0">
                <a:latin typeface="Comic Sans MS" panose="030F0702030302020204" pitchFamily="66" charset="0"/>
              </a:rPr>
              <a:t> is an imagined </a:t>
            </a:r>
            <a:r>
              <a:rPr lang="en-US" sz="3200" dirty="0">
                <a:latin typeface="Comic Sans MS" panose="030F0702030302020204" pitchFamily="66" charset="0"/>
                <a:hlinkClick r:id="rId2" tooltip="Community"/>
              </a:rPr>
              <a:t>community</a:t>
            </a:r>
            <a:r>
              <a:rPr lang="en-US" sz="3200" dirty="0">
                <a:latin typeface="Comic Sans MS" panose="030F0702030302020204" pitchFamily="66" charset="0"/>
              </a:rPr>
              <a:t> or </a:t>
            </a:r>
            <a:r>
              <a:rPr lang="en-US" sz="3200" dirty="0">
                <a:latin typeface="Comic Sans MS" panose="030F0702030302020204" pitchFamily="66" charset="0"/>
                <a:hlinkClick r:id="rId3" tooltip="Society"/>
              </a:rPr>
              <a:t>society</a:t>
            </a:r>
            <a:r>
              <a:rPr lang="en-US" sz="3200" dirty="0">
                <a:latin typeface="Comic Sans MS" panose="030F0702030302020204" pitchFamily="66" charset="0"/>
              </a:rPr>
              <a:t> that possesses highly desirable or nearly perfect qualities for its citizens. The term was coined by </a:t>
            </a:r>
            <a:r>
              <a:rPr lang="en-US" sz="3200" dirty="0">
                <a:latin typeface="Comic Sans MS" panose="030F0702030302020204" pitchFamily="66" charset="0"/>
                <a:hlinkClick r:id="rId4" tooltip="Sir Thomas More"/>
              </a:rPr>
              <a:t>Sir Thomas More</a:t>
            </a:r>
            <a:r>
              <a:rPr lang="en-US" sz="3200" dirty="0">
                <a:latin typeface="Comic Sans MS" panose="030F0702030302020204" pitchFamily="66" charset="0"/>
              </a:rPr>
              <a:t> for his 1516 book </a:t>
            </a:r>
            <a:r>
              <a:rPr lang="en-US" sz="3200" i="1" dirty="0">
                <a:latin typeface="Comic Sans MS" panose="030F0702030302020204" pitchFamily="66" charset="0"/>
                <a:hlinkClick r:id="rId5" tooltip="Utopia (book)"/>
              </a:rPr>
              <a:t>Utopia</a:t>
            </a:r>
            <a:r>
              <a:rPr lang="en-US" sz="3200" dirty="0">
                <a:latin typeface="Comic Sans MS" panose="030F0702030302020204" pitchFamily="66" charset="0"/>
              </a:rPr>
              <a:t>, describing a </a:t>
            </a:r>
            <a:r>
              <a:rPr lang="en-US" sz="3200" dirty="0">
                <a:latin typeface="Comic Sans MS" panose="030F0702030302020204" pitchFamily="66" charset="0"/>
                <a:hlinkClick r:id="rId6" tooltip="Fictional island"/>
              </a:rPr>
              <a:t>fictional island</a:t>
            </a:r>
            <a:r>
              <a:rPr lang="en-US" sz="3200" dirty="0">
                <a:latin typeface="Comic Sans MS" panose="030F0702030302020204" pitchFamily="66" charset="0"/>
              </a:rPr>
              <a:t> society in the south </a:t>
            </a:r>
            <a:r>
              <a:rPr lang="en-US" sz="3200" dirty="0">
                <a:latin typeface="Comic Sans MS" panose="030F0702030302020204" pitchFamily="66" charset="0"/>
                <a:hlinkClick r:id="rId7" tooltip="Atlantic Ocean"/>
              </a:rPr>
              <a:t>Atlantic Ocean</a:t>
            </a:r>
            <a:r>
              <a:rPr lang="en-US" sz="3200" dirty="0">
                <a:latin typeface="Comic Sans MS" panose="030F0702030302020204" pitchFamily="66" charset="0"/>
              </a:rPr>
              <a:t> off the coast of </a:t>
            </a:r>
            <a:r>
              <a:rPr lang="en-US" sz="3200" dirty="0">
                <a:latin typeface="Comic Sans MS" panose="030F0702030302020204" pitchFamily="66" charset="0"/>
                <a:hlinkClick r:id="rId8"/>
              </a:rPr>
              <a:t>South America</a:t>
            </a:r>
            <a:r>
              <a:rPr lang="en-US" sz="3200" dirty="0">
                <a:latin typeface="Comic Sans MS" panose="030F0702030302020204" pitchFamily="66" charset="0"/>
              </a:rPr>
              <a:t>.</a:t>
            </a:r>
            <a:br>
              <a:rPr lang="en-US" sz="3200" dirty="0">
                <a:latin typeface="Comic Sans MS" panose="030F0702030302020204" pitchFamily="66" charset="0"/>
              </a:rPr>
            </a:br>
            <a:endParaRPr lang="en-US" sz="3200" dirty="0">
              <a:latin typeface="Comic Sans MS" panose="030F0702030302020204" pitchFamily="66" charset="0"/>
            </a:endParaRPr>
          </a:p>
        </p:txBody>
      </p:sp>
    </p:spTree>
    <p:extLst>
      <p:ext uri="{BB962C8B-B14F-4D97-AF65-F5344CB8AC3E}">
        <p14:creationId xmlns:p14="http://schemas.microsoft.com/office/powerpoint/2010/main" val="2311926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65018"/>
            <a:ext cx="9689379" cy="5583381"/>
          </a:xfrm>
        </p:spPr>
        <p:txBody>
          <a:bodyPr>
            <a:normAutofit/>
          </a:bodyPr>
          <a:lstStyle/>
          <a:p>
            <a:pPr algn="ctr"/>
            <a:r>
              <a:rPr lang="en-US" sz="3200" b="1" u="sng" dirty="0" smtClean="0">
                <a:solidFill>
                  <a:srgbClr val="FF0000"/>
                </a:solidFill>
                <a:latin typeface="Comic Sans MS" panose="030F0702030302020204" pitchFamily="66" charset="0"/>
              </a:rPr>
              <a:t>“</a:t>
            </a:r>
            <a:r>
              <a:rPr lang="el-GR" sz="3200" b="1" u="sng" dirty="0" smtClean="0">
                <a:solidFill>
                  <a:srgbClr val="FF0000"/>
                </a:solidFill>
                <a:latin typeface="Comic Sans MS" panose="030F0702030302020204" pitchFamily="66" charset="0"/>
              </a:rPr>
              <a:t>ΕΥΤΟΠΙΑ</a:t>
            </a:r>
            <a:r>
              <a:rPr lang="en-US" sz="3200" b="1" u="sng" dirty="0" smtClean="0">
                <a:solidFill>
                  <a:srgbClr val="FF0000"/>
                </a:solidFill>
                <a:latin typeface="Comic Sans MS" panose="030F0702030302020204" pitchFamily="66" charset="0"/>
              </a:rPr>
              <a:t>” </a:t>
            </a:r>
            <a:r>
              <a:rPr lang="en-US" sz="3200" b="1" u="sng" dirty="0" smtClean="0">
                <a:latin typeface="Comic Sans MS" panose="030F0702030302020204" pitchFamily="66" charset="0"/>
              </a:rPr>
              <a:t>= EFTOPI’A</a:t>
            </a:r>
          </a:p>
          <a:p>
            <a:pPr marL="0" indent="0" algn="ctr">
              <a:buNone/>
            </a:pPr>
            <a:r>
              <a:rPr lang="en-US" sz="3200" b="1" u="sng" dirty="0" smtClean="0">
                <a:latin typeface="Comic Sans MS" panose="030F0702030302020204" pitchFamily="66" charset="0"/>
              </a:rPr>
              <a:t> </a:t>
            </a:r>
          </a:p>
          <a:p>
            <a:pPr algn="ctr"/>
            <a:r>
              <a:rPr lang="en-US" sz="3200" dirty="0" smtClean="0">
                <a:latin typeface="Comic Sans MS" panose="030F0702030302020204" pitchFamily="66" charset="0"/>
              </a:rPr>
              <a:t>MEANING </a:t>
            </a:r>
            <a:r>
              <a:rPr lang="en-US" sz="3200" b="1" dirty="0" smtClean="0">
                <a:latin typeface="Comic Sans MS" panose="030F0702030302020204" pitchFamily="66" charset="0"/>
              </a:rPr>
              <a:t>EUTOPIA</a:t>
            </a:r>
          </a:p>
          <a:p>
            <a:pPr marL="0" indent="0" algn="ctr">
              <a:buNone/>
            </a:pPr>
            <a:r>
              <a:rPr lang="en-US" sz="3200" dirty="0">
                <a:latin typeface="Comic Sans MS" panose="030F0702030302020204" pitchFamily="66" charset="0"/>
              </a:rPr>
              <a:t/>
            </a:r>
            <a:br>
              <a:rPr lang="en-US" sz="3200" dirty="0">
                <a:latin typeface="Comic Sans MS" panose="030F0702030302020204" pitchFamily="66" charset="0"/>
              </a:rPr>
            </a:br>
            <a:r>
              <a:rPr lang="en-US" sz="3200" dirty="0">
                <a:latin typeface="Comic Sans MS" panose="030F0702030302020204" pitchFamily="66" charset="0"/>
              </a:rPr>
              <a:t>a place in which human society, natural conditions, etc., are so ideally perfect that there is complete contentment</a:t>
            </a:r>
            <a:br>
              <a:rPr lang="en-US" sz="3200" dirty="0">
                <a:latin typeface="Comic Sans MS" panose="030F0702030302020204" pitchFamily="66" charset="0"/>
              </a:rPr>
            </a:br>
            <a:r>
              <a:rPr lang="en-US" sz="3200" dirty="0">
                <a:latin typeface="Comic Sans MS" panose="030F0702030302020204" pitchFamily="66" charset="0"/>
              </a:rPr>
              <a:t>Etymologically “</a:t>
            </a:r>
            <a:r>
              <a:rPr lang="en-US" sz="3200" dirty="0" err="1">
                <a:latin typeface="Comic Sans MS" panose="030F0702030302020204" pitchFamily="66" charset="0"/>
              </a:rPr>
              <a:t>eutopia</a:t>
            </a:r>
            <a:r>
              <a:rPr lang="en-US" sz="3200" dirty="0">
                <a:latin typeface="Comic Sans MS" panose="030F0702030302020204" pitchFamily="66" charset="0"/>
              </a:rPr>
              <a:t>” comes from Greek: </a:t>
            </a:r>
            <a:r>
              <a:rPr lang="el-GR" sz="3200" dirty="0">
                <a:latin typeface="Comic Sans MS" panose="030F0702030302020204" pitchFamily="66" charset="0"/>
              </a:rPr>
              <a:t>ευ</a:t>
            </a:r>
            <a:r>
              <a:rPr lang="en-US" sz="3200" dirty="0">
                <a:latin typeface="Comic Sans MS" panose="030F0702030302020204" pitchFamily="66" charset="0"/>
              </a:rPr>
              <a:t> (“good”) and </a:t>
            </a:r>
            <a:r>
              <a:rPr lang="en-US" sz="3200" dirty="0" err="1">
                <a:latin typeface="Comic Sans MS" panose="030F0702030302020204" pitchFamily="66" charset="0"/>
              </a:rPr>
              <a:t>τό</a:t>
            </a:r>
            <a:r>
              <a:rPr lang="en-US" sz="3200" dirty="0">
                <a:latin typeface="Comic Sans MS" panose="030F0702030302020204" pitchFamily="66" charset="0"/>
              </a:rPr>
              <a:t>πος (“place”) which translates as “ideal-place”</a:t>
            </a:r>
          </a:p>
        </p:txBody>
      </p:sp>
    </p:spTree>
    <p:extLst>
      <p:ext uri="{BB962C8B-B14F-4D97-AF65-F5344CB8AC3E}">
        <p14:creationId xmlns:p14="http://schemas.microsoft.com/office/powerpoint/2010/main" val="3005717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TotalTime>
  <Words>38</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Comic Sans MS</vt:lpstr>
      <vt:lpstr>Wingdings 3</vt:lpstr>
      <vt:lpstr>Ion</vt:lpstr>
      <vt:lpstr>THE MOST BEAUTIFUL WORDS IN GREEK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MOST BEAUTIFUL WORDS   ΚΑΘΑΡΣΗ =  KA’THARSI = MEANING PURIFICATION AND PURGATION OF EMOTIONS  It is a metaphor originally used by Aristotle in the Poetics, comparing the effects of tragedy on the mind of a spectator to the effect of catharsis on the body. Etymologically, it comes from the greek word «καθαιρώ»  ΕΥΔΑΙΜΟΝΙΑ=EVDEMONI’A = EUDAIMONIA, BLISS-FELICITY  Greek: εὐδαιμονία sometimes anglicized as eudaemonia or eudemonia, is a Greek word commonly translated as happiness or welfare; however, "human flourishing or prosperity"better source needed” and "blessedness" have been proposed as more accurate translations. Etymologically, it consists of the greek words "eu" ("good") and "daimōn" ("spirit") ΟΥΤΟΠΙΑ= UTOPI’A MEANING UTOPIA Etymologically “Utopia” comes from Greek: οὐ (“not”) and τόπος (“place”) which translates as “no-place” get rid of something harmfull  is an imagined community or society that possesses highly desirable or nearly perfect qualities for its citizens. The term was coined by Sir Thomas More for his 1516 book Utopia, describing a fictional island society in the south Atlantic Ocean off the coast of South America. ΕΥΤΟΠΙΑ=EFTOPI’A MEANING EUTOPIA a place in which human society, natural conditions, etc., are so ideally perfect that there is complete contentment Etymologically “eutopia” comes from Greek: ευ (“good”) and τόπος (“place”) which translates as “ideal-place”</dc:title>
  <dc:creator>ΑΝΤΡΕΑΣ ΑΛ</dc:creator>
  <cp:lastModifiedBy>ΑΝΤΡΕΑΣ ΑΛ</cp:lastModifiedBy>
  <cp:revision>4</cp:revision>
  <dcterms:created xsi:type="dcterms:W3CDTF">2020-07-19T08:40:49Z</dcterms:created>
  <dcterms:modified xsi:type="dcterms:W3CDTF">2020-07-19T08:55:02Z</dcterms:modified>
</cp:coreProperties>
</file>