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7"/>
  </p:notesMasterIdLst>
  <p:sldIdLst>
    <p:sldId id="256" r:id="rId5"/>
    <p:sldId id="268" r:id="rId6"/>
    <p:sldId id="258" r:id="rId7"/>
    <p:sldId id="259" r:id="rId8"/>
    <p:sldId id="260" r:id="rId9"/>
    <p:sldId id="261" r:id="rId10"/>
    <p:sldId id="262" r:id="rId11"/>
    <p:sldId id="263" r:id="rId12"/>
    <p:sldId id="264" r:id="rId13"/>
    <p:sldId id="265" r:id="rId14"/>
    <p:sldId id="266" r:id="rId15"/>
    <p:sldId id="267" r:id="rId16"/>
  </p:sldIdLst>
  <p:sldSz cx="9144000" cy="5143500" type="screen16x9"/>
  <p:notesSz cx="6858000" cy="9144000"/>
  <p:embeddedFontLst>
    <p:embeddedFont>
      <p:font typeface="Comfortaa" panose="020B0604020202020204" charset="0"/>
      <p:regular r:id="rId18"/>
      <p:bold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225EBC-9779-40EC-BF60-D5A6A6320557}" v="2" dt="2020-06-04T07:50:28.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5eb80ebc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5eb80ebc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5eb80ebc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5eb80ebc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5481f73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5481f73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5481f731b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5481f731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06bcbe50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06bcbe5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06bcbe50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06bcbe50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7a47d22f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7a47d22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7a47d22f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7a47d22f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78fa29f8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78fa29f8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78fa29f86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78fa29f86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lnSpc>
                <a:spcPct val="107000"/>
              </a:lnSpc>
              <a:spcBef>
                <a:spcPts val="0"/>
              </a:spcBef>
              <a:spcAft>
                <a:spcPts val="0"/>
              </a:spcAft>
              <a:buClr>
                <a:schemeClr val="dk1"/>
              </a:buClr>
              <a:buSzPts val="1100"/>
              <a:buFont typeface="Arial"/>
              <a:buNone/>
            </a:pPr>
            <a:endParaRPr sz="1100" b="1">
              <a:solidFill>
                <a:srgbClr val="0070C0"/>
              </a:solidFill>
            </a:endParaRPr>
          </a:p>
          <a:p>
            <a:pPr marL="0" lvl="0" indent="0" algn="ctr" rtl="0">
              <a:spcBef>
                <a:spcPts val="0"/>
              </a:spcBef>
              <a:spcAft>
                <a:spcPts val="0"/>
              </a:spcAft>
              <a:buNone/>
            </a:pPr>
            <a:r>
              <a:rPr lang="fi"/>
              <a:t>The hidden and the new treasures of our languages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solidFill>
                  <a:srgbClr val="000000"/>
                </a:solidFill>
              </a:rPr>
              <a:t>Languages and its changes</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Words used by young people </a:t>
            </a:r>
            <a:endParaRPr/>
          </a:p>
        </p:txBody>
      </p:sp>
      <p:sp>
        <p:nvSpPr>
          <p:cNvPr id="111" name="Google Shape;11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b="1">
                <a:solidFill>
                  <a:srgbClr val="000000"/>
                </a:solidFill>
              </a:rPr>
              <a:t>mp </a:t>
            </a:r>
            <a:r>
              <a:rPr lang="fi">
                <a:solidFill>
                  <a:srgbClr val="000000"/>
                </a:solidFill>
              </a:rPr>
              <a:t>is contraction of the word </a:t>
            </a:r>
            <a:r>
              <a:rPr lang="fi" b="1">
                <a:solidFill>
                  <a:srgbClr val="000000"/>
                </a:solidFill>
              </a:rPr>
              <a:t>mielipide </a:t>
            </a:r>
            <a:r>
              <a:rPr lang="fi">
                <a:solidFill>
                  <a:srgbClr val="000000"/>
                </a:solidFill>
              </a:rPr>
              <a:t>and it’s used when asking someone’s opinion of something</a:t>
            </a:r>
            <a:endParaRPr>
              <a:solidFill>
                <a:srgbClr val="000000"/>
              </a:solidFill>
            </a:endParaRPr>
          </a:p>
          <a:p>
            <a:pPr marL="0" lvl="0" indent="0" algn="l" rtl="0">
              <a:spcBef>
                <a:spcPts val="1600"/>
              </a:spcBef>
              <a:spcAft>
                <a:spcPts val="0"/>
              </a:spcAft>
              <a:buNone/>
            </a:pPr>
            <a:r>
              <a:rPr lang="fi" b="1">
                <a:solidFill>
                  <a:srgbClr val="000000"/>
                </a:solidFill>
              </a:rPr>
              <a:t>servata</a:t>
            </a:r>
            <a:r>
              <a:rPr lang="fi">
                <a:solidFill>
                  <a:srgbClr val="000000"/>
                </a:solidFill>
              </a:rPr>
              <a:t> is used when somebody has make someone speechless for example in an argument</a:t>
            </a:r>
            <a:endParaRPr>
              <a:solidFill>
                <a:srgbClr val="000000"/>
              </a:solidFill>
            </a:endParaRPr>
          </a:p>
          <a:p>
            <a:pPr marL="0" lvl="0" indent="0" algn="l" rtl="0">
              <a:spcBef>
                <a:spcPts val="1600"/>
              </a:spcBef>
              <a:spcAft>
                <a:spcPts val="0"/>
              </a:spcAft>
              <a:buNone/>
            </a:pPr>
            <a:r>
              <a:rPr lang="fi" b="1">
                <a:solidFill>
                  <a:srgbClr val="000000"/>
                </a:solidFill>
              </a:rPr>
              <a:t>goals </a:t>
            </a:r>
            <a:r>
              <a:rPr lang="fi">
                <a:solidFill>
                  <a:srgbClr val="000000"/>
                </a:solidFill>
              </a:rPr>
              <a:t>has come from the english language and it’s used when we are hoping for something</a:t>
            </a: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507375" y="1900875"/>
            <a:ext cx="3615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Alexa Töykkälä</a:t>
            </a:r>
            <a:endParaRPr/>
          </a:p>
        </p:txBody>
      </p:sp>
      <p:sp>
        <p:nvSpPr>
          <p:cNvPr id="117" name="Google Shape;117;p23"/>
          <p:cNvSpPr txBox="1">
            <a:spLocks noGrp="1"/>
          </p:cNvSpPr>
          <p:nvPr>
            <p:ph type="body" idx="1"/>
          </p:nvPr>
        </p:nvSpPr>
        <p:spPr>
          <a:xfrm>
            <a:off x="4572000" y="824625"/>
            <a:ext cx="4260300" cy="38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2100">
                <a:solidFill>
                  <a:srgbClr val="E06666"/>
                </a:solidFill>
              </a:rPr>
              <a:t>Pruukata</a:t>
            </a:r>
            <a:r>
              <a:rPr lang="fi" sz="2100">
                <a:solidFill>
                  <a:srgbClr val="000000"/>
                </a:solidFill>
              </a:rPr>
              <a:t> = To do something</a:t>
            </a:r>
            <a:endParaRPr sz="2100">
              <a:solidFill>
                <a:srgbClr val="000000"/>
              </a:solidFill>
            </a:endParaRPr>
          </a:p>
          <a:p>
            <a:pPr marL="0" lvl="0" indent="0" algn="l" rtl="0">
              <a:spcBef>
                <a:spcPts val="1600"/>
              </a:spcBef>
              <a:spcAft>
                <a:spcPts val="0"/>
              </a:spcAft>
              <a:buNone/>
            </a:pPr>
            <a:endParaRPr sz="2100">
              <a:solidFill>
                <a:srgbClr val="000000"/>
              </a:solidFill>
            </a:endParaRPr>
          </a:p>
          <a:p>
            <a:pPr marL="0" lvl="0" indent="0" algn="l" rtl="0">
              <a:spcBef>
                <a:spcPts val="1600"/>
              </a:spcBef>
              <a:spcAft>
                <a:spcPts val="0"/>
              </a:spcAft>
              <a:buNone/>
            </a:pPr>
            <a:r>
              <a:rPr lang="fi" sz="2100">
                <a:solidFill>
                  <a:srgbClr val="EA9999"/>
                </a:solidFill>
              </a:rPr>
              <a:t>Hantuuki </a:t>
            </a:r>
            <a:r>
              <a:rPr lang="fi" sz="2100">
                <a:solidFill>
                  <a:srgbClr val="000000"/>
                </a:solidFill>
              </a:rPr>
              <a:t>= A hand towel</a:t>
            </a:r>
            <a:endParaRPr sz="2100">
              <a:solidFill>
                <a:srgbClr val="000000"/>
              </a:solidFill>
            </a:endParaRPr>
          </a:p>
          <a:p>
            <a:pPr marL="0" lvl="0" indent="0" algn="l" rtl="0">
              <a:spcBef>
                <a:spcPts val="1600"/>
              </a:spcBef>
              <a:spcAft>
                <a:spcPts val="0"/>
              </a:spcAft>
              <a:buNone/>
            </a:pPr>
            <a:endParaRPr sz="2100">
              <a:solidFill>
                <a:srgbClr val="000000"/>
              </a:solidFill>
            </a:endParaRPr>
          </a:p>
          <a:p>
            <a:pPr marL="0" lvl="0" indent="0" algn="l" rtl="0">
              <a:spcBef>
                <a:spcPts val="1600"/>
              </a:spcBef>
              <a:spcAft>
                <a:spcPts val="0"/>
              </a:spcAft>
              <a:buNone/>
            </a:pPr>
            <a:r>
              <a:rPr lang="fi" sz="2100">
                <a:solidFill>
                  <a:srgbClr val="E06666"/>
                </a:solidFill>
              </a:rPr>
              <a:t>Pesofati</a:t>
            </a:r>
            <a:r>
              <a:rPr lang="fi" sz="2100">
                <a:solidFill>
                  <a:srgbClr val="000000"/>
                </a:solidFill>
              </a:rPr>
              <a:t> = A basin when people used to wash their clothes by hand</a:t>
            </a:r>
            <a:endParaRPr sz="2100">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1600"/>
              </a:spcAft>
              <a:buNone/>
            </a:pPr>
            <a:r>
              <a:rPr lang="fi">
                <a:solidFill>
                  <a:srgbClr val="000000"/>
                </a:solidFill>
              </a:rPr>
              <a:t> </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633150" y="2075750"/>
            <a:ext cx="342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Alexa Töykkälä</a:t>
            </a:r>
            <a:endParaRPr/>
          </a:p>
        </p:txBody>
      </p:sp>
      <p:sp>
        <p:nvSpPr>
          <p:cNvPr id="123" name="Google Shape;123;p24"/>
          <p:cNvSpPr txBox="1">
            <a:spLocks noGrp="1"/>
          </p:cNvSpPr>
          <p:nvPr>
            <p:ph type="body" idx="1"/>
          </p:nvPr>
        </p:nvSpPr>
        <p:spPr>
          <a:xfrm>
            <a:off x="4458650" y="181675"/>
            <a:ext cx="4317600" cy="472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2000">
                <a:solidFill>
                  <a:srgbClr val="F4CCCC"/>
                </a:solidFill>
              </a:rPr>
              <a:t>Striikki </a:t>
            </a:r>
            <a:r>
              <a:rPr lang="fi" sz="2000">
                <a:solidFill>
                  <a:srgbClr val="000000"/>
                </a:solidFill>
              </a:rPr>
              <a:t>= Comes from the English word streak. Commonly used when talking about the application Snapchat.</a:t>
            </a:r>
            <a:endParaRPr sz="2000">
              <a:solidFill>
                <a:srgbClr val="000000"/>
              </a:solidFill>
            </a:endParaRPr>
          </a:p>
          <a:p>
            <a:pPr marL="0" lvl="0" indent="0" algn="l" rtl="0">
              <a:spcBef>
                <a:spcPts val="1600"/>
              </a:spcBef>
              <a:spcAft>
                <a:spcPts val="0"/>
              </a:spcAft>
              <a:buNone/>
            </a:pPr>
            <a:r>
              <a:rPr lang="fi" sz="2000">
                <a:solidFill>
                  <a:srgbClr val="E06666"/>
                </a:solidFill>
              </a:rPr>
              <a:t>Damage </a:t>
            </a:r>
            <a:r>
              <a:rPr lang="fi" sz="2000">
                <a:solidFill>
                  <a:srgbClr val="000000"/>
                </a:solidFill>
              </a:rPr>
              <a:t>= Comes straight from the English word but Finns use it as well, although we pronounce it differently. Commonly used when talking about games.</a:t>
            </a:r>
            <a:endParaRPr sz="2000">
              <a:solidFill>
                <a:srgbClr val="000000"/>
              </a:solidFill>
            </a:endParaRPr>
          </a:p>
          <a:p>
            <a:pPr marL="0" lvl="0" indent="0" algn="l" rtl="0">
              <a:spcBef>
                <a:spcPts val="1600"/>
              </a:spcBef>
              <a:spcAft>
                <a:spcPts val="1600"/>
              </a:spcAft>
              <a:buNone/>
            </a:pPr>
            <a:r>
              <a:rPr lang="fi" sz="2000">
                <a:solidFill>
                  <a:srgbClr val="EA9999"/>
                </a:solidFill>
              </a:rPr>
              <a:t>Skitta </a:t>
            </a:r>
            <a:r>
              <a:rPr lang="fi" sz="2000">
                <a:solidFill>
                  <a:srgbClr val="000000"/>
                </a:solidFill>
              </a:rPr>
              <a:t>= A slang word and it means guitar. Not a very common word but some people our age use it.</a:t>
            </a:r>
            <a:endParaRPr sz="2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FCAFCBF7-5F31-4CDC-A2E6-DBCBE3A6FDDD}"/>
              </a:ext>
            </a:extLst>
          </p:cNvPr>
          <p:cNvSpPr/>
          <p:nvPr/>
        </p:nvSpPr>
        <p:spPr>
          <a:xfrm>
            <a:off x="2286000" y="909757"/>
            <a:ext cx="4572000" cy="3323987"/>
          </a:xfrm>
          <a:prstGeom prst="rect">
            <a:avLst/>
          </a:prstGeom>
        </p:spPr>
        <p:txBody>
          <a:bodyPr>
            <a:spAutoFit/>
          </a:bodyPr>
          <a:lstStyle/>
          <a:p>
            <a:r>
              <a:rPr lang="en-US" dirty="0">
                <a:solidFill>
                  <a:srgbClr val="5F6368"/>
                </a:solidFill>
                <a:latin typeface="Roboto" panose="020B0604020202020204" charset="0"/>
              </a:rPr>
              <a:t>a) The hidden Treasures of our languages - interview</a:t>
            </a:r>
            <a:br>
              <a:rPr lang="en-US" dirty="0"/>
            </a:br>
            <a:br>
              <a:rPr lang="en-US" dirty="0"/>
            </a:br>
            <a:r>
              <a:rPr lang="en-US" dirty="0">
                <a:solidFill>
                  <a:srgbClr val="5F6368"/>
                </a:solidFill>
                <a:latin typeface="Roboto" panose="020B0604020202020204" charset="0"/>
              </a:rPr>
              <a:t>Ask your grandparents or older people about language used in their youth . The idea would be to bring at least 3 “lost” words and/or expressions. Lost means used by our grandparents but not understandable or unknown for our students nowadays.</a:t>
            </a:r>
            <a:br>
              <a:rPr lang="en-US" dirty="0"/>
            </a:br>
            <a:br>
              <a:rPr lang="en-US" dirty="0"/>
            </a:br>
            <a:r>
              <a:rPr lang="en-US" dirty="0">
                <a:solidFill>
                  <a:srgbClr val="5F6368"/>
                </a:solidFill>
                <a:latin typeface="Roboto" panose="020B0604020202020204" charset="0"/>
              </a:rPr>
              <a:t>b) The new treasures of the language</a:t>
            </a:r>
            <a:br>
              <a:rPr lang="en-US" dirty="0"/>
            </a:br>
            <a:br>
              <a:rPr lang="en-US" dirty="0"/>
            </a:br>
            <a:r>
              <a:rPr lang="en-US" dirty="0">
                <a:solidFill>
                  <a:srgbClr val="5F6368"/>
                </a:solidFill>
                <a:latin typeface="Roboto" panose="020B0604020202020204" charset="0"/>
              </a:rPr>
              <a:t>Right the opposite idea: 3 words or expressions used by our pupils in their own languages that nobody else can understand. The pupils will explain the meaning of those words or expressions and the context they usually use them.</a:t>
            </a:r>
            <a:endParaRPr lang="fi-FI" dirty="0"/>
          </a:p>
        </p:txBody>
      </p:sp>
    </p:spTree>
    <p:extLst>
      <p:ext uri="{BB962C8B-B14F-4D97-AF65-F5344CB8AC3E}">
        <p14:creationId xmlns:p14="http://schemas.microsoft.com/office/powerpoint/2010/main" val="402583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0" y="-21525"/>
            <a:ext cx="5725199" cy="5165024"/>
          </a:xfrm>
          <a:prstGeom prst="rect">
            <a:avLst/>
          </a:prstGeom>
          <a:noFill/>
          <a:ln>
            <a:noFill/>
          </a:ln>
        </p:spPr>
      </p:pic>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solidFill>
                  <a:srgbClr val="000000"/>
                </a:solidFill>
              </a:rPr>
              <a:t>Sara Hänninen</a:t>
            </a:r>
            <a:endParaRPr>
              <a:solidFill>
                <a:srgbClr val="000000"/>
              </a:solidFill>
            </a:endParaRPr>
          </a:p>
        </p:txBody>
      </p:sp>
      <p:sp>
        <p:nvSpPr>
          <p:cNvPr id="68" name="Google Shape;68;p15"/>
          <p:cNvSpPr txBox="1">
            <a:spLocks noGrp="1"/>
          </p:cNvSpPr>
          <p:nvPr>
            <p:ph type="body" idx="1"/>
          </p:nvPr>
        </p:nvSpPr>
        <p:spPr>
          <a:xfrm>
            <a:off x="5725200" y="0"/>
            <a:ext cx="3418800" cy="5143500"/>
          </a:xfrm>
          <a:prstGeom prst="rect">
            <a:avLst/>
          </a:prstGeom>
          <a:ln w="9525" cap="flat" cmpd="sng">
            <a:solidFill>
              <a:srgbClr val="E6B8A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i" sz="2100" b="1" u="sng">
                <a:solidFill>
                  <a:srgbClr val="000000"/>
                </a:solidFill>
                <a:latin typeface="Arial"/>
                <a:ea typeface="Arial"/>
                <a:cs typeface="Arial"/>
                <a:sym typeface="Arial"/>
              </a:rPr>
              <a:t>Words used by my grandparents:</a:t>
            </a:r>
            <a:endParaRPr sz="2100" b="1" u="sng">
              <a:solidFill>
                <a:srgbClr val="000000"/>
              </a:solidFill>
              <a:latin typeface="Arial"/>
              <a:ea typeface="Arial"/>
              <a:cs typeface="Arial"/>
              <a:sym typeface="Arial"/>
            </a:endParaRPr>
          </a:p>
          <a:p>
            <a:pPr marL="0" lvl="0" indent="0" algn="l" rtl="0">
              <a:spcBef>
                <a:spcPts val="1600"/>
              </a:spcBef>
              <a:spcAft>
                <a:spcPts val="0"/>
              </a:spcAft>
              <a:buNone/>
            </a:pPr>
            <a:r>
              <a:rPr lang="fi" sz="1800" b="1">
                <a:solidFill>
                  <a:srgbClr val="E6B8AF"/>
                </a:solidFill>
                <a:latin typeface="Arial"/>
                <a:ea typeface="Arial"/>
                <a:cs typeface="Arial"/>
                <a:sym typeface="Arial"/>
              </a:rPr>
              <a:t>Lupsakka</a:t>
            </a:r>
            <a:r>
              <a:rPr lang="fi" sz="1800">
                <a:solidFill>
                  <a:srgbClr val="000000"/>
                </a:solidFill>
                <a:latin typeface="Arial"/>
                <a:ea typeface="Arial"/>
                <a:cs typeface="Arial"/>
                <a:sym typeface="Arial"/>
              </a:rPr>
              <a:t>= A person who is jovial, calm and cheerful.</a:t>
            </a:r>
            <a:endParaRPr sz="1800">
              <a:solidFill>
                <a:srgbClr val="000000"/>
              </a:solidFill>
              <a:latin typeface="Arial"/>
              <a:ea typeface="Arial"/>
              <a:cs typeface="Arial"/>
              <a:sym typeface="Arial"/>
            </a:endParaRPr>
          </a:p>
          <a:p>
            <a:pPr marL="0" lvl="0" indent="0" algn="l" rtl="0">
              <a:spcBef>
                <a:spcPts val="1600"/>
              </a:spcBef>
              <a:spcAft>
                <a:spcPts val="0"/>
              </a:spcAft>
              <a:buNone/>
            </a:pPr>
            <a:endParaRPr sz="1800" b="1">
              <a:solidFill>
                <a:srgbClr val="E6B8AF"/>
              </a:solidFill>
              <a:latin typeface="Arial"/>
              <a:ea typeface="Arial"/>
              <a:cs typeface="Arial"/>
              <a:sym typeface="Arial"/>
            </a:endParaRPr>
          </a:p>
          <a:p>
            <a:pPr marL="0" lvl="0" indent="0" algn="l" rtl="0">
              <a:spcBef>
                <a:spcPts val="1600"/>
              </a:spcBef>
              <a:spcAft>
                <a:spcPts val="0"/>
              </a:spcAft>
              <a:buNone/>
            </a:pPr>
            <a:r>
              <a:rPr lang="fi" sz="1800" b="1">
                <a:solidFill>
                  <a:srgbClr val="E6B8AF"/>
                </a:solidFill>
                <a:latin typeface="Arial"/>
                <a:ea typeface="Arial"/>
                <a:cs typeface="Arial"/>
                <a:sym typeface="Arial"/>
              </a:rPr>
              <a:t>Mittee/mittees?</a:t>
            </a:r>
            <a:r>
              <a:rPr lang="fi" sz="1800">
                <a:solidFill>
                  <a:srgbClr val="000000"/>
                </a:solidFill>
                <a:latin typeface="Arial"/>
                <a:ea typeface="Arial"/>
                <a:cs typeface="Arial"/>
                <a:sym typeface="Arial"/>
              </a:rPr>
              <a:t>= What or </a:t>
            </a:r>
            <a:r>
              <a:rPr lang="fi" sz="1800">
                <a:solidFill>
                  <a:srgbClr val="000000"/>
                </a:solidFill>
                <a:highlight>
                  <a:srgbClr val="FFFFFF"/>
                </a:highlight>
                <a:latin typeface="Arial"/>
                <a:ea typeface="Arial"/>
                <a:cs typeface="Arial"/>
                <a:sym typeface="Arial"/>
              </a:rPr>
              <a:t>I don't understand.</a:t>
            </a:r>
            <a:endParaRPr sz="1800">
              <a:solidFill>
                <a:srgbClr val="000000"/>
              </a:solidFill>
              <a:highlight>
                <a:srgbClr val="FFFFFF"/>
              </a:highlight>
              <a:latin typeface="Arial"/>
              <a:ea typeface="Arial"/>
              <a:cs typeface="Arial"/>
              <a:sym typeface="Arial"/>
            </a:endParaRPr>
          </a:p>
          <a:p>
            <a:pPr marL="0" lvl="0" indent="0" algn="l" rtl="0">
              <a:spcBef>
                <a:spcPts val="1600"/>
              </a:spcBef>
              <a:spcAft>
                <a:spcPts val="0"/>
              </a:spcAft>
              <a:buNone/>
            </a:pPr>
            <a:endParaRPr sz="1800" b="1">
              <a:solidFill>
                <a:srgbClr val="E6B8AF"/>
              </a:solidFill>
              <a:latin typeface="Arial"/>
              <a:ea typeface="Arial"/>
              <a:cs typeface="Arial"/>
              <a:sym typeface="Arial"/>
            </a:endParaRPr>
          </a:p>
          <a:p>
            <a:pPr marL="0" lvl="0" indent="0" algn="l" rtl="0">
              <a:spcBef>
                <a:spcPts val="1600"/>
              </a:spcBef>
              <a:spcAft>
                <a:spcPts val="0"/>
              </a:spcAft>
              <a:buNone/>
            </a:pPr>
            <a:r>
              <a:rPr lang="fi" sz="1800" b="1">
                <a:solidFill>
                  <a:srgbClr val="E6B8AF"/>
                </a:solidFill>
                <a:latin typeface="Arial"/>
                <a:ea typeface="Arial"/>
                <a:cs typeface="Arial"/>
                <a:sym typeface="Arial"/>
              </a:rPr>
              <a:t>Voe tokkiisa!</a:t>
            </a:r>
            <a:r>
              <a:rPr lang="fi" sz="2500">
                <a:solidFill>
                  <a:srgbClr val="E6B8AF"/>
                </a:solidFill>
                <a:latin typeface="Arial"/>
                <a:ea typeface="Arial"/>
                <a:cs typeface="Arial"/>
                <a:sym typeface="Arial"/>
              </a:rPr>
              <a:t> </a:t>
            </a:r>
            <a:r>
              <a:rPr lang="fi" sz="1800">
                <a:solidFill>
                  <a:srgbClr val="000000"/>
                </a:solidFill>
                <a:latin typeface="Arial"/>
                <a:ea typeface="Arial"/>
                <a:cs typeface="Arial"/>
                <a:sym typeface="Arial"/>
              </a:rPr>
              <a:t>= It means amazement. For example like “Oh my g</a:t>
            </a:r>
            <a:r>
              <a:rPr lang="fi" sz="1800">
                <a:solidFill>
                  <a:srgbClr val="000000"/>
                </a:solidFill>
                <a:highlight>
                  <a:srgbClr val="FFFFFF"/>
                </a:highlight>
                <a:latin typeface="Arial"/>
                <a:ea typeface="Arial"/>
                <a:cs typeface="Arial"/>
                <a:sym typeface="Arial"/>
              </a:rPr>
              <a:t>oodness.”</a:t>
            </a:r>
            <a:endParaRPr sz="1800">
              <a:solidFill>
                <a:srgbClr val="000000"/>
              </a:solidFill>
              <a:latin typeface="Arial"/>
              <a:ea typeface="Arial"/>
              <a:cs typeface="Arial"/>
              <a:sym typeface="Arial"/>
            </a:endParaRPr>
          </a:p>
          <a:p>
            <a:pPr marL="0" lvl="0" indent="0" algn="l" rtl="0">
              <a:spcBef>
                <a:spcPts val="1600"/>
              </a:spcBef>
              <a:spcAft>
                <a:spcPts val="0"/>
              </a:spcAft>
              <a:buNone/>
            </a:pPr>
            <a:endParaRPr sz="1800">
              <a:solidFill>
                <a:srgbClr val="000000"/>
              </a:solidFill>
              <a:highlight>
                <a:srgbClr val="FFFFFF"/>
              </a:highlight>
              <a:latin typeface="Arial"/>
              <a:ea typeface="Arial"/>
              <a:cs typeface="Arial"/>
              <a:sym typeface="Arial"/>
            </a:endParaRPr>
          </a:p>
          <a:p>
            <a:pPr marL="0" lvl="0" indent="0" algn="l" rtl="0">
              <a:spcBef>
                <a:spcPts val="1600"/>
              </a:spcBef>
              <a:spcAft>
                <a:spcPts val="0"/>
              </a:spcAft>
              <a:buNone/>
            </a:pPr>
            <a:endParaRPr sz="2100">
              <a:solidFill>
                <a:srgbClr val="000000"/>
              </a:solidFill>
              <a:latin typeface="Arial"/>
              <a:ea typeface="Arial"/>
              <a:cs typeface="Arial"/>
              <a:sym typeface="Arial"/>
            </a:endParaRPr>
          </a:p>
          <a:p>
            <a:pPr marL="0" lvl="0" indent="0" algn="l" rtl="0">
              <a:spcBef>
                <a:spcPts val="1600"/>
              </a:spcBef>
              <a:spcAft>
                <a:spcPts val="0"/>
              </a:spcAft>
              <a:buNone/>
            </a:pPr>
            <a:endParaRPr sz="2100">
              <a:solidFill>
                <a:srgbClr val="000000"/>
              </a:solidFill>
              <a:latin typeface="Arial"/>
              <a:ea typeface="Arial"/>
              <a:cs typeface="Arial"/>
              <a:sym typeface="Aria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Google Shape;73;p16"/>
          <p:cNvPicPr preferRelativeResize="0"/>
          <p:nvPr/>
        </p:nvPicPr>
        <p:blipFill rotWithShape="1">
          <a:blip r:embed="rId3">
            <a:alphaModFix/>
          </a:blip>
          <a:srcRect b="4861"/>
          <a:stretch/>
        </p:blipFill>
        <p:spPr>
          <a:xfrm>
            <a:off x="3367800" y="0"/>
            <a:ext cx="5776198" cy="5143498"/>
          </a:xfrm>
          <a:prstGeom prst="rect">
            <a:avLst/>
          </a:prstGeom>
          <a:noFill/>
          <a:ln>
            <a:noFill/>
          </a:ln>
        </p:spPr>
      </p:pic>
      <p:sp>
        <p:nvSpPr>
          <p:cNvPr id="74" name="Google Shape;74;p16"/>
          <p:cNvSpPr txBox="1">
            <a:spLocks noGrp="1"/>
          </p:cNvSpPr>
          <p:nvPr>
            <p:ph type="title" idx="4294967295"/>
          </p:nvPr>
        </p:nvSpPr>
        <p:spPr>
          <a:xfrm>
            <a:off x="5320100" y="761150"/>
            <a:ext cx="3043200" cy="68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solidFill>
                  <a:srgbClr val="000000"/>
                </a:solidFill>
              </a:rPr>
              <a:t>Sara Hänninen</a:t>
            </a:r>
            <a:endParaRPr>
              <a:solidFill>
                <a:srgbClr val="000000"/>
              </a:solidFill>
            </a:endParaRPr>
          </a:p>
        </p:txBody>
      </p:sp>
      <p:sp>
        <p:nvSpPr>
          <p:cNvPr id="75" name="Google Shape;75;p16"/>
          <p:cNvSpPr txBox="1"/>
          <p:nvPr/>
        </p:nvSpPr>
        <p:spPr>
          <a:xfrm>
            <a:off x="0" y="162175"/>
            <a:ext cx="3367800" cy="47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fi" sz="2100" b="1" u="sng"/>
              <a:t>Words used by young people:</a:t>
            </a:r>
            <a:endParaRPr sz="2100" b="1" u="sng"/>
          </a:p>
          <a:p>
            <a:pPr marL="0" lvl="0" indent="0" algn="l" rtl="0">
              <a:spcBef>
                <a:spcPts val="0"/>
              </a:spcBef>
              <a:spcAft>
                <a:spcPts val="0"/>
              </a:spcAft>
              <a:buNone/>
            </a:pPr>
            <a:endParaRPr sz="2100" b="1" u="sng">
              <a:highlight>
                <a:srgbClr val="F8F9FA"/>
              </a:highlight>
            </a:endParaRPr>
          </a:p>
          <a:p>
            <a:pPr marL="0" lvl="0" indent="0" algn="l" rtl="0">
              <a:spcBef>
                <a:spcPts val="0"/>
              </a:spcBef>
              <a:spcAft>
                <a:spcPts val="0"/>
              </a:spcAft>
              <a:buNone/>
            </a:pPr>
            <a:r>
              <a:rPr lang="fi" sz="1800" b="1">
                <a:solidFill>
                  <a:srgbClr val="FFE599"/>
                </a:solidFill>
              </a:rPr>
              <a:t>Semisti/semi= </a:t>
            </a:r>
            <a:r>
              <a:rPr lang="fi" sz="1800">
                <a:solidFill>
                  <a:srgbClr val="222222"/>
                </a:solidFill>
              </a:rPr>
              <a:t>Partially, middle or kind of.</a:t>
            </a:r>
            <a:endParaRPr sz="1800">
              <a:solidFill>
                <a:srgbClr val="222222"/>
              </a:solidFill>
            </a:endParaRPr>
          </a:p>
          <a:p>
            <a:pPr marL="0" lvl="0" indent="0" algn="l" rtl="0">
              <a:spcBef>
                <a:spcPts val="0"/>
              </a:spcBef>
              <a:spcAft>
                <a:spcPts val="0"/>
              </a:spcAft>
              <a:buNone/>
            </a:pPr>
            <a:endParaRPr sz="1800">
              <a:solidFill>
                <a:srgbClr val="222222"/>
              </a:solidFill>
            </a:endParaRPr>
          </a:p>
          <a:p>
            <a:pPr marL="0" lvl="0" indent="0" algn="l" rtl="0">
              <a:spcBef>
                <a:spcPts val="0"/>
              </a:spcBef>
              <a:spcAft>
                <a:spcPts val="0"/>
              </a:spcAft>
              <a:buNone/>
            </a:pPr>
            <a:endParaRPr sz="1800">
              <a:solidFill>
                <a:srgbClr val="222222"/>
              </a:solidFill>
            </a:endParaRPr>
          </a:p>
          <a:p>
            <a:pPr marL="0" lvl="0" indent="0" algn="l" rtl="0">
              <a:spcBef>
                <a:spcPts val="0"/>
              </a:spcBef>
              <a:spcAft>
                <a:spcPts val="0"/>
              </a:spcAft>
              <a:buNone/>
            </a:pPr>
            <a:r>
              <a:rPr lang="fi" sz="1800" b="1">
                <a:solidFill>
                  <a:srgbClr val="FFE599"/>
                </a:solidFill>
              </a:rPr>
              <a:t>Feidata= </a:t>
            </a:r>
            <a:r>
              <a:rPr lang="fi" sz="1800"/>
              <a:t> Someone who doesn't come somewhere which was already agreed.</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fi" sz="1800" b="1">
                <a:solidFill>
                  <a:srgbClr val="FFE599"/>
                </a:solidFill>
              </a:rPr>
              <a:t>Flexata= </a:t>
            </a:r>
            <a:r>
              <a:rPr lang="fi" sz="1800"/>
              <a:t>To purposely brag, or show off something you have.</a:t>
            </a:r>
            <a:endParaRPr sz="2100"/>
          </a:p>
          <a:p>
            <a:pPr marL="0" lvl="0" indent="0" algn="l" rtl="0">
              <a:spcBef>
                <a:spcPts val="0"/>
              </a:spcBef>
              <a:spcAft>
                <a:spcPts val="0"/>
              </a:spcAft>
              <a:buNone/>
            </a:pPr>
            <a:endParaRPr sz="2100"/>
          </a:p>
          <a:p>
            <a:pPr marL="0" lvl="0" indent="0" algn="l" rtl="0">
              <a:spcBef>
                <a:spcPts val="0"/>
              </a:spcBef>
              <a:spcAft>
                <a:spcPts val="0"/>
              </a:spcAft>
              <a:buNone/>
            </a:pPr>
            <a:endParaRPr sz="2100" b="1"/>
          </a:p>
          <a:p>
            <a:pPr marL="0" lvl="0" indent="0" algn="l" rtl="0">
              <a:spcBef>
                <a:spcPts val="0"/>
              </a:spcBef>
              <a:spcAft>
                <a:spcPts val="0"/>
              </a:spcAft>
              <a:buNone/>
            </a:pPr>
            <a:endParaRPr>
              <a:solidFill>
                <a:srgbClr val="FCE5CD"/>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Tiina Peltonen</a:t>
            </a:r>
            <a:endParaRPr/>
          </a:p>
        </p:txBody>
      </p:sp>
      <p:sp>
        <p:nvSpPr>
          <p:cNvPr id="81" name="Google Shape;81;p17"/>
          <p:cNvSpPr txBox="1">
            <a:spLocks noGrp="1"/>
          </p:cNvSpPr>
          <p:nvPr>
            <p:ph type="body" idx="1"/>
          </p:nvPr>
        </p:nvSpPr>
        <p:spPr>
          <a:xfrm>
            <a:off x="4654850" y="133350"/>
            <a:ext cx="4397700" cy="487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900" b="1">
                <a:solidFill>
                  <a:srgbClr val="000000"/>
                </a:solidFill>
                <a:latin typeface="Courier New"/>
                <a:ea typeface="Courier New"/>
                <a:cs typeface="Courier New"/>
                <a:sym typeface="Courier New"/>
              </a:rPr>
              <a:t>Words used by my grandparents:</a:t>
            </a:r>
            <a:endParaRPr sz="1900" b="1">
              <a:solidFill>
                <a:srgbClr val="000000"/>
              </a:solidFill>
              <a:latin typeface="Courier New"/>
              <a:ea typeface="Courier New"/>
              <a:cs typeface="Courier New"/>
              <a:sym typeface="Courier New"/>
            </a:endParaRPr>
          </a:p>
          <a:p>
            <a:pPr marL="0" lvl="0" indent="0" algn="l" rtl="0">
              <a:spcBef>
                <a:spcPts val="1600"/>
              </a:spcBef>
              <a:spcAft>
                <a:spcPts val="0"/>
              </a:spcAft>
              <a:buNone/>
            </a:pPr>
            <a:r>
              <a:rPr lang="fi" sz="1900" b="1">
                <a:solidFill>
                  <a:srgbClr val="1155CC"/>
                </a:solidFill>
                <a:latin typeface="Courier New"/>
                <a:ea typeface="Courier New"/>
                <a:cs typeface="Courier New"/>
                <a:sym typeface="Courier New"/>
              </a:rPr>
              <a:t>Sentraalisantra= </a:t>
            </a:r>
            <a:r>
              <a:rPr lang="fi" sz="1900">
                <a:solidFill>
                  <a:srgbClr val="000000"/>
                </a:solidFill>
                <a:latin typeface="Courier New"/>
                <a:ea typeface="Courier New"/>
                <a:cs typeface="Courier New"/>
                <a:sym typeface="Courier New"/>
              </a:rPr>
              <a:t>A woman who works in a telephone center and connects phone calls</a:t>
            </a:r>
            <a:endParaRPr sz="1900">
              <a:solidFill>
                <a:srgbClr val="000000"/>
              </a:solidFill>
              <a:latin typeface="Courier New"/>
              <a:ea typeface="Courier New"/>
              <a:cs typeface="Courier New"/>
              <a:sym typeface="Courier New"/>
            </a:endParaRPr>
          </a:p>
          <a:p>
            <a:pPr marL="0" lvl="0" indent="0" algn="l" rtl="0">
              <a:spcBef>
                <a:spcPts val="1600"/>
              </a:spcBef>
              <a:spcAft>
                <a:spcPts val="0"/>
              </a:spcAft>
              <a:buNone/>
            </a:pPr>
            <a:endParaRPr sz="1900" b="1">
              <a:solidFill>
                <a:srgbClr val="1155CC"/>
              </a:solidFill>
              <a:latin typeface="Courier New"/>
              <a:ea typeface="Courier New"/>
              <a:cs typeface="Courier New"/>
              <a:sym typeface="Courier New"/>
            </a:endParaRPr>
          </a:p>
          <a:p>
            <a:pPr marL="0" lvl="0" indent="0" algn="l" rtl="0">
              <a:spcBef>
                <a:spcPts val="1600"/>
              </a:spcBef>
              <a:spcAft>
                <a:spcPts val="0"/>
              </a:spcAft>
              <a:buNone/>
            </a:pPr>
            <a:r>
              <a:rPr lang="fi" sz="1900" b="1">
                <a:solidFill>
                  <a:srgbClr val="1155CC"/>
                </a:solidFill>
                <a:latin typeface="Courier New"/>
                <a:ea typeface="Courier New"/>
                <a:cs typeface="Courier New"/>
                <a:sym typeface="Courier New"/>
              </a:rPr>
              <a:t>Palttoo=</a:t>
            </a:r>
            <a:r>
              <a:rPr lang="fi" sz="1900">
                <a:solidFill>
                  <a:srgbClr val="000000"/>
                </a:solidFill>
                <a:latin typeface="Courier New"/>
                <a:ea typeface="Courier New"/>
                <a:cs typeface="Courier New"/>
                <a:sym typeface="Courier New"/>
              </a:rPr>
              <a:t> Men’s overcoat</a:t>
            </a:r>
            <a:endParaRPr sz="1900">
              <a:solidFill>
                <a:srgbClr val="000000"/>
              </a:solidFill>
              <a:latin typeface="Courier New"/>
              <a:ea typeface="Courier New"/>
              <a:cs typeface="Courier New"/>
              <a:sym typeface="Courier New"/>
            </a:endParaRPr>
          </a:p>
          <a:p>
            <a:pPr marL="0" lvl="0" indent="0" algn="l" rtl="0">
              <a:spcBef>
                <a:spcPts val="1600"/>
              </a:spcBef>
              <a:spcAft>
                <a:spcPts val="0"/>
              </a:spcAft>
              <a:buNone/>
            </a:pPr>
            <a:endParaRPr sz="1900" b="1">
              <a:solidFill>
                <a:srgbClr val="1155CC"/>
              </a:solidFill>
              <a:latin typeface="Courier New"/>
              <a:ea typeface="Courier New"/>
              <a:cs typeface="Courier New"/>
              <a:sym typeface="Courier New"/>
            </a:endParaRPr>
          </a:p>
          <a:p>
            <a:pPr marL="0" lvl="0" indent="0" algn="l" rtl="0">
              <a:spcBef>
                <a:spcPts val="1600"/>
              </a:spcBef>
              <a:spcAft>
                <a:spcPts val="0"/>
              </a:spcAft>
              <a:buNone/>
            </a:pPr>
            <a:r>
              <a:rPr lang="fi" sz="1900" b="1">
                <a:solidFill>
                  <a:srgbClr val="1155CC"/>
                </a:solidFill>
                <a:latin typeface="Courier New"/>
                <a:ea typeface="Courier New"/>
                <a:cs typeface="Courier New"/>
                <a:sym typeface="Courier New"/>
              </a:rPr>
              <a:t>Tassi=</a:t>
            </a:r>
            <a:r>
              <a:rPr lang="fi" sz="1900">
                <a:solidFill>
                  <a:srgbClr val="1C4587"/>
                </a:solidFill>
                <a:latin typeface="Courier New"/>
                <a:ea typeface="Courier New"/>
                <a:cs typeface="Courier New"/>
                <a:sym typeface="Courier New"/>
              </a:rPr>
              <a:t> </a:t>
            </a:r>
            <a:r>
              <a:rPr lang="fi" sz="1900">
                <a:solidFill>
                  <a:srgbClr val="000000"/>
                </a:solidFill>
                <a:latin typeface="Courier New"/>
                <a:ea typeface="Courier New"/>
                <a:cs typeface="Courier New"/>
                <a:sym typeface="Courier New"/>
              </a:rPr>
              <a:t>A plate from which people used to drink coffee from </a:t>
            </a:r>
            <a:endParaRPr sz="1900">
              <a:solidFill>
                <a:srgbClr val="000000"/>
              </a:solidFill>
              <a:latin typeface="Courier New"/>
              <a:ea typeface="Courier New"/>
              <a:cs typeface="Courier New"/>
              <a:sym typeface="Courier New"/>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Tiina Peltonen</a:t>
            </a:r>
            <a:endParaRPr/>
          </a:p>
        </p:txBody>
      </p:sp>
      <p:sp>
        <p:nvSpPr>
          <p:cNvPr id="87" name="Google Shape;87;p18"/>
          <p:cNvSpPr txBox="1">
            <a:spLocks noGrp="1"/>
          </p:cNvSpPr>
          <p:nvPr>
            <p:ph type="body" idx="1"/>
          </p:nvPr>
        </p:nvSpPr>
        <p:spPr>
          <a:xfrm>
            <a:off x="4644675" y="165675"/>
            <a:ext cx="4166400" cy="4721400"/>
          </a:xfrm>
          <a:prstGeom prst="rect">
            <a:avLst/>
          </a:prstGeom>
        </p:spPr>
        <p:txBody>
          <a:bodyPr spcFirstLastPara="1" wrap="square" lIns="90000" tIns="91425" rIns="91425" bIns="91425" anchor="t" anchorCtr="0">
            <a:noAutofit/>
          </a:bodyPr>
          <a:lstStyle/>
          <a:p>
            <a:pPr marL="0" lvl="0" indent="0" algn="l" rtl="0">
              <a:spcBef>
                <a:spcPts val="0"/>
              </a:spcBef>
              <a:spcAft>
                <a:spcPts val="0"/>
              </a:spcAft>
              <a:buNone/>
            </a:pPr>
            <a:r>
              <a:rPr lang="fi" sz="1900" b="1">
                <a:solidFill>
                  <a:srgbClr val="000000"/>
                </a:solidFill>
                <a:latin typeface="Courier New"/>
                <a:ea typeface="Courier New"/>
                <a:cs typeface="Courier New"/>
                <a:sym typeface="Courier New"/>
              </a:rPr>
              <a:t>Words used by young people:</a:t>
            </a:r>
            <a:endParaRPr sz="1900" b="1">
              <a:solidFill>
                <a:srgbClr val="000000"/>
              </a:solidFill>
              <a:latin typeface="Courier New"/>
              <a:ea typeface="Courier New"/>
              <a:cs typeface="Courier New"/>
              <a:sym typeface="Courier New"/>
            </a:endParaRPr>
          </a:p>
          <a:p>
            <a:pPr marL="0" lvl="0" indent="0" algn="l" rtl="0">
              <a:spcBef>
                <a:spcPts val="1600"/>
              </a:spcBef>
              <a:spcAft>
                <a:spcPts val="0"/>
              </a:spcAft>
              <a:buNone/>
            </a:pPr>
            <a:endParaRPr sz="1900" b="1">
              <a:solidFill>
                <a:srgbClr val="1155CC"/>
              </a:solidFill>
              <a:latin typeface="Courier New"/>
              <a:ea typeface="Courier New"/>
              <a:cs typeface="Courier New"/>
              <a:sym typeface="Courier New"/>
            </a:endParaRPr>
          </a:p>
          <a:p>
            <a:pPr marL="0" lvl="0" indent="0" algn="l" rtl="0">
              <a:spcBef>
                <a:spcPts val="1600"/>
              </a:spcBef>
              <a:spcAft>
                <a:spcPts val="0"/>
              </a:spcAft>
              <a:buNone/>
            </a:pPr>
            <a:r>
              <a:rPr lang="fi" sz="1900" b="1">
                <a:solidFill>
                  <a:srgbClr val="1155CC"/>
                </a:solidFill>
                <a:latin typeface="Courier New"/>
                <a:ea typeface="Courier New"/>
                <a:cs typeface="Courier New"/>
                <a:sym typeface="Courier New"/>
              </a:rPr>
              <a:t>Dissata=</a:t>
            </a:r>
            <a:r>
              <a:rPr lang="fi" sz="1900">
                <a:solidFill>
                  <a:srgbClr val="000000"/>
                </a:solidFill>
                <a:latin typeface="Courier New"/>
                <a:ea typeface="Courier New"/>
                <a:cs typeface="Courier New"/>
                <a:sym typeface="Courier New"/>
              </a:rPr>
              <a:t> name-calling and despising someone</a:t>
            </a:r>
            <a:endParaRPr sz="1900">
              <a:solidFill>
                <a:srgbClr val="000000"/>
              </a:solidFill>
              <a:latin typeface="Courier New"/>
              <a:ea typeface="Courier New"/>
              <a:cs typeface="Courier New"/>
              <a:sym typeface="Courier New"/>
            </a:endParaRPr>
          </a:p>
          <a:p>
            <a:pPr marL="0" lvl="0" indent="0" algn="l" rtl="0">
              <a:spcBef>
                <a:spcPts val="1600"/>
              </a:spcBef>
              <a:spcAft>
                <a:spcPts val="0"/>
              </a:spcAft>
              <a:buNone/>
            </a:pPr>
            <a:endParaRPr sz="1900" b="1">
              <a:solidFill>
                <a:srgbClr val="1155CC"/>
              </a:solidFill>
              <a:latin typeface="Courier New"/>
              <a:ea typeface="Courier New"/>
              <a:cs typeface="Courier New"/>
              <a:sym typeface="Courier New"/>
            </a:endParaRPr>
          </a:p>
          <a:p>
            <a:pPr marL="0" lvl="0" indent="0" algn="l" rtl="0">
              <a:spcBef>
                <a:spcPts val="1600"/>
              </a:spcBef>
              <a:spcAft>
                <a:spcPts val="0"/>
              </a:spcAft>
              <a:buNone/>
            </a:pPr>
            <a:r>
              <a:rPr lang="fi" sz="1900" b="1">
                <a:solidFill>
                  <a:srgbClr val="1155CC"/>
                </a:solidFill>
                <a:latin typeface="Courier New"/>
                <a:ea typeface="Courier New"/>
                <a:cs typeface="Courier New"/>
                <a:sym typeface="Courier New"/>
              </a:rPr>
              <a:t>Käty=</a:t>
            </a:r>
            <a:r>
              <a:rPr lang="fi" sz="1900">
                <a:solidFill>
                  <a:srgbClr val="000000"/>
                </a:solidFill>
                <a:latin typeface="Courier New"/>
                <a:ea typeface="Courier New"/>
                <a:cs typeface="Courier New"/>
                <a:sym typeface="Courier New"/>
              </a:rPr>
              <a:t> empty house, usually used as a party code</a:t>
            </a:r>
            <a:endParaRPr sz="1900">
              <a:solidFill>
                <a:srgbClr val="000000"/>
              </a:solidFill>
              <a:latin typeface="Courier New"/>
              <a:ea typeface="Courier New"/>
              <a:cs typeface="Courier New"/>
              <a:sym typeface="Courier New"/>
            </a:endParaRPr>
          </a:p>
          <a:p>
            <a:pPr marL="0" lvl="0" indent="0" algn="l" rtl="0">
              <a:spcBef>
                <a:spcPts val="1600"/>
              </a:spcBef>
              <a:spcAft>
                <a:spcPts val="0"/>
              </a:spcAft>
              <a:buNone/>
            </a:pPr>
            <a:endParaRPr sz="1900" b="1">
              <a:solidFill>
                <a:srgbClr val="1155CC"/>
              </a:solidFill>
              <a:latin typeface="Courier New"/>
              <a:ea typeface="Courier New"/>
              <a:cs typeface="Courier New"/>
              <a:sym typeface="Courier New"/>
            </a:endParaRPr>
          </a:p>
          <a:p>
            <a:pPr marL="0" lvl="0" indent="0" algn="l" rtl="0">
              <a:spcBef>
                <a:spcPts val="1600"/>
              </a:spcBef>
              <a:spcAft>
                <a:spcPts val="0"/>
              </a:spcAft>
              <a:buNone/>
            </a:pPr>
            <a:r>
              <a:rPr lang="fi" sz="1900" b="1">
                <a:solidFill>
                  <a:srgbClr val="1155CC"/>
                </a:solidFill>
                <a:latin typeface="Courier New"/>
                <a:ea typeface="Courier New"/>
                <a:cs typeface="Courier New"/>
                <a:sym typeface="Courier New"/>
              </a:rPr>
              <a:t>Wörtti=</a:t>
            </a:r>
            <a:r>
              <a:rPr lang="fi" sz="1900">
                <a:solidFill>
                  <a:srgbClr val="000000"/>
                </a:solidFill>
                <a:latin typeface="Courier New"/>
                <a:ea typeface="Courier New"/>
                <a:cs typeface="Courier New"/>
                <a:sym typeface="Courier New"/>
              </a:rPr>
              <a:t> something that is worth trying </a:t>
            </a:r>
            <a:endParaRPr sz="1900">
              <a:solidFill>
                <a:srgbClr val="000000"/>
              </a:solidFill>
              <a:latin typeface="Courier New"/>
              <a:ea typeface="Courier New"/>
              <a:cs typeface="Courier New"/>
              <a:sym typeface="Courier New"/>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Eemeli Järvi</a:t>
            </a:r>
            <a:endParaRPr/>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i" sz="3000">
                <a:solidFill>
                  <a:srgbClr val="FF9900"/>
                </a:solidFill>
                <a:latin typeface="Comfortaa"/>
                <a:ea typeface="Comfortaa"/>
                <a:cs typeface="Comfortaa"/>
                <a:sym typeface="Comfortaa"/>
              </a:rPr>
              <a:t>Hailakka</a:t>
            </a:r>
            <a:r>
              <a:rPr lang="fi" sz="3000">
                <a:latin typeface="Comfortaa"/>
                <a:ea typeface="Comfortaa"/>
                <a:cs typeface="Comfortaa"/>
                <a:sym typeface="Comfortaa"/>
              </a:rPr>
              <a:t>=if color has faded from something</a:t>
            </a:r>
            <a:endParaRPr sz="3000">
              <a:latin typeface="Comfortaa"/>
              <a:ea typeface="Comfortaa"/>
              <a:cs typeface="Comfortaa"/>
              <a:sym typeface="Comfortaa"/>
            </a:endParaRPr>
          </a:p>
          <a:p>
            <a:pPr marL="0" lvl="0" indent="0" algn="r" rtl="0">
              <a:spcBef>
                <a:spcPts val="1600"/>
              </a:spcBef>
              <a:spcAft>
                <a:spcPts val="0"/>
              </a:spcAft>
              <a:buNone/>
            </a:pPr>
            <a:r>
              <a:rPr lang="fi" sz="3000">
                <a:solidFill>
                  <a:srgbClr val="FF9900"/>
                </a:solidFill>
                <a:latin typeface="Comfortaa"/>
                <a:ea typeface="Comfortaa"/>
                <a:cs typeface="Comfortaa"/>
                <a:sym typeface="Comfortaa"/>
              </a:rPr>
              <a:t>Masiina</a:t>
            </a:r>
            <a:r>
              <a:rPr lang="fi" sz="3000">
                <a:latin typeface="Comfortaa"/>
                <a:ea typeface="Comfortaa"/>
                <a:cs typeface="Comfortaa"/>
                <a:sym typeface="Comfortaa"/>
              </a:rPr>
              <a:t>= a machine</a:t>
            </a:r>
            <a:endParaRPr sz="3000">
              <a:latin typeface="Comfortaa"/>
              <a:ea typeface="Comfortaa"/>
              <a:cs typeface="Comfortaa"/>
              <a:sym typeface="Comfortaa"/>
            </a:endParaRPr>
          </a:p>
          <a:p>
            <a:pPr marL="0" lvl="0" indent="0" algn="r" rtl="0">
              <a:spcBef>
                <a:spcPts val="1600"/>
              </a:spcBef>
              <a:spcAft>
                <a:spcPts val="1600"/>
              </a:spcAft>
              <a:buNone/>
            </a:pPr>
            <a:r>
              <a:rPr lang="fi" sz="3000">
                <a:solidFill>
                  <a:srgbClr val="FF9900"/>
                </a:solidFill>
                <a:latin typeface="Comfortaa"/>
                <a:ea typeface="Comfortaa"/>
                <a:cs typeface="Comfortaa"/>
                <a:sym typeface="Comfortaa"/>
              </a:rPr>
              <a:t>Tratti</a:t>
            </a:r>
            <a:r>
              <a:rPr lang="fi" sz="3000">
                <a:latin typeface="Comfortaa"/>
                <a:ea typeface="Comfortaa"/>
                <a:cs typeface="Comfortaa"/>
                <a:sym typeface="Comfortaa"/>
              </a:rPr>
              <a:t>= a funnel</a:t>
            </a:r>
            <a:endParaRPr sz="3000">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Eemeli Järvi</a:t>
            </a:r>
            <a:endParaRPr/>
          </a:p>
        </p:txBody>
      </p:sp>
      <p:sp>
        <p:nvSpPr>
          <p:cNvPr id="99" name="Google Shape;9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i" sz="2300">
                <a:solidFill>
                  <a:srgbClr val="FF9900"/>
                </a:solidFill>
                <a:latin typeface="Comfortaa"/>
                <a:ea typeface="Comfortaa"/>
                <a:cs typeface="Comfortaa"/>
                <a:sym typeface="Comfortaa"/>
              </a:rPr>
              <a:t>Feidata</a:t>
            </a:r>
            <a:r>
              <a:rPr lang="fi" sz="2300">
                <a:latin typeface="Comfortaa"/>
                <a:ea typeface="Comfortaa"/>
                <a:cs typeface="Comfortaa"/>
                <a:sym typeface="Comfortaa"/>
              </a:rPr>
              <a:t>= leaving your friends to be with someone else</a:t>
            </a:r>
            <a:endParaRPr sz="2300">
              <a:latin typeface="Comfortaa"/>
              <a:ea typeface="Comfortaa"/>
              <a:cs typeface="Comfortaa"/>
              <a:sym typeface="Comfortaa"/>
            </a:endParaRPr>
          </a:p>
          <a:p>
            <a:pPr marL="0" lvl="0" indent="0" algn="r" rtl="0">
              <a:spcBef>
                <a:spcPts val="1600"/>
              </a:spcBef>
              <a:spcAft>
                <a:spcPts val="0"/>
              </a:spcAft>
              <a:buNone/>
            </a:pPr>
            <a:r>
              <a:rPr lang="fi" sz="2300">
                <a:solidFill>
                  <a:srgbClr val="FF9900"/>
                </a:solidFill>
                <a:latin typeface="Comfortaa"/>
                <a:ea typeface="Comfortaa"/>
                <a:cs typeface="Comfortaa"/>
                <a:sym typeface="Comfortaa"/>
              </a:rPr>
              <a:t>Blehat</a:t>
            </a:r>
            <a:r>
              <a:rPr lang="fi" sz="2300">
                <a:latin typeface="Comfortaa"/>
                <a:ea typeface="Comfortaa"/>
                <a:cs typeface="Comfortaa"/>
                <a:sym typeface="Comfortaa"/>
              </a:rPr>
              <a:t> = sunglasses</a:t>
            </a:r>
            <a:endParaRPr sz="2300">
              <a:latin typeface="Comfortaa"/>
              <a:ea typeface="Comfortaa"/>
              <a:cs typeface="Comfortaa"/>
              <a:sym typeface="Comfortaa"/>
            </a:endParaRPr>
          </a:p>
          <a:p>
            <a:pPr marL="0" lvl="0" indent="0" algn="r" rtl="0">
              <a:spcBef>
                <a:spcPts val="1600"/>
              </a:spcBef>
              <a:spcAft>
                <a:spcPts val="1600"/>
              </a:spcAft>
              <a:buNone/>
            </a:pPr>
            <a:r>
              <a:rPr lang="fi" sz="2300">
                <a:solidFill>
                  <a:srgbClr val="FF9900"/>
                </a:solidFill>
                <a:latin typeface="Comfortaa"/>
                <a:ea typeface="Comfortaa"/>
                <a:cs typeface="Comfortaa"/>
                <a:sym typeface="Comfortaa"/>
              </a:rPr>
              <a:t>Gilla </a:t>
            </a:r>
            <a:r>
              <a:rPr lang="fi" sz="2300">
                <a:latin typeface="Comfortaa"/>
                <a:ea typeface="Comfortaa"/>
                <a:cs typeface="Comfortaa"/>
                <a:sym typeface="Comfortaa"/>
              </a:rPr>
              <a:t>= money</a:t>
            </a:r>
            <a:endParaRPr sz="2300">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Words and sayings used by my grandparents </a:t>
            </a:r>
            <a:endParaRPr/>
          </a:p>
        </p:txBody>
      </p:sp>
      <p:sp>
        <p:nvSpPr>
          <p:cNvPr id="105" name="Google Shape;105;p21"/>
          <p:cNvSpPr txBox="1">
            <a:spLocks noGrp="1"/>
          </p:cNvSpPr>
          <p:nvPr>
            <p:ph type="body" idx="1"/>
          </p:nvPr>
        </p:nvSpPr>
        <p:spPr>
          <a:xfrm>
            <a:off x="252500" y="11863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b="1">
                <a:solidFill>
                  <a:srgbClr val="000000"/>
                </a:solidFill>
              </a:rPr>
              <a:t>Virsta </a:t>
            </a:r>
            <a:r>
              <a:rPr lang="fi">
                <a:solidFill>
                  <a:srgbClr val="000000"/>
                </a:solidFill>
              </a:rPr>
              <a:t>word was used to describe long distance about 1 kilometer </a:t>
            </a:r>
            <a:endParaRPr>
              <a:solidFill>
                <a:srgbClr val="000000"/>
              </a:solidFill>
            </a:endParaRPr>
          </a:p>
          <a:p>
            <a:pPr marL="0" lvl="0" indent="0" algn="l" rtl="0">
              <a:spcBef>
                <a:spcPts val="1600"/>
              </a:spcBef>
              <a:spcAft>
                <a:spcPts val="0"/>
              </a:spcAft>
              <a:buNone/>
            </a:pPr>
            <a:r>
              <a:rPr lang="fi" b="1">
                <a:solidFill>
                  <a:srgbClr val="000000"/>
                </a:solidFill>
              </a:rPr>
              <a:t>Vaaksa </a:t>
            </a:r>
            <a:r>
              <a:rPr lang="fi">
                <a:solidFill>
                  <a:srgbClr val="000000"/>
                </a:solidFill>
              </a:rPr>
              <a:t>is the length between your thumb and your index finger </a:t>
            </a:r>
            <a:endParaRPr>
              <a:solidFill>
                <a:srgbClr val="000000"/>
              </a:solidFill>
            </a:endParaRPr>
          </a:p>
          <a:p>
            <a:pPr marL="0" lvl="0" indent="0" algn="l" rtl="0">
              <a:spcBef>
                <a:spcPts val="1600"/>
              </a:spcBef>
              <a:spcAft>
                <a:spcPts val="0"/>
              </a:spcAft>
              <a:buNone/>
            </a:pPr>
            <a:r>
              <a:rPr lang="fi" b="1">
                <a:solidFill>
                  <a:srgbClr val="000000"/>
                </a:solidFill>
              </a:rPr>
              <a:t>Parempi virsta väärää kuin vaaksa vaaraa</a:t>
            </a:r>
            <a:r>
              <a:rPr lang="fi">
                <a:solidFill>
                  <a:srgbClr val="000000"/>
                </a:solidFill>
              </a:rPr>
              <a:t> = It’s better to take the long way if the danger is close. </a:t>
            </a:r>
            <a:endParaRPr>
              <a:solidFill>
                <a:srgbClr val="000000"/>
              </a:solidFill>
            </a:endParaRPr>
          </a:p>
          <a:p>
            <a:pPr marL="0" lvl="0" indent="0" algn="l" rtl="0">
              <a:spcBef>
                <a:spcPts val="1600"/>
              </a:spcBef>
              <a:spcAft>
                <a:spcPts val="0"/>
              </a:spcAft>
              <a:buNone/>
            </a:pPr>
            <a:r>
              <a:rPr lang="fi" b="1">
                <a:solidFill>
                  <a:srgbClr val="000000"/>
                </a:solidFill>
              </a:rPr>
              <a:t>Killata </a:t>
            </a:r>
            <a:r>
              <a:rPr lang="fi">
                <a:solidFill>
                  <a:srgbClr val="000000"/>
                </a:solidFill>
              </a:rPr>
              <a:t>word was used when you accepted something</a:t>
            </a:r>
            <a:endParaRPr>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E88830C77A67344BB089B118764033D" ma:contentTypeVersion="13" ma:contentTypeDescription="Luo uusi asiakirja." ma:contentTypeScope="" ma:versionID="ccbc28a3923c8e350e18196c652d90cf">
  <xsd:schema xmlns:xsd="http://www.w3.org/2001/XMLSchema" xmlns:xs="http://www.w3.org/2001/XMLSchema" xmlns:p="http://schemas.microsoft.com/office/2006/metadata/properties" xmlns:ns3="b32ce414-9f4a-47bb-9104-941b749a5470" xmlns:ns4="4ff14298-4cb3-41b8-9c7d-d09e19dbffba" targetNamespace="http://schemas.microsoft.com/office/2006/metadata/properties" ma:root="true" ma:fieldsID="b31f4954c84a3c4f7170e6ac460c8fa6" ns3:_="" ns4:_="">
    <xsd:import namespace="b32ce414-9f4a-47bb-9104-941b749a5470"/>
    <xsd:import namespace="4ff14298-4cb3-41b8-9c7d-d09e19dbffb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ce414-9f4a-47bb-9104-941b749a54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f14298-4cb3-41b8-9c7d-d09e19dbffba"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SharingHintHash" ma:index="16"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40D122-D750-4358-B8C5-1F2ED0B89DF5}">
  <ds:schemaRefs>
    <ds:schemaRef ds:uri="http://schemas.microsoft.com/sharepoint/v3/contenttype/forms"/>
  </ds:schemaRefs>
</ds:datastoreItem>
</file>

<file path=customXml/itemProps2.xml><?xml version="1.0" encoding="utf-8"?>
<ds:datastoreItem xmlns:ds="http://schemas.openxmlformats.org/officeDocument/2006/customXml" ds:itemID="{0F6DC82F-0F6E-4662-AD2F-359F7025AF2A}">
  <ds:schemaRefs>
    <ds:schemaRef ds:uri="http://schemas.microsoft.com/office/infopath/2007/PartnerControls"/>
    <ds:schemaRef ds:uri="http://purl.org/dc/terms/"/>
    <ds:schemaRef ds:uri="http://schemas.microsoft.com/office/2006/metadata/propertie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4ff14298-4cb3-41b8-9c7d-d09e19dbffba"/>
    <ds:schemaRef ds:uri="b32ce414-9f4a-47bb-9104-941b749a5470"/>
  </ds:schemaRefs>
</ds:datastoreItem>
</file>

<file path=customXml/itemProps3.xml><?xml version="1.0" encoding="utf-8"?>
<ds:datastoreItem xmlns:ds="http://schemas.openxmlformats.org/officeDocument/2006/customXml" ds:itemID="{531CE9DC-5AFC-49D0-B810-88AD60CCB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2ce414-9f4a-47bb-9104-941b749a5470"/>
    <ds:schemaRef ds:uri="4ff14298-4cb3-41b8-9c7d-d09e19dbf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527</Words>
  <Application>Microsoft Office PowerPoint</Application>
  <PresentationFormat>Předvádění na obrazovce (16:9)</PresentationFormat>
  <Paragraphs>70</Paragraphs>
  <Slides>12</Slides>
  <Notes>11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Roboto</vt:lpstr>
      <vt:lpstr>Courier New</vt:lpstr>
      <vt:lpstr>Comfortaa</vt:lpstr>
      <vt:lpstr>Arial</vt:lpstr>
      <vt:lpstr>Simple Light</vt:lpstr>
      <vt:lpstr> The hidden and the new treasures of our languages</vt:lpstr>
      <vt:lpstr>Prezentace aplikace PowerPoint</vt:lpstr>
      <vt:lpstr>Sara Hänninen</vt:lpstr>
      <vt:lpstr>Sara Hänninen</vt:lpstr>
      <vt:lpstr>Tiina Peltonen</vt:lpstr>
      <vt:lpstr>Tiina Peltonen</vt:lpstr>
      <vt:lpstr>Eemeli Järvi</vt:lpstr>
      <vt:lpstr>Eemeli Järvi</vt:lpstr>
      <vt:lpstr>Words and sayings used by my grandparents </vt:lpstr>
      <vt:lpstr>Words used by young people </vt:lpstr>
      <vt:lpstr>Alexa Töykkälä</vt:lpstr>
      <vt:lpstr>Alexa Töykkälä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hidden and the new treasures of our languages</dc:title>
  <dc:creator>Mäenpää Eija</dc:creator>
  <cp:lastModifiedBy>Martin Frolík</cp:lastModifiedBy>
  <cp:revision>2</cp:revision>
  <dcterms:modified xsi:type="dcterms:W3CDTF">2020-06-07T12:06:42Z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0x0101008E88830C77A67344BB089B118764033D</vt:lpwstr>
  </property>
</Properties>
</file>