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8" r:id="rId2"/>
    <p:sldId id="256" r:id="rId3"/>
    <p:sldId id="257" r:id="rId4"/>
    <p:sldId id="279" r:id="rId5"/>
    <p:sldId id="280" r:id="rId6"/>
    <p:sldId id="260" r:id="rId7"/>
    <p:sldId id="281" r:id="rId8"/>
    <p:sldId id="261" r:id="rId9"/>
    <p:sldId id="264" r:id="rId10"/>
    <p:sldId id="269" r:id="rId11"/>
    <p:sldId id="270" r:id="rId12"/>
    <p:sldId id="272" r:id="rId13"/>
    <p:sldId id="273" r:id="rId14"/>
    <p:sldId id="275" r:id="rId15"/>
    <p:sldId id="285" r:id="rId16"/>
    <p:sldId id="276" r:id="rId17"/>
    <p:sldId id="287" r:id="rId1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52" autoAdjust="0"/>
    <p:restoredTop sz="94660"/>
  </p:normalViewPr>
  <p:slideViewPr>
    <p:cSldViewPr>
      <p:cViewPr varScale="1">
        <p:scale>
          <a:sx n="68" d="100"/>
          <a:sy n="68" d="100"/>
        </p:scale>
        <p:origin x="-142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EB163F2-5AA5-4C8D-8528-186EABE14FAC}" type="datetimeFigureOut">
              <a:rPr lang="tr-TR" smtClean="0"/>
              <a:pPr/>
              <a:t>07.01.2020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7FADDBA-6760-4B7F-B5FB-4608AE4432C2}"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EB163F2-5AA5-4C8D-8528-186EABE14FAC}" type="datetimeFigureOut">
              <a:rPr lang="tr-TR" smtClean="0"/>
              <a:pPr/>
              <a:t>07.01.2020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7FADDBA-6760-4B7F-B5FB-4608AE4432C2}"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EB163F2-5AA5-4C8D-8528-186EABE14FAC}" type="datetimeFigureOut">
              <a:rPr lang="tr-TR" smtClean="0"/>
              <a:pPr/>
              <a:t>07.01.2020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7FADDBA-6760-4B7F-B5FB-4608AE4432C2}"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EB163F2-5AA5-4C8D-8528-186EABE14FAC}" type="datetimeFigureOut">
              <a:rPr lang="tr-TR" smtClean="0"/>
              <a:pPr/>
              <a:t>07.01.2020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7FADDBA-6760-4B7F-B5FB-4608AE4432C2}"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EB163F2-5AA5-4C8D-8528-186EABE14FAC}" type="datetimeFigureOut">
              <a:rPr lang="tr-TR" smtClean="0"/>
              <a:pPr/>
              <a:t>07.01.2020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7FADDBA-6760-4B7F-B5FB-4608AE4432C2}"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EB163F2-5AA5-4C8D-8528-186EABE14FAC}" type="datetimeFigureOut">
              <a:rPr lang="tr-TR" smtClean="0"/>
              <a:pPr/>
              <a:t>07.01.2020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67FADDBA-6760-4B7F-B5FB-4608AE4432C2}"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EB163F2-5AA5-4C8D-8528-186EABE14FAC}" type="datetimeFigureOut">
              <a:rPr lang="tr-TR" smtClean="0"/>
              <a:pPr/>
              <a:t>07.01.2020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67FADDBA-6760-4B7F-B5FB-4608AE4432C2}"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EB163F2-5AA5-4C8D-8528-186EABE14FAC}" type="datetimeFigureOut">
              <a:rPr lang="tr-TR" smtClean="0"/>
              <a:pPr/>
              <a:t>07.01.2020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67FADDBA-6760-4B7F-B5FB-4608AE4432C2}"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EB163F2-5AA5-4C8D-8528-186EABE14FAC}" type="datetimeFigureOut">
              <a:rPr lang="tr-TR" smtClean="0"/>
              <a:pPr/>
              <a:t>07.01.2020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67FADDBA-6760-4B7F-B5FB-4608AE4432C2}"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EB163F2-5AA5-4C8D-8528-186EABE14FAC}" type="datetimeFigureOut">
              <a:rPr lang="tr-TR" smtClean="0"/>
              <a:pPr/>
              <a:t>07.01.2020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67FADDBA-6760-4B7F-B5FB-4608AE4432C2}"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EB163F2-5AA5-4C8D-8528-186EABE14FAC}" type="datetimeFigureOut">
              <a:rPr lang="tr-TR" smtClean="0"/>
              <a:pPr/>
              <a:t>07.01.2020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67FADDBA-6760-4B7F-B5FB-4608AE4432C2}"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B163F2-5AA5-4C8D-8528-186EABE14FAC}" type="datetimeFigureOut">
              <a:rPr lang="tr-TR" smtClean="0"/>
              <a:pPr/>
              <a:t>07.01.2020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FADDBA-6760-4B7F-B5FB-4608AE4432C2}"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G:\koruma_yok\ERASMUS mobilities\Erasmus SUNU\Logos\Türk&amp;AB bayrak.jpg"/>
          <p:cNvPicPr>
            <a:picLocks noChangeAspect="1" noChangeArrowheads="1"/>
          </p:cNvPicPr>
          <p:nvPr/>
        </p:nvPicPr>
        <p:blipFill>
          <a:blip r:embed="rId2" cstate="print"/>
          <a:srcRect/>
          <a:stretch>
            <a:fillRect/>
          </a:stretch>
        </p:blipFill>
        <p:spPr bwMode="auto">
          <a:xfrm>
            <a:off x="573913" y="404664"/>
            <a:ext cx="915039" cy="504056"/>
          </a:xfrm>
          <a:prstGeom prst="rect">
            <a:avLst/>
          </a:prstGeom>
          <a:noFill/>
        </p:spPr>
      </p:pic>
      <p:pic>
        <p:nvPicPr>
          <p:cNvPr id="22534" name="Picture 6" descr="G:\koruma_yok\ERASMUS mobilities\Erasmus SUNU\Logos\ua_logo.jpg"/>
          <p:cNvPicPr>
            <a:picLocks noChangeAspect="1" noChangeArrowheads="1"/>
          </p:cNvPicPr>
          <p:nvPr/>
        </p:nvPicPr>
        <p:blipFill>
          <a:blip r:embed="rId3" cstate="print"/>
          <a:srcRect/>
          <a:stretch>
            <a:fillRect/>
          </a:stretch>
        </p:blipFill>
        <p:spPr bwMode="auto">
          <a:xfrm>
            <a:off x="3275856" y="404664"/>
            <a:ext cx="864096" cy="453296"/>
          </a:xfrm>
          <a:prstGeom prst="rect">
            <a:avLst/>
          </a:prstGeom>
          <a:noFill/>
        </p:spPr>
      </p:pic>
      <p:pic>
        <p:nvPicPr>
          <p:cNvPr id="22535" name="Picture 7" descr="G:\koruma_yok\ERASMUS mobilities\Erasmus SUNU\Logos\Erasmus+ Solda Yazılı logo.jpg"/>
          <p:cNvPicPr>
            <a:picLocks noChangeAspect="1" noChangeArrowheads="1"/>
          </p:cNvPicPr>
          <p:nvPr/>
        </p:nvPicPr>
        <p:blipFill>
          <a:blip r:embed="rId4" cstate="print"/>
          <a:srcRect/>
          <a:stretch>
            <a:fillRect/>
          </a:stretch>
        </p:blipFill>
        <p:spPr bwMode="auto">
          <a:xfrm>
            <a:off x="5220072" y="260648"/>
            <a:ext cx="3456384" cy="759917"/>
          </a:xfrm>
          <a:prstGeom prst="rect">
            <a:avLst/>
          </a:prstGeom>
          <a:noFill/>
        </p:spPr>
      </p:pic>
      <p:sp>
        <p:nvSpPr>
          <p:cNvPr id="10" name="9 Metin kutusu"/>
          <p:cNvSpPr txBox="1"/>
          <p:nvPr/>
        </p:nvSpPr>
        <p:spPr>
          <a:xfrm>
            <a:off x="0" y="1196753"/>
            <a:ext cx="9144000" cy="4062651"/>
          </a:xfrm>
          <a:prstGeom prst="rect">
            <a:avLst/>
          </a:prstGeom>
          <a:noFill/>
        </p:spPr>
        <p:txBody>
          <a:bodyPr wrap="square" rtlCol="0">
            <a:spAutoFit/>
          </a:bodyPr>
          <a:lstStyle/>
          <a:p>
            <a:pPr algn="ctr"/>
            <a:r>
              <a:rPr lang="tr-TR" b="1" dirty="0" err="1" smtClean="0"/>
              <a:t>Erasmus</a:t>
            </a:r>
            <a:r>
              <a:rPr lang="tr-TR" b="1" dirty="0" smtClean="0"/>
              <a:t>+, KA229, </a:t>
            </a:r>
            <a:r>
              <a:rPr lang="tr-TR" b="1" dirty="0" err="1" smtClean="0"/>
              <a:t>School</a:t>
            </a:r>
            <a:r>
              <a:rPr lang="tr-TR" b="1" dirty="0" smtClean="0"/>
              <a:t> </a:t>
            </a:r>
            <a:r>
              <a:rPr lang="tr-TR" b="1" dirty="0" err="1" smtClean="0"/>
              <a:t>Partnerships</a:t>
            </a:r>
            <a:r>
              <a:rPr lang="tr-TR" b="1" dirty="0" smtClean="0"/>
              <a:t> Project</a:t>
            </a:r>
            <a:endParaRPr lang="tr-TR" sz="4800" dirty="0" smtClean="0">
              <a:solidFill>
                <a:schemeClr val="accent3">
                  <a:lumMod val="60000"/>
                  <a:lumOff val="40000"/>
                </a:schemeClr>
              </a:solidFill>
              <a:latin typeface="Monotype Corsiva" pitchFamily="66" charset="0"/>
            </a:endParaRPr>
          </a:p>
          <a:p>
            <a:pPr algn="ctr"/>
            <a:endParaRPr lang="tr-TR" sz="4800" dirty="0" smtClean="0">
              <a:solidFill>
                <a:schemeClr val="accent3">
                  <a:lumMod val="60000"/>
                  <a:lumOff val="40000"/>
                </a:schemeClr>
              </a:solidFill>
              <a:latin typeface="Monotype Corsiva" pitchFamily="66" charset="0"/>
              <a:cs typeface="Andalus" pitchFamily="18" charset="-78"/>
            </a:endParaRPr>
          </a:p>
          <a:p>
            <a:pPr algn="ctr"/>
            <a:endParaRPr lang="tr-TR" sz="4800" dirty="0" smtClean="0">
              <a:solidFill>
                <a:schemeClr val="accent3">
                  <a:lumMod val="60000"/>
                  <a:lumOff val="40000"/>
                </a:schemeClr>
              </a:solidFill>
              <a:latin typeface="Monotype Corsiva" pitchFamily="66" charset="0"/>
              <a:cs typeface="Andalus" pitchFamily="18" charset="-78"/>
            </a:endParaRPr>
          </a:p>
          <a:p>
            <a:pPr algn="ctr"/>
            <a:endParaRPr lang="tr-TR" sz="2400" dirty="0" smtClean="0">
              <a:latin typeface="Andalus" pitchFamily="18" charset="-78"/>
              <a:cs typeface="Andalus" pitchFamily="18" charset="-78"/>
            </a:endParaRPr>
          </a:p>
          <a:p>
            <a:pPr algn="ctr"/>
            <a:r>
              <a:rPr lang="tr-TR" sz="2400" dirty="0" smtClean="0">
                <a:latin typeface="Andalus" pitchFamily="18" charset="-78"/>
                <a:cs typeface="Andalus" pitchFamily="18" charset="-78"/>
              </a:rPr>
              <a:t>5</a:t>
            </a:r>
            <a:r>
              <a:rPr lang="tr-TR" sz="2400" baseline="30000" dirty="0" smtClean="0">
                <a:latin typeface="Andalus" pitchFamily="18" charset="-78"/>
                <a:cs typeface="Andalus" pitchFamily="18" charset="-78"/>
              </a:rPr>
              <a:t>th</a:t>
            </a:r>
            <a:r>
              <a:rPr lang="tr-TR" sz="2400" dirty="0" smtClean="0">
                <a:latin typeface="Andalus" pitchFamily="18" charset="-78"/>
                <a:cs typeface="Andalus" pitchFamily="18" charset="-78"/>
              </a:rPr>
              <a:t> Project </a:t>
            </a:r>
            <a:r>
              <a:rPr lang="tr-TR" sz="2400" dirty="0" err="1" smtClean="0">
                <a:latin typeface="Andalus" pitchFamily="18" charset="-78"/>
                <a:cs typeface="Andalus" pitchFamily="18" charset="-78"/>
              </a:rPr>
              <a:t>meeting</a:t>
            </a:r>
            <a:r>
              <a:rPr lang="tr-TR" sz="2400" dirty="0" smtClean="0">
                <a:latin typeface="Andalus" pitchFamily="18" charset="-78"/>
                <a:cs typeface="Andalus" pitchFamily="18" charset="-78"/>
              </a:rPr>
              <a:t>    </a:t>
            </a:r>
          </a:p>
          <a:p>
            <a:pPr algn="ctr"/>
            <a:r>
              <a:rPr lang="tr-TR" sz="2400" dirty="0" err="1" smtClean="0">
                <a:latin typeface="Andalus" pitchFamily="18" charset="-78"/>
                <a:cs typeface="Andalus" pitchFamily="18" charset="-78"/>
              </a:rPr>
              <a:t>Karvina</a:t>
            </a:r>
            <a:r>
              <a:rPr lang="tr-TR" sz="2400" dirty="0" smtClean="0">
                <a:latin typeface="Andalus" pitchFamily="18" charset="-78"/>
                <a:cs typeface="Andalus" pitchFamily="18" charset="-78"/>
              </a:rPr>
              <a:t>, </a:t>
            </a:r>
            <a:r>
              <a:rPr lang="tr-TR" sz="2400" dirty="0" err="1" smtClean="0">
                <a:latin typeface="Andalus" pitchFamily="18" charset="-78"/>
                <a:cs typeface="Andalus" pitchFamily="18" charset="-78"/>
              </a:rPr>
              <a:t>Czech</a:t>
            </a:r>
            <a:r>
              <a:rPr lang="tr-TR" sz="2400" dirty="0" smtClean="0">
                <a:latin typeface="Andalus" pitchFamily="18" charset="-78"/>
                <a:cs typeface="Andalus" pitchFamily="18" charset="-78"/>
              </a:rPr>
              <a:t> </a:t>
            </a:r>
            <a:r>
              <a:rPr lang="tr-TR" sz="2400" dirty="0" err="1" smtClean="0">
                <a:latin typeface="Andalus" pitchFamily="18" charset="-78"/>
                <a:cs typeface="Andalus" pitchFamily="18" charset="-78"/>
              </a:rPr>
              <a:t>Republic</a:t>
            </a:r>
            <a:endParaRPr lang="tr-TR" sz="2400" dirty="0" smtClean="0">
              <a:latin typeface="Andalus" pitchFamily="18" charset="-78"/>
              <a:cs typeface="Andalus" pitchFamily="18" charset="-78"/>
            </a:endParaRPr>
          </a:p>
          <a:p>
            <a:pPr algn="ctr"/>
            <a:r>
              <a:rPr lang="tr-TR" sz="2400" dirty="0" smtClean="0">
                <a:latin typeface="Andalus" pitchFamily="18" charset="-78"/>
                <a:cs typeface="Andalus" pitchFamily="18" charset="-78"/>
              </a:rPr>
              <a:t>28. </a:t>
            </a:r>
            <a:r>
              <a:rPr lang="tr-TR" sz="2400" dirty="0" err="1" smtClean="0">
                <a:latin typeface="Andalus" pitchFamily="18" charset="-78"/>
                <a:cs typeface="Andalus" pitchFamily="18" charset="-78"/>
              </a:rPr>
              <a:t>Febr</a:t>
            </a:r>
            <a:r>
              <a:rPr lang="tr-TR" sz="2400" dirty="0" smtClean="0">
                <a:latin typeface="Andalus" pitchFamily="18" charset="-78"/>
                <a:cs typeface="Andalus" pitchFamily="18" charset="-78"/>
              </a:rPr>
              <a:t>. – 04. </a:t>
            </a:r>
            <a:r>
              <a:rPr lang="tr-TR" sz="2400" dirty="0" err="1" smtClean="0">
                <a:latin typeface="Andalus" pitchFamily="18" charset="-78"/>
                <a:cs typeface="Andalus" pitchFamily="18" charset="-78"/>
              </a:rPr>
              <a:t>March</a:t>
            </a:r>
            <a:r>
              <a:rPr lang="tr-TR" sz="2400" dirty="0" smtClean="0">
                <a:latin typeface="Andalus" pitchFamily="18" charset="-78"/>
                <a:cs typeface="Andalus" pitchFamily="18" charset="-78"/>
              </a:rPr>
              <a:t>, </a:t>
            </a:r>
            <a:r>
              <a:rPr lang="tr-TR" sz="2400" dirty="0" smtClean="0">
                <a:latin typeface="Andalus" pitchFamily="18" charset="-78"/>
                <a:cs typeface="Andalus" pitchFamily="18" charset="-78"/>
              </a:rPr>
              <a:t>2020</a:t>
            </a:r>
          </a:p>
          <a:p>
            <a:pPr algn="ctr"/>
            <a:r>
              <a:rPr lang="cs-CZ" sz="4800" dirty="0" smtClean="0">
                <a:solidFill>
                  <a:srgbClr val="FF0000"/>
                </a:solidFill>
              </a:rPr>
              <a:t>“</a:t>
            </a:r>
            <a:r>
              <a:rPr lang="tr-TR" sz="4800" dirty="0" smtClean="0">
                <a:solidFill>
                  <a:srgbClr val="FF0000"/>
                </a:solidFill>
              </a:rPr>
              <a:t>C</a:t>
            </a:r>
            <a:r>
              <a:rPr lang="tr-TR" sz="4800" dirty="0" smtClean="0">
                <a:solidFill>
                  <a:srgbClr val="00B0F0"/>
                </a:solidFill>
              </a:rPr>
              <a:t>H</a:t>
            </a:r>
            <a:r>
              <a:rPr lang="tr-TR" sz="4800" dirty="0" smtClean="0">
                <a:solidFill>
                  <a:srgbClr val="FFC000"/>
                </a:solidFill>
              </a:rPr>
              <a:t>I</a:t>
            </a:r>
            <a:r>
              <a:rPr lang="tr-TR" sz="4800" dirty="0" smtClean="0">
                <a:solidFill>
                  <a:srgbClr val="00B050"/>
                </a:solidFill>
              </a:rPr>
              <a:t>L</a:t>
            </a:r>
            <a:r>
              <a:rPr lang="tr-TR" sz="4800" dirty="0" smtClean="0">
                <a:solidFill>
                  <a:schemeClr val="accent4">
                    <a:lumMod val="60000"/>
                    <a:lumOff val="40000"/>
                  </a:schemeClr>
                </a:solidFill>
              </a:rPr>
              <a:t>D</a:t>
            </a:r>
            <a:r>
              <a:rPr lang="tr-TR" sz="4800" dirty="0" smtClean="0">
                <a:solidFill>
                  <a:srgbClr val="C00000"/>
                </a:solidFill>
              </a:rPr>
              <a:t>R</a:t>
            </a:r>
            <a:r>
              <a:rPr lang="tr-TR" sz="4800" dirty="0" smtClean="0">
                <a:solidFill>
                  <a:srgbClr val="FFC000"/>
                </a:solidFill>
              </a:rPr>
              <a:t>E</a:t>
            </a:r>
            <a:r>
              <a:rPr lang="tr-TR" sz="4800" dirty="0" smtClean="0">
                <a:solidFill>
                  <a:schemeClr val="accent6">
                    <a:lumMod val="75000"/>
                  </a:schemeClr>
                </a:solidFill>
              </a:rPr>
              <a:t>N</a:t>
            </a:r>
            <a:r>
              <a:rPr lang="tr-TR" sz="4800" dirty="0" smtClean="0">
                <a:solidFill>
                  <a:srgbClr val="92D050"/>
                </a:solidFill>
              </a:rPr>
              <a:t>’S</a:t>
            </a:r>
            <a:r>
              <a:rPr lang="tr-TR" sz="4800" dirty="0" smtClean="0">
                <a:solidFill>
                  <a:srgbClr val="FF0000"/>
                </a:solidFill>
              </a:rPr>
              <a:t> </a:t>
            </a:r>
            <a:r>
              <a:rPr lang="tr-TR" sz="4800" dirty="0" smtClean="0">
                <a:solidFill>
                  <a:srgbClr val="00B0F0"/>
                </a:solidFill>
              </a:rPr>
              <a:t>F</a:t>
            </a:r>
            <a:r>
              <a:rPr lang="tr-TR" sz="4800" dirty="0" smtClean="0">
                <a:solidFill>
                  <a:schemeClr val="accent3">
                    <a:lumMod val="75000"/>
                  </a:schemeClr>
                </a:solidFill>
              </a:rPr>
              <a:t>E</a:t>
            </a:r>
            <a:r>
              <a:rPr lang="tr-TR" sz="4800" dirty="0" smtClean="0">
                <a:solidFill>
                  <a:srgbClr val="FFC000"/>
                </a:solidFill>
              </a:rPr>
              <a:t>S</a:t>
            </a:r>
            <a:r>
              <a:rPr lang="tr-TR" sz="4800" dirty="0" smtClean="0">
                <a:solidFill>
                  <a:srgbClr val="FF0000"/>
                </a:solidFill>
              </a:rPr>
              <a:t>T</a:t>
            </a:r>
            <a:r>
              <a:rPr lang="tr-TR" sz="4800" dirty="0" smtClean="0">
                <a:solidFill>
                  <a:srgbClr val="FFFF00"/>
                </a:solidFill>
              </a:rPr>
              <a:t>I</a:t>
            </a:r>
            <a:r>
              <a:rPr lang="tr-TR" sz="4800" dirty="0" smtClean="0">
                <a:solidFill>
                  <a:srgbClr val="00B0F0"/>
                </a:solidFill>
              </a:rPr>
              <a:t>V</a:t>
            </a:r>
            <a:r>
              <a:rPr lang="tr-TR" sz="4800" dirty="0" smtClean="0">
                <a:solidFill>
                  <a:srgbClr val="92D050"/>
                </a:solidFill>
              </a:rPr>
              <a:t>A</a:t>
            </a:r>
            <a:r>
              <a:rPr lang="tr-TR" sz="4800" dirty="0" smtClean="0">
                <a:solidFill>
                  <a:srgbClr val="FF0000"/>
                </a:solidFill>
              </a:rPr>
              <a:t>L</a:t>
            </a:r>
            <a:r>
              <a:rPr lang="tr-TR" sz="4800" dirty="0" smtClean="0">
                <a:solidFill>
                  <a:srgbClr val="FFC000"/>
                </a:solidFill>
              </a:rPr>
              <a:t>S</a:t>
            </a:r>
            <a:r>
              <a:rPr lang="tr-TR" sz="4800" dirty="0" smtClean="0">
                <a:solidFill>
                  <a:srgbClr val="FF0000"/>
                </a:solidFill>
              </a:rPr>
              <a:t> </a:t>
            </a:r>
            <a:r>
              <a:rPr lang="tr-TR" sz="4800" dirty="0" smtClean="0">
                <a:solidFill>
                  <a:schemeClr val="accent6">
                    <a:lumMod val="60000"/>
                    <a:lumOff val="40000"/>
                  </a:schemeClr>
                </a:solidFill>
              </a:rPr>
              <a:t>I</a:t>
            </a:r>
            <a:r>
              <a:rPr lang="tr-TR" sz="4800" dirty="0" smtClean="0">
                <a:solidFill>
                  <a:srgbClr val="92D050"/>
                </a:solidFill>
              </a:rPr>
              <a:t>N</a:t>
            </a:r>
            <a:r>
              <a:rPr lang="tr-TR" sz="4800" dirty="0" smtClean="0">
                <a:solidFill>
                  <a:srgbClr val="FF0000"/>
                </a:solidFill>
              </a:rPr>
              <a:t> </a:t>
            </a:r>
            <a:r>
              <a:rPr lang="tr-TR" sz="4800" dirty="0" smtClean="0">
                <a:solidFill>
                  <a:srgbClr val="00B0F0"/>
                </a:solidFill>
              </a:rPr>
              <a:t>T</a:t>
            </a:r>
            <a:r>
              <a:rPr lang="tr-TR" sz="4800" dirty="0" smtClean="0">
                <a:solidFill>
                  <a:schemeClr val="accent6">
                    <a:lumMod val="75000"/>
                  </a:schemeClr>
                </a:solidFill>
              </a:rPr>
              <a:t>U</a:t>
            </a:r>
            <a:r>
              <a:rPr lang="tr-TR" sz="4800" dirty="0" smtClean="0">
                <a:solidFill>
                  <a:srgbClr val="FFC000"/>
                </a:solidFill>
              </a:rPr>
              <a:t>R</a:t>
            </a:r>
            <a:r>
              <a:rPr lang="tr-TR" sz="4800" dirty="0" smtClean="0">
                <a:solidFill>
                  <a:schemeClr val="accent3">
                    <a:lumMod val="75000"/>
                  </a:schemeClr>
                </a:solidFill>
              </a:rPr>
              <a:t>K</a:t>
            </a:r>
            <a:r>
              <a:rPr lang="tr-TR" sz="4800" dirty="0" smtClean="0">
                <a:solidFill>
                  <a:srgbClr val="00B050"/>
                </a:solidFill>
              </a:rPr>
              <a:t>E</a:t>
            </a:r>
            <a:r>
              <a:rPr lang="tr-TR" sz="4800" dirty="0" smtClean="0">
                <a:solidFill>
                  <a:srgbClr val="FF0000"/>
                </a:solidFill>
              </a:rPr>
              <a:t>Y</a:t>
            </a:r>
            <a:r>
              <a:rPr lang="cs-CZ" sz="4800" dirty="0" smtClean="0">
                <a:solidFill>
                  <a:srgbClr val="FF0000"/>
                </a:solidFill>
              </a:rPr>
              <a:t>"</a:t>
            </a:r>
            <a:endParaRPr lang="tr-TR" sz="4800" dirty="0" smtClean="0">
              <a:solidFill>
                <a:srgbClr val="FF0000"/>
              </a:solidFill>
              <a:latin typeface="Andalus" pitchFamily="18" charset="-78"/>
              <a:cs typeface="Andalus" pitchFamily="18" charset="-78"/>
            </a:endParaRPr>
          </a:p>
        </p:txBody>
      </p:sp>
      <p:sp>
        <p:nvSpPr>
          <p:cNvPr id="22556"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22557" name="Rectangle 29"/>
          <p:cNvSpPr>
            <a:spLocks noChangeArrowheads="1"/>
          </p:cNvSpPr>
          <p:nvPr/>
        </p:nvSpPr>
        <p:spPr bwMode="auto">
          <a:xfrm>
            <a:off x="0" y="74295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tr-TR"/>
          </a:p>
        </p:txBody>
      </p:sp>
      <p:sp>
        <p:nvSpPr>
          <p:cNvPr id="22558" name="Rectangle 30"/>
          <p:cNvSpPr>
            <a:spLocks noChangeArrowheads="1"/>
          </p:cNvSpPr>
          <p:nvPr/>
        </p:nvSpPr>
        <p:spPr bwMode="auto">
          <a:xfrm>
            <a:off x="0" y="100965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tr-TR"/>
          </a:p>
        </p:txBody>
      </p:sp>
      <p:sp>
        <p:nvSpPr>
          <p:cNvPr id="22559" name="Rectangle 31"/>
          <p:cNvSpPr>
            <a:spLocks noChangeArrowheads="1"/>
          </p:cNvSpPr>
          <p:nvPr/>
        </p:nvSpPr>
        <p:spPr bwMode="auto">
          <a:xfrm>
            <a:off x="0" y="13049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22560" name="Rectangle 32"/>
          <p:cNvSpPr>
            <a:spLocks noChangeArrowheads="1"/>
          </p:cNvSpPr>
          <p:nvPr/>
        </p:nvSpPr>
        <p:spPr bwMode="auto">
          <a:xfrm>
            <a:off x="0" y="2352675"/>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tr-TR"/>
          </a:p>
        </p:txBody>
      </p:sp>
      <p:sp>
        <p:nvSpPr>
          <p:cNvPr id="22562" name="Rectangle 34"/>
          <p:cNvSpPr>
            <a:spLocks noChangeArrowheads="1"/>
          </p:cNvSpPr>
          <p:nvPr/>
        </p:nvSpPr>
        <p:spPr bwMode="auto">
          <a:xfrm>
            <a:off x="0" y="335280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tr-TR"/>
          </a:p>
        </p:txBody>
      </p:sp>
      <p:sp>
        <p:nvSpPr>
          <p:cNvPr id="22564" name="Rectangle 36"/>
          <p:cNvSpPr>
            <a:spLocks noChangeArrowheads="1"/>
          </p:cNvSpPr>
          <p:nvPr/>
        </p:nvSpPr>
        <p:spPr bwMode="auto">
          <a:xfrm>
            <a:off x="0" y="432435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tr-TR"/>
          </a:p>
        </p:txBody>
      </p:sp>
      <p:sp>
        <p:nvSpPr>
          <p:cNvPr id="22567" name="Rectangle 39"/>
          <p:cNvSpPr>
            <a:spLocks noChangeArrowheads="1"/>
          </p:cNvSpPr>
          <p:nvPr/>
        </p:nvSpPr>
        <p:spPr bwMode="auto">
          <a:xfrm>
            <a:off x="323528" y="486916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000" b="1"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22569" name="Rectangle 41"/>
          <p:cNvSpPr>
            <a:spLocks noChangeArrowheads="1"/>
          </p:cNvSpPr>
          <p:nvPr/>
        </p:nvSpPr>
        <p:spPr bwMode="auto">
          <a:xfrm>
            <a:off x="0" y="7658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000" b="1"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22570" name="Rectangle 42"/>
          <p:cNvSpPr>
            <a:spLocks noChangeArrowheads="1"/>
          </p:cNvSpPr>
          <p:nvPr/>
        </p:nvSpPr>
        <p:spPr bwMode="auto">
          <a:xfrm>
            <a:off x="0" y="9001125"/>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tr-TR"/>
          </a:p>
        </p:txBody>
      </p:sp>
      <p:sp>
        <p:nvSpPr>
          <p:cNvPr id="47" name="46 Metin kutusu"/>
          <p:cNvSpPr txBox="1"/>
          <p:nvPr/>
        </p:nvSpPr>
        <p:spPr>
          <a:xfrm>
            <a:off x="467544" y="6597352"/>
            <a:ext cx="8208912" cy="3046988"/>
          </a:xfrm>
          <a:prstGeom prst="rect">
            <a:avLst/>
          </a:prstGeom>
          <a:noFill/>
        </p:spPr>
        <p:txBody>
          <a:bodyPr wrap="square" rtlCol="0">
            <a:spAutoFit/>
          </a:bodyPr>
          <a:lstStyle/>
          <a:p>
            <a:pPr algn="ctr"/>
            <a:endParaRPr lang="tr-TR" sz="6000" dirty="0" smtClean="0">
              <a:solidFill>
                <a:schemeClr val="accent3">
                  <a:lumMod val="60000"/>
                  <a:lumOff val="40000"/>
                </a:schemeClr>
              </a:solidFill>
              <a:latin typeface="Gabriola" pitchFamily="82" charset="0"/>
            </a:endParaRPr>
          </a:p>
          <a:p>
            <a:pPr algn="ctr"/>
            <a:endParaRPr lang="tr-TR" sz="2400" dirty="0" smtClean="0">
              <a:latin typeface="Gabriola" pitchFamily="82" charset="0"/>
            </a:endParaRPr>
          </a:p>
          <a:p>
            <a:pPr algn="ctr"/>
            <a:endParaRPr lang="tr-TR" sz="2400" dirty="0" smtClean="0">
              <a:latin typeface="Gabriola" pitchFamily="82" charset="0"/>
            </a:endParaRPr>
          </a:p>
          <a:p>
            <a:pPr algn="ctr"/>
            <a:endParaRPr lang="tr-TR" sz="2400" dirty="0" smtClean="0">
              <a:latin typeface="Gabriola" pitchFamily="82" charset="0"/>
            </a:endParaRPr>
          </a:p>
          <a:p>
            <a:pPr algn="ctr"/>
            <a:endParaRPr lang="tr-TR" sz="6000" dirty="0">
              <a:solidFill>
                <a:schemeClr val="accent3">
                  <a:lumMod val="60000"/>
                  <a:lumOff val="40000"/>
                </a:schemeClr>
              </a:solidFill>
              <a:latin typeface="Gabriola" pitchFamily="82" charset="0"/>
            </a:endParaRPr>
          </a:p>
        </p:txBody>
      </p:sp>
      <p:pic>
        <p:nvPicPr>
          <p:cNvPr id="1026" name="Picture 2" descr="G:\koruma_yok\ERASMUS mobilities\Erasmus SUNU\Logos\Roots logo.png"/>
          <p:cNvPicPr>
            <a:picLocks noChangeAspect="1" noChangeArrowheads="1"/>
          </p:cNvPicPr>
          <p:nvPr/>
        </p:nvPicPr>
        <p:blipFill>
          <a:blip r:embed="rId5" cstate="print"/>
          <a:srcRect/>
          <a:stretch>
            <a:fillRect/>
          </a:stretch>
        </p:blipFill>
        <p:spPr bwMode="auto">
          <a:xfrm>
            <a:off x="3131840" y="1556792"/>
            <a:ext cx="3240360" cy="1669276"/>
          </a:xfrm>
          <a:prstGeom prst="rect">
            <a:avLst/>
          </a:prstGeom>
          <a:noFill/>
        </p:spPr>
      </p:pic>
      <p:sp>
        <p:nvSpPr>
          <p:cNvPr id="18" name="17 Dikdörtgen"/>
          <p:cNvSpPr/>
          <p:nvPr/>
        </p:nvSpPr>
        <p:spPr>
          <a:xfrm>
            <a:off x="2555776" y="5013176"/>
            <a:ext cx="4572000" cy="1200329"/>
          </a:xfrm>
          <a:prstGeom prst="rect">
            <a:avLst/>
          </a:prstGeom>
        </p:spPr>
        <p:txBody>
          <a:bodyPr>
            <a:spAutoFit/>
          </a:bodyPr>
          <a:lstStyle/>
          <a:p>
            <a:pPr algn="ctr"/>
            <a:r>
              <a:rPr lang="tr-TR" sz="2400" dirty="0" err="1" smtClean="0">
                <a:latin typeface="Gabriola" pitchFamily="82" charset="0"/>
              </a:rPr>
              <a:t>b</a:t>
            </a:r>
            <a:r>
              <a:rPr lang="tr-TR" sz="2400" dirty="0" err="1" smtClean="0">
                <a:latin typeface="Gabriola" pitchFamily="82" charset="0"/>
              </a:rPr>
              <a:t>y</a:t>
            </a:r>
            <a:r>
              <a:rPr lang="tr-TR" sz="2400" dirty="0" smtClean="0">
                <a:latin typeface="Gabriola" pitchFamily="82" charset="0"/>
              </a:rPr>
              <a:t> </a:t>
            </a:r>
            <a:endParaRPr lang="tr-TR" sz="2400" dirty="0" smtClean="0">
              <a:latin typeface="Gabriola" pitchFamily="82" charset="0"/>
            </a:endParaRPr>
          </a:p>
          <a:p>
            <a:pPr algn="ctr"/>
            <a:r>
              <a:rPr lang="tr-TR" sz="2400" dirty="0" smtClean="0">
                <a:latin typeface="Gabriola" pitchFamily="82" charset="0"/>
              </a:rPr>
              <a:t>Özel Falez Fen Bilimleri Anadolu Lisesi</a:t>
            </a:r>
          </a:p>
          <a:p>
            <a:pPr algn="ctr"/>
            <a:r>
              <a:rPr lang="tr-TR" sz="2400" dirty="0" smtClean="0">
                <a:latin typeface="Gabriola" pitchFamily="82" charset="0"/>
              </a:rPr>
              <a:t>Antalya / </a:t>
            </a:r>
            <a:r>
              <a:rPr lang="tr-TR" sz="2400" dirty="0" err="1" smtClean="0">
                <a:latin typeface="Gabriola" pitchFamily="82" charset="0"/>
              </a:rPr>
              <a:t>Turkey</a:t>
            </a:r>
            <a:endParaRPr lang="tr-TR" sz="2400" dirty="0" smtClean="0">
              <a:latin typeface="Gabriola" pitchFamily="8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19 may the commemoration of atatÃ¼rk youth and sports day ile ilgili gÃ¶rsel sonucu"/>
          <p:cNvPicPr>
            <a:picLocks noChangeAspect="1" noChangeArrowheads="1"/>
          </p:cNvPicPr>
          <p:nvPr/>
        </p:nvPicPr>
        <p:blipFill>
          <a:blip r:embed="rId2" cstate="print"/>
          <a:srcRect/>
          <a:stretch>
            <a:fillRect/>
          </a:stretch>
        </p:blipFill>
        <p:spPr bwMode="auto">
          <a:xfrm>
            <a:off x="0" y="0"/>
            <a:ext cx="9144000" cy="6858001"/>
          </a:xfrm>
          <a:prstGeom prst="rect">
            <a:avLst/>
          </a:prstGeom>
          <a:noFill/>
        </p:spPr>
      </p:pic>
      <p:pic>
        <p:nvPicPr>
          <p:cNvPr id="12291" name="Picture 3" descr="C:\Users\RECEP\AppData\Local\Microsoft\Windows\INetCache\IE\IU2JBJDR\1280px-Erasmus+_Logo.svg[1].png"/>
          <p:cNvPicPr>
            <a:picLocks noChangeAspect="1" noChangeArrowheads="1"/>
          </p:cNvPicPr>
          <p:nvPr/>
        </p:nvPicPr>
        <p:blipFill>
          <a:blip r:embed="rId3" cstate="print"/>
          <a:srcRect/>
          <a:stretch>
            <a:fillRect/>
          </a:stretch>
        </p:blipFill>
        <p:spPr bwMode="auto">
          <a:xfrm>
            <a:off x="0" y="0"/>
            <a:ext cx="2214514" cy="633213"/>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8229600" cy="980728"/>
          </a:xfrm>
        </p:spPr>
        <p:txBody>
          <a:bodyPr/>
          <a:lstStyle/>
          <a:p>
            <a:r>
              <a:rPr lang="en-US" b="1" dirty="0" err="1" smtClean="0">
                <a:solidFill>
                  <a:srgbClr val="00B0F0"/>
                </a:solidFill>
              </a:rPr>
              <a:t>Wh</a:t>
            </a:r>
            <a:r>
              <a:rPr lang="tr-TR" b="1" dirty="0" smtClean="0">
                <a:solidFill>
                  <a:srgbClr val="00B0F0"/>
                </a:solidFill>
              </a:rPr>
              <a:t>at</a:t>
            </a:r>
            <a:r>
              <a:rPr lang="en-US" b="1" dirty="0" smtClean="0">
                <a:solidFill>
                  <a:srgbClr val="00B0F0"/>
                </a:solidFill>
              </a:rPr>
              <a:t> </a:t>
            </a:r>
            <a:r>
              <a:rPr lang="en-US" b="1" dirty="0">
                <a:solidFill>
                  <a:srgbClr val="00B0F0"/>
                </a:solidFill>
              </a:rPr>
              <a:t>is Youth and Sports Day?</a:t>
            </a:r>
            <a:endParaRPr lang="tr-TR" dirty="0">
              <a:solidFill>
                <a:srgbClr val="00B0F0"/>
              </a:solidFill>
            </a:endParaRPr>
          </a:p>
        </p:txBody>
      </p:sp>
      <p:sp>
        <p:nvSpPr>
          <p:cNvPr id="3" name="2 İçerik Yer Tutucusu"/>
          <p:cNvSpPr>
            <a:spLocks noGrp="1"/>
          </p:cNvSpPr>
          <p:nvPr>
            <p:ph idx="1"/>
          </p:nvPr>
        </p:nvSpPr>
        <p:spPr>
          <a:xfrm>
            <a:off x="323528" y="692697"/>
            <a:ext cx="8363272" cy="3384376"/>
          </a:xfrm>
        </p:spPr>
        <p:txBody>
          <a:bodyPr>
            <a:noAutofit/>
          </a:bodyPr>
          <a:lstStyle/>
          <a:p>
            <a:pPr fontAlgn="base"/>
            <a:r>
              <a:rPr lang="en-US" sz="2800" dirty="0"/>
              <a:t>Also known as Commemoration of </a:t>
            </a:r>
            <a:r>
              <a:rPr lang="en-US" sz="2800" dirty="0" err="1"/>
              <a:t>Atatürk</a:t>
            </a:r>
            <a:r>
              <a:rPr lang="en-US" sz="2800" dirty="0"/>
              <a:t>, Youth and Sports </a:t>
            </a:r>
            <a:r>
              <a:rPr lang="en-US" sz="2800" dirty="0" smtClean="0"/>
              <a:t>Day </a:t>
            </a:r>
            <a:r>
              <a:rPr lang="en-US" sz="2800" dirty="0"/>
              <a:t>is a national holiday in </a:t>
            </a:r>
            <a:r>
              <a:rPr lang="en-US" sz="2800" dirty="0" smtClean="0"/>
              <a:t>Turkey</a:t>
            </a:r>
            <a:r>
              <a:rPr lang="tr-TR" sz="2800" dirty="0" smtClean="0"/>
              <a:t> </a:t>
            </a:r>
            <a:r>
              <a:rPr lang="tr-TR" sz="2800" dirty="0" err="1" smtClean="0"/>
              <a:t>and</a:t>
            </a:r>
            <a:r>
              <a:rPr lang="tr-TR" sz="2800" dirty="0" smtClean="0"/>
              <a:t> </a:t>
            </a:r>
            <a:r>
              <a:rPr lang="en-US" sz="2800" dirty="0" smtClean="0"/>
              <a:t>celebrated </a:t>
            </a:r>
            <a:r>
              <a:rPr lang="en-US" sz="2800" dirty="0"/>
              <a:t>on 19 </a:t>
            </a:r>
            <a:r>
              <a:rPr lang="en-US" sz="2800" dirty="0" smtClean="0"/>
              <a:t>May</a:t>
            </a:r>
            <a:r>
              <a:rPr lang="tr-TR" sz="2800" dirty="0" smtClean="0"/>
              <a:t> </a:t>
            </a:r>
            <a:r>
              <a:rPr lang="tr-TR" sz="2800" dirty="0" err="1" smtClean="0"/>
              <a:t>every</a:t>
            </a:r>
            <a:r>
              <a:rPr lang="tr-TR" sz="2800" dirty="0" smtClean="0"/>
              <a:t> </a:t>
            </a:r>
            <a:r>
              <a:rPr lang="tr-TR" sz="2800" dirty="0" err="1" smtClean="0"/>
              <a:t>year</a:t>
            </a:r>
            <a:r>
              <a:rPr lang="en-US" sz="2800" dirty="0" smtClean="0"/>
              <a:t>.</a:t>
            </a:r>
            <a:endParaRPr lang="en-US" sz="2800" dirty="0"/>
          </a:p>
          <a:p>
            <a:pPr fontAlgn="base"/>
            <a:r>
              <a:rPr lang="en-US" sz="2800" dirty="0"/>
              <a:t>The holiday commemorates Mustafa </a:t>
            </a:r>
            <a:r>
              <a:rPr lang="en-US" sz="2800" dirty="0" err="1" smtClean="0"/>
              <a:t>Kemal</a:t>
            </a:r>
            <a:r>
              <a:rPr lang="tr-TR" sz="2800" dirty="0" smtClean="0"/>
              <a:t> Atatürk</a:t>
            </a:r>
            <a:r>
              <a:rPr lang="en-US" sz="2800" dirty="0" smtClean="0"/>
              <a:t>'s </a:t>
            </a:r>
            <a:r>
              <a:rPr lang="en-US" sz="2800" dirty="0"/>
              <a:t>landing at Samsun </a:t>
            </a:r>
            <a:r>
              <a:rPr lang="tr-TR" sz="2800" dirty="0" err="1" smtClean="0"/>
              <a:t>port</a:t>
            </a:r>
            <a:r>
              <a:rPr lang="tr-TR" sz="2800" dirty="0" smtClean="0"/>
              <a:t> </a:t>
            </a:r>
            <a:r>
              <a:rPr lang="en-US" sz="2800" dirty="0" smtClean="0"/>
              <a:t>on </a:t>
            </a:r>
            <a:r>
              <a:rPr lang="en-US" sz="2800" dirty="0"/>
              <a:t>19 May 1919, which is regarded as the beginning of the Turkish War of Independence.</a:t>
            </a:r>
          </a:p>
          <a:p>
            <a:endParaRPr lang="tr-TR" sz="3400" dirty="0"/>
          </a:p>
        </p:txBody>
      </p:sp>
      <p:pic>
        <p:nvPicPr>
          <p:cNvPr id="4" name="3 İçerik Yer Tutucusu" descr="timthumb.jpg"/>
          <p:cNvPicPr>
            <a:picLocks noChangeAspect="1"/>
          </p:cNvPicPr>
          <p:nvPr/>
        </p:nvPicPr>
        <p:blipFill>
          <a:blip r:embed="rId2" cstate="print"/>
          <a:stretch>
            <a:fillRect/>
          </a:stretch>
        </p:blipFill>
        <p:spPr>
          <a:xfrm>
            <a:off x="1691680" y="3789040"/>
            <a:ext cx="6335872" cy="306896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357166"/>
            <a:ext cx="5436096" cy="5768997"/>
          </a:xfrm>
        </p:spPr>
        <p:txBody>
          <a:bodyPr>
            <a:noAutofit/>
          </a:bodyPr>
          <a:lstStyle/>
          <a:p>
            <a:r>
              <a:rPr lang="en-US" sz="2600" dirty="0" smtClean="0"/>
              <a:t>Following the war of independence, 19 May wasn't celebrated as an event until </a:t>
            </a:r>
            <a:r>
              <a:rPr lang="en-US" sz="2600" dirty="0" smtClean="0"/>
              <a:t>1936</a:t>
            </a:r>
            <a:r>
              <a:rPr lang="tr-TR" sz="2600" dirty="0" smtClean="0"/>
              <a:t>.</a:t>
            </a:r>
            <a:r>
              <a:rPr lang="en-US" sz="2600" dirty="0" smtClean="0"/>
              <a:t> </a:t>
            </a:r>
            <a:r>
              <a:rPr lang="tr-TR" sz="2600" dirty="0" err="1" smtClean="0"/>
              <a:t>Later</a:t>
            </a:r>
            <a:r>
              <a:rPr lang="tr-TR" sz="2600" dirty="0" smtClean="0"/>
              <a:t>,</a:t>
            </a:r>
            <a:r>
              <a:rPr lang="tr-TR" sz="2600" dirty="0" smtClean="0"/>
              <a:t> </a:t>
            </a:r>
            <a:r>
              <a:rPr lang="en-US" sz="2600" dirty="0" err="1" smtClean="0"/>
              <a:t>Atatürk</a:t>
            </a:r>
            <a:r>
              <a:rPr lang="en-US" sz="2600" dirty="0" smtClean="0"/>
              <a:t> suggested </a:t>
            </a:r>
            <a:r>
              <a:rPr lang="en-US" sz="2600" dirty="0" smtClean="0"/>
              <a:t>that 19 May should be remembered with a holiday focusing on the </a:t>
            </a:r>
            <a:r>
              <a:rPr lang="en-US" sz="2600" dirty="0" smtClean="0"/>
              <a:t>youth</a:t>
            </a:r>
            <a:r>
              <a:rPr lang="tr-TR" sz="2600" dirty="0" smtClean="0"/>
              <a:t>.</a:t>
            </a:r>
            <a:r>
              <a:rPr lang="en-US" sz="2600" dirty="0" smtClean="0"/>
              <a:t> </a:t>
            </a:r>
            <a:r>
              <a:rPr lang="tr-TR" sz="2600" dirty="0" smtClean="0"/>
              <a:t>T</a:t>
            </a:r>
            <a:r>
              <a:rPr lang="en-US" sz="2600" dirty="0" err="1" smtClean="0"/>
              <a:t>herefore</a:t>
            </a:r>
            <a:r>
              <a:rPr lang="tr-TR" sz="2600" dirty="0" smtClean="0"/>
              <a:t>,</a:t>
            </a:r>
            <a:r>
              <a:rPr lang="en-US" sz="2600" dirty="0" smtClean="0"/>
              <a:t> </a:t>
            </a:r>
            <a:r>
              <a:rPr lang="en-US" sz="2600" dirty="0" smtClean="0"/>
              <a:t>it became </a:t>
            </a:r>
            <a:r>
              <a:rPr lang="tr-TR" sz="2600" dirty="0" smtClean="0"/>
              <a:t> </a:t>
            </a:r>
            <a:r>
              <a:rPr lang="en-US" sz="2600" dirty="0" smtClean="0"/>
              <a:t>a </a:t>
            </a:r>
            <a:r>
              <a:rPr lang="en-US" sz="2600" dirty="0" smtClean="0"/>
              <a:t>holiday in 1938 when the 'Festival of Youth and Sports' was passed </a:t>
            </a:r>
            <a:r>
              <a:rPr lang="tr-TR" sz="2600" dirty="0" smtClean="0"/>
              <a:t> </a:t>
            </a:r>
            <a:r>
              <a:rPr lang="en-US" sz="2600" dirty="0" smtClean="0"/>
              <a:t>into </a:t>
            </a:r>
            <a:r>
              <a:rPr lang="en-US" sz="2600" dirty="0" smtClean="0"/>
              <a:t>law. </a:t>
            </a:r>
            <a:endParaRPr lang="tr-TR" sz="2600" dirty="0" smtClean="0"/>
          </a:p>
          <a:p>
            <a:r>
              <a:rPr lang="en-US" sz="2600" dirty="0" smtClean="0"/>
              <a:t>In </a:t>
            </a:r>
            <a:r>
              <a:rPr lang="en-US" sz="2600" dirty="0" smtClean="0"/>
              <a:t>1981, to mark the centenary of Ataturk's birth, the holiday was renamed as 'Commemoration of </a:t>
            </a:r>
            <a:r>
              <a:rPr lang="en-US" sz="2600" dirty="0" err="1" smtClean="0"/>
              <a:t>Atatürk</a:t>
            </a:r>
            <a:r>
              <a:rPr lang="en-US" sz="2600" dirty="0" smtClean="0"/>
              <a:t>, Youth and Sports Day'.</a:t>
            </a:r>
            <a:endParaRPr lang="tr-TR" sz="2600" dirty="0"/>
          </a:p>
        </p:txBody>
      </p:sp>
      <p:pic>
        <p:nvPicPr>
          <p:cNvPr id="4" name="8 İçerik Yer Tutucusu" descr="ata13b.jpg"/>
          <p:cNvPicPr>
            <a:picLocks noChangeAspect="1"/>
          </p:cNvPicPr>
          <p:nvPr/>
        </p:nvPicPr>
        <p:blipFill>
          <a:blip r:embed="rId2" cstate="print"/>
          <a:stretch>
            <a:fillRect/>
          </a:stretch>
        </p:blipFill>
        <p:spPr>
          <a:xfrm>
            <a:off x="5364088" y="764704"/>
            <a:ext cx="3578740" cy="468052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8964488" cy="1124744"/>
          </a:xfrm>
        </p:spPr>
        <p:txBody>
          <a:bodyPr>
            <a:normAutofit/>
          </a:bodyPr>
          <a:lstStyle/>
          <a:p>
            <a:r>
              <a:rPr lang="en-US" sz="4000" b="1" dirty="0"/>
              <a:t>How is Youth and Sports Day </a:t>
            </a:r>
            <a:r>
              <a:rPr lang="en-US" sz="4000" b="1" dirty="0" smtClean="0"/>
              <a:t>celebrated</a:t>
            </a:r>
            <a:endParaRPr lang="tr-TR" dirty="0"/>
          </a:p>
        </p:txBody>
      </p:sp>
      <p:sp>
        <p:nvSpPr>
          <p:cNvPr id="3" name="2 İçerik Yer Tutucusu"/>
          <p:cNvSpPr>
            <a:spLocks noGrp="1"/>
          </p:cNvSpPr>
          <p:nvPr>
            <p:ph idx="1"/>
          </p:nvPr>
        </p:nvSpPr>
        <p:spPr>
          <a:xfrm>
            <a:off x="251520" y="764704"/>
            <a:ext cx="8892480" cy="5289451"/>
          </a:xfrm>
        </p:spPr>
        <p:txBody>
          <a:bodyPr>
            <a:normAutofit/>
          </a:bodyPr>
          <a:lstStyle/>
          <a:p>
            <a:r>
              <a:rPr lang="en-US" sz="2600" dirty="0"/>
              <a:t>To mark the day, children play sports, march in </a:t>
            </a:r>
            <a:r>
              <a:rPr lang="en-US" sz="2600" dirty="0" smtClean="0"/>
              <a:t>parades</a:t>
            </a:r>
            <a:r>
              <a:rPr lang="tr-TR" sz="2600" dirty="0" smtClean="0"/>
              <a:t>, s</a:t>
            </a:r>
            <a:r>
              <a:rPr lang="en-US" sz="2600" dirty="0" err="1" smtClean="0"/>
              <a:t>ing</a:t>
            </a:r>
            <a:r>
              <a:rPr lang="en-US" sz="2600" dirty="0" smtClean="0"/>
              <a:t> </a:t>
            </a:r>
            <a:r>
              <a:rPr lang="en-US" sz="2600" dirty="0"/>
              <a:t>and dance. </a:t>
            </a:r>
            <a:endParaRPr lang="tr-TR" sz="2600" dirty="0" smtClean="0"/>
          </a:p>
          <a:p>
            <a:r>
              <a:rPr lang="tr-TR" sz="2600" dirty="0" err="1" smtClean="0"/>
              <a:t>In</a:t>
            </a:r>
            <a:r>
              <a:rPr lang="en-US" sz="2600" dirty="0" smtClean="0"/>
              <a:t> </a:t>
            </a:r>
            <a:r>
              <a:rPr lang="en-US" sz="2600" dirty="0"/>
              <a:t>Samsun, </a:t>
            </a:r>
            <a:r>
              <a:rPr lang="tr-TR" sz="2600" dirty="0" smtClean="0"/>
              <a:t>a</a:t>
            </a:r>
            <a:r>
              <a:rPr lang="en-US" sz="2600" dirty="0" smtClean="0"/>
              <a:t> </a:t>
            </a:r>
            <a:r>
              <a:rPr lang="en-US" sz="2600" dirty="0"/>
              <a:t>Turkish flag is brought ashore to remember the </a:t>
            </a:r>
            <a:r>
              <a:rPr lang="tr-TR" sz="2600" dirty="0" err="1" smtClean="0"/>
              <a:t>days</a:t>
            </a:r>
            <a:r>
              <a:rPr lang="en-US" sz="2600" dirty="0" smtClean="0"/>
              <a:t> </a:t>
            </a:r>
            <a:r>
              <a:rPr lang="en-US" sz="2600" dirty="0"/>
              <a:t>of </a:t>
            </a:r>
            <a:r>
              <a:rPr lang="tr-TR" sz="2600" dirty="0" err="1" smtClean="0"/>
              <a:t>War</a:t>
            </a:r>
            <a:r>
              <a:rPr lang="tr-TR" sz="2600" dirty="0" smtClean="0"/>
              <a:t> of </a:t>
            </a:r>
            <a:r>
              <a:rPr lang="tr-TR" sz="2600" dirty="0" err="1" smtClean="0"/>
              <a:t>Independence</a:t>
            </a:r>
            <a:r>
              <a:rPr lang="en-US" sz="2600" dirty="0" smtClean="0"/>
              <a:t> and </a:t>
            </a:r>
            <a:r>
              <a:rPr lang="en-US" sz="2600" dirty="0"/>
              <a:t>a wreath is laid at the Mausoleum of </a:t>
            </a:r>
            <a:r>
              <a:rPr lang="en-US" sz="2600" dirty="0" err="1" smtClean="0"/>
              <a:t>Atatürk</a:t>
            </a:r>
            <a:r>
              <a:rPr lang="tr-TR" sz="2600" dirty="0" smtClean="0"/>
              <a:t>.</a:t>
            </a:r>
            <a:endParaRPr lang="tr-TR" sz="2600" dirty="0"/>
          </a:p>
        </p:txBody>
      </p:sp>
      <p:pic>
        <p:nvPicPr>
          <p:cNvPr id="4" name="3 İçerik Yer Tutucusu" descr="2600.jpg"/>
          <p:cNvPicPr>
            <a:picLocks noChangeAspect="1"/>
          </p:cNvPicPr>
          <p:nvPr/>
        </p:nvPicPr>
        <p:blipFill>
          <a:blip r:embed="rId2" cstate="print"/>
          <a:stretch>
            <a:fillRect/>
          </a:stretch>
        </p:blipFill>
        <p:spPr>
          <a:xfrm>
            <a:off x="971599" y="2852936"/>
            <a:ext cx="7120066" cy="400506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285729"/>
            <a:ext cx="8784976" cy="3791344"/>
          </a:xfrm>
        </p:spPr>
        <p:txBody>
          <a:bodyPr>
            <a:noAutofit/>
          </a:bodyPr>
          <a:lstStyle/>
          <a:p>
            <a:r>
              <a:rPr lang="en-US" sz="2400" dirty="0"/>
              <a:t>One of the main </a:t>
            </a:r>
            <a:r>
              <a:rPr lang="tr-TR" sz="2400" dirty="0" err="1" smtClean="0"/>
              <a:t>events</a:t>
            </a:r>
            <a:r>
              <a:rPr lang="en-US" sz="2400" dirty="0" smtClean="0"/>
              <a:t> </a:t>
            </a:r>
            <a:r>
              <a:rPr lang="en-US" sz="2400" dirty="0"/>
              <a:t>of this day is young Turkish athletes run with the Turkish flag from the Black Sea Port </a:t>
            </a:r>
            <a:r>
              <a:rPr lang="tr-TR" sz="2400" dirty="0" smtClean="0"/>
              <a:t>in</a:t>
            </a:r>
            <a:r>
              <a:rPr lang="en-US" sz="2400" dirty="0" smtClean="0"/>
              <a:t> </a:t>
            </a:r>
            <a:r>
              <a:rPr lang="en-US" sz="2400" dirty="0"/>
              <a:t>Samsun where </a:t>
            </a:r>
            <a:r>
              <a:rPr lang="en-US" sz="2400" dirty="0" err="1"/>
              <a:t>Atatürk</a:t>
            </a:r>
            <a:r>
              <a:rPr lang="en-US" sz="2400" dirty="0"/>
              <a:t> began the War of Independence and over 10 days the flag is carried across the country to Turkey’s Capital Ankara finishing with the flag being handed to Turkey’s current President who accepts the flag during a ceremony on the 19</a:t>
            </a:r>
            <a:r>
              <a:rPr lang="en-US" sz="2400" baseline="30000" dirty="0"/>
              <a:t>th</a:t>
            </a:r>
            <a:r>
              <a:rPr lang="en-US" sz="2400" dirty="0"/>
              <a:t> of May</a:t>
            </a:r>
            <a:r>
              <a:rPr lang="en-US" sz="2400" dirty="0" smtClean="0"/>
              <a:t>.</a:t>
            </a:r>
            <a:endParaRPr lang="en-US" sz="2400" dirty="0"/>
          </a:p>
        </p:txBody>
      </p:sp>
      <p:pic>
        <p:nvPicPr>
          <p:cNvPr id="4" name="3 İçerik Yer Tutucusu" descr="karabaglar-ata-si-icin-kostu-187499.jpg"/>
          <p:cNvPicPr>
            <a:picLocks noChangeAspect="1"/>
          </p:cNvPicPr>
          <p:nvPr/>
        </p:nvPicPr>
        <p:blipFill>
          <a:blip r:embed="rId2" cstate="print"/>
          <a:stretch>
            <a:fillRect/>
          </a:stretch>
        </p:blipFill>
        <p:spPr>
          <a:xfrm>
            <a:off x="1115616" y="2586390"/>
            <a:ext cx="7056784" cy="427161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332656"/>
            <a:ext cx="8712968" cy="1872208"/>
          </a:xfrm>
        </p:spPr>
        <p:txBody>
          <a:bodyPr>
            <a:normAutofit fontScale="90000"/>
          </a:bodyPr>
          <a:lstStyle/>
          <a:p>
            <a:pPr algn="l"/>
            <a:r>
              <a:rPr lang="en-US" sz="3100" dirty="0" smtClean="0"/>
              <a:t>A Minute</a:t>
            </a:r>
            <a:r>
              <a:rPr lang="tr-TR" sz="3100" dirty="0" smtClean="0"/>
              <a:t>-</a:t>
            </a:r>
            <a:r>
              <a:rPr lang="en-US" sz="3100" dirty="0" smtClean="0"/>
              <a:t>silence is also observed in </a:t>
            </a:r>
            <a:r>
              <a:rPr lang="tr-TR" sz="3100" dirty="0" err="1" smtClean="0"/>
              <a:t>the</a:t>
            </a:r>
            <a:r>
              <a:rPr lang="tr-TR" sz="3100" dirty="0" smtClean="0"/>
              <a:t> </a:t>
            </a:r>
            <a:r>
              <a:rPr lang="en-US" sz="3100" dirty="0" smtClean="0"/>
              <a:t>memory of </a:t>
            </a:r>
            <a:r>
              <a:rPr lang="en-US" sz="3100" dirty="0" err="1" smtClean="0"/>
              <a:t>Atatürk</a:t>
            </a:r>
            <a:r>
              <a:rPr lang="tr-TR" sz="3100" dirty="0" smtClean="0"/>
              <a:t>, </a:t>
            </a:r>
            <a:r>
              <a:rPr lang="en-US" sz="3100" dirty="0" smtClean="0"/>
              <a:t>wreaths and flowers are laid at monuments of </a:t>
            </a:r>
            <a:r>
              <a:rPr lang="en-US" sz="3100" dirty="0" err="1" smtClean="0"/>
              <a:t>Atatürk</a:t>
            </a:r>
            <a:r>
              <a:rPr lang="en-US" sz="3100" dirty="0" smtClean="0"/>
              <a:t> throughout country including at the mausoleum of Mustafa </a:t>
            </a:r>
            <a:r>
              <a:rPr lang="en-US" sz="3100" dirty="0" err="1" smtClean="0"/>
              <a:t>Kemal</a:t>
            </a:r>
            <a:r>
              <a:rPr lang="en-US" sz="3100" dirty="0" smtClean="0"/>
              <a:t> </a:t>
            </a:r>
            <a:r>
              <a:rPr lang="en-US" sz="3100" dirty="0" err="1" smtClean="0"/>
              <a:t>Atatürk</a:t>
            </a:r>
            <a:r>
              <a:rPr lang="tr-TR" sz="3100" dirty="0" smtClean="0"/>
              <a:t>, Anıtkabir.</a:t>
            </a:r>
            <a:r>
              <a:rPr lang="en-US" dirty="0" smtClean="0"/>
              <a:t/>
            </a:r>
            <a:br>
              <a:rPr lang="en-US" dirty="0" smtClean="0"/>
            </a:br>
            <a:endParaRPr lang="tr-TR" dirty="0"/>
          </a:p>
        </p:txBody>
      </p:sp>
      <p:pic>
        <p:nvPicPr>
          <p:cNvPr id="1026" name="Picture 2" descr="C:\Users\Pc\Desktop\10-kasimda-anitkabir-saat-kacta-acilacak-10-kasim-2019-anitkabir-ziyaret-saatleri.jpg"/>
          <p:cNvPicPr>
            <a:picLocks noGrp="1" noChangeAspect="1" noChangeArrowheads="1"/>
          </p:cNvPicPr>
          <p:nvPr>
            <p:ph idx="1"/>
          </p:nvPr>
        </p:nvPicPr>
        <p:blipFill>
          <a:blip r:embed="rId2" cstate="print"/>
          <a:srcRect/>
          <a:stretch>
            <a:fillRect/>
          </a:stretch>
        </p:blipFill>
        <p:spPr bwMode="auto">
          <a:xfrm>
            <a:off x="683568" y="1988840"/>
            <a:ext cx="7848872" cy="4623243"/>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9144000" cy="6126163"/>
          </a:xfrm>
        </p:spPr>
        <p:txBody>
          <a:bodyPr>
            <a:noAutofit/>
          </a:bodyPr>
          <a:lstStyle/>
          <a:p>
            <a:r>
              <a:rPr lang="en-US" sz="2800" dirty="0"/>
              <a:t>Various sports events take place during the day which are watched by many at the local stadiums and there are also many parades and ceremonies throughout the </a:t>
            </a:r>
            <a:r>
              <a:rPr lang="en-US" sz="2800" dirty="0" smtClean="0"/>
              <a:t>day</a:t>
            </a:r>
            <a:r>
              <a:rPr lang="tr-TR" sz="2800" dirty="0" smtClean="0"/>
              <a:t>. </a:t>
            </a:r>
            <a:r>
              <a:rPr lang="tr-TR" sz="2800" dirty="0" err="1" smtClean="0"/>
              <a:t>It</a:t>
            </a:r>
            <a:r>
              <a:rPr lang="en-US" sz="2800" dirty="0" smtClean="0"/>
              <a:t> </a:t>
            </a:r>
            <a:r>
              <a:rPr lang="en-US" sz="2800" dirty="0"/>
              <a:t>is also a national </a:t>
            </a:r>
            <a:r>
              <a:rPr lang="en-US" sz="2800" dirty="0" smtClean="0"/>
              <a:t>holiday</a:t>
            </a:r>
            <a:r>
              <a:rPr lang="tr-TR" sz="2800" dirty="0" smtClean="0"/>
              <a:t>.</a:t>
            </a:r>
            <a:endParaRPr lang="en-US" sz="2800" dirty="0"/>
          </a:p>
          <a:p>
            <a:endParaRPr lang="tr-TR" sz="3300" dirty="0"/>
          </a:p>
        </p:txBody>
      </p:sp>
      <p:pic>
        <p:nvPicPr>
          <p:cNvPr id="4" name="Picture 2" descr="Ä°lgili resim"/>
          <p:cNvPicPr>
            <a:picLocks noChangeAspect="1" noChangeArrowheads="1"/>
          </p:cNvPicPr>
          <p:nvPr/>
        </p:nvPicPr>
        <p:blipFill>
          <a:blip r:embed="rId2" cstate="print"/>
          <a:srcRect/>
          <a:stretch>
            <a:fillRect/>
          </a:stretch>
        </p:blipFill>
        <p:spPr bwMode="auto">
          <a:xfrm>
            <a:off x="179512" y="1844824"/>
            <a:ext cx="8712968" cy="465313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pPr>
              <a:buNone/>
            </a:pPr>
            <a:r>
              <a:rPr lang="tr-TR" dirty="0" smtClean="0"/>
              <a:t>THANK YOU FOR </a:t>
            </a:r>
            <a:r>
              <a:rPr lang="tr-TR" dirty="0" smtClean="0"/>
              <a:t>YOUR ATTENTION</a:t>
            </a:r>
            <a:r>
              <a:rPr lang="tr-TR" dirty="0" smtClean="0"/>
              <a:t>!!!</a:t>
            </a:r>
          </a:p>
          <a:p>
            <a:pPr>
              <a:buNone/>
            </a:pPr>
            <a:endParaRPr lang="tr-TR" dirty="0" smtClean="0"/>
          </a:p>
          <a:p>
            <a:pPr>
              <a:buNone/>
            </a:pPr>
            <a:r>
              <a:rPr lang="tr-TR" dirty="0" smtClean="0"/>
              <a:t>Özel </a:t>
            </a:r>
            <a:r>
              <a:rPr lang="tr-TR" dirty="0" smtClean="0"/>
              <a:t>Falez</a:t>
            </a:r>
            <a:r>
              <a:rPr lang="tr-TR" dirty="0" smtClean="0"/>
              <a:t> </a:t>
            </a:r>
            <a:r>
              <a:rPr lang="tr-TR" dirty="0" smtClean="0"/>
              <a:t>Fen Bilimleri Anadolu </a:t>
            </a:r>
            <a:r>
              <a:rPr lang="tr-TR" dirty="0" smtClean="0"/>
              <a:t>Lisesi</a:t>
            </a:r>
            <a:endParaRPr lang="tr-TR" dirty="0" smtClean="0"/>
          </a:p>
          <a:p>
            <a:pPr>
              <a:buNone/>
            </a:pPr>
            <a:r>
              <a:rPr lang="tr-TR" dirty="0" smtClean="0"/>
              <a:t>Antalya/</a:t>
            </a:r>
            <a:r>
              <a:rPr lang="tr-TR" dirty="0" err="1" smtClean="0"/>
              <a:t>Turkey</a:t>
            </a:r>
            <a:endParaRPr lang="tr-TR" dirty="0"/>
          </a:p>
        </p:txBody>
      </p:sp>
      <p:pic>
        <p:nvPicPr>
          <p:cNvPr id="2051" name="Picture 3" descr="C:\Users\RECEP\AppData\Local\Microsoft\Windows\INetCache\IE\ZXP10UPV\1280px-Erasmus+_Logo.svg[1].png"/>
          <p:cNvPicPr>
            <a:picLocks noChangeAspect="1" noChangeArrowheads="1"/>
          </p:cNvPicPr>
          <p:nvPr/>
        </p:nvPicPr>
        <p:blipFill>
          <a:blip r:embed="rId2" cstate="print"/>
          <a:srcRect/>
          <a:stretch>
            <a:fillRect/>
          </a:stretch>
        </p:blipFill>
        <p:spPr bwMode="auto">
          <a:xfrm>
            <a:off x="0" y="5143512"/>
            <a:ext cx="4572000" cy="1042977"/>
          </a:xfrm>
          <a:prstGeom prst="rect">
            <a:avLst/>
          </a:prstGeom>
          <a:noFill/>
        </p:spPr>
      </p:pic>
      <p:pic>
        <p:nvPicPr>
          <p:cNvPr id="8" name="7 Resim" descr="download.png"/>
          <p:cNvPicPr>
            <a:picLocks noChangeAspect="1"/>
          </p:cNvPicPr>
          <p:nvPr/>
        </p:nvPicPr>
        <p:blipFill>
          <a:blip r:embed="rId3" cstate="print"/>
          <a:stretch>
            <a:fillRect/>
          </a:stretch>
        </p:blipFill>
        <p:spPr>
          <a:xfrm>
            <a:off x="3357554" y="4000504"/>
            <a:ext cx="5524512" cy="126206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Ä°lgili resim"/>
          <p:cNvPicPr>
            <a:picLocks noChangeAspect="1" noChangeArrowheads="1"/>
          </p:cNvPicPr>
          <p:nvPr/>
        </p:nvPicPr>
        <p:blipFill>
          <a:blip r:embed="rId2" cstate="print"/>
          <a:srcRect/>
          <a:stretch>
            <a:fillRect/>
          </a:stretch>
        </p:blipFill>
        <p:spPr bwMode="auto">
          <a:xfrm>
            <a:off x="-38128" y="-28596"/>
            <a:ext cx="9182128" cy="6886596"/>
          </a:xfrm>
          <a:prstGeom prst="rect">
            <a:avLst/>
          </a:prstGeom>
          <a:noFill/>
        </p:spPr>
      </p:pic>
      <p:pic>
        <p:nvPicPr>
          <p:cNvPr id="19459" name="Picture 3"/>
          <p:cNvPicPr>
            <a:picLocks noChangeAspect="1" noChangeArrowheads="1"/>
          </p:cNvPicPr>
          <p:nvPr/>
        </p:nvPicPr>
        <p:blipFill>
          <a:blip r:embed="rId3" cstate="print"/>
          <a:srcRect/>
          <a:stretch>
            <a:fillRect/>
          </a:stretch>
        </p:blipFill>
        <p:spPr bwMode="auto">
          <a:xfrm>
            <a:off x="0" y="6115820"/>
            <a:ext cx="2595602" cy="7421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32656"/>
            <a:ext cx="8229600" cy="6525344"/>
          </a:xfrm>
        </p:spPr>
        <p:txBody>
          <a:bodyPr>
            <a:noAutofit/>
          </a:bodyPr>
          <a:lstStyle/>
          <a:p>
            <a:r>
              <a:rPr lang="en-US" sz="4000" dirty="0"/>
              <a:t>Every year, April 23 National Sovereignty and Children’s Day, which </a:t>
            </a:r>
            <a:r>
              <a:rPr lang="en-US" sz="4000" dirty="0" err="1"/>
              <a:t>Atatürk</a:t>
            </a:r>
            <a:r>
              <a:rPr lang="en-US" sz="4000" dirty="0"/>
              <a:t> made a present to all the world’s children, is celebrated with the same </a:t>
            </a:r>
            <a:r>
              <a:rPr lang="en-US" sz="4000" dirty="0" smtClean="0"/>
              <a:t>enthusiasm</a:t>
            </a:r>
            <a:r>
              <a:rPr lang="en-US" sz="4000" dirty="0"/>
              <a:t>. </a:t>
            </a:r>
            <a:endParaRPr lang="tr-TR" sz="4000" dirty="0" smtClean="0"/>
          </a:p>
          <a:p>
            <a:r>
              <a:rPr lang="en-US" sz="4000" dirty="0" smtClean="0"/>
              <a:t>So</a:t>
            </a:r>
            <a:r>
              <a:rPr lang="en-US" sz="4000" dirty="0"/>
              <a:t>, </a:t>
            </a:r>
            <a:r>
              <a:rPr lang="tr-TR" sz="4000" dirty="0" err="1" smtClean="0"/>
              <a:t>lets</a:t>
            </a:r>
            <a:r>
              <a:rPr lang="tr-TR" sz="4000" dirty="0" smtClean="0"/>
              <a:t> </a:t>
            </a:r>
            <a:r>
              <a:rPr lang="tr-TR" sz="4000" dirty="0" err="1" smtClean="0"/>
              <a:t>see</a:t>
            </a:r>
            <a:r>
              <a:rPr lang="tr-TR" sz="4000" dirty="0" smtClean="0"/>
              <a:t> </a:t>
            </a:r>
            <a:r>
              <a:rPr lang="en-US" sz="4000" dirty="0" smtClean="0"/>
              <a:t>what </a:t>
            </a:r>
            <a:r>
              <a:rPr lang="en-US" sz="4000" dirty="0"/>
              <a:t>is the story of this date, which is a national </a:t>
            </a:r>
            <a:r>
              <a:rPr lang="en-US" sz="4000" dirty="0" smtClean="0"/>
              <a:t>holiday</a:t>
            </a:r>
            <a:r>
              <a:rPr lang="tr-TR" sz="4000" dirty="0" smtClean="0"/>
              <a:t>.</a:t>
            </a:r>
            <a:endParaRPr lang="en-US" sz="4000" dirty="0"/>
          </a:p>
          <a:p>
            <a:pPr>
              <a:buNone/>
            </a:pPr>
            <a:endParaRPr lang="tr-TR" sz="4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8229600" cy="2636912"/>
          </a:xfrm>
        </p:spPr>
        <p:txBody>
          <a:bodyPr>
            <a:normAutofit/>
          </a:bodyPr>
          <a:lstStyle/>
          <a:p>
            <a:pPr algn="l"/>
            <a:r>
              <a:rPr lang="en-US" sz="3200" dirty="0" smtClean="0"/>
              <a:t>April 23</a:t>
            </a:r>
            <a:r>
              <a:rPr lang="tr-TR" sz="3200" dirty="0" smtClean="0"/>
              <a:t>,</a:t>
            </a:r>
            <a:r>
              <a:rPr lang="en-US" sz="3200" dirty="0" smtClean="0"/>
              <a:t> National Sovereignty and Children’s </a:t>
            </a:r>
            <a:r>
              <a:rPr lang="tr-TR" sz="3200" dirty="0" smtClean="0"/>
              <a:t>  </a:t>
            </a:r>
            <a:br>
              <a:rPr lang="tr-TR" sz="3200" dirty="0" smtClean="0"/>
            </a:br>
            <a:r>
              <a:rPr lang="tr-TR" sz="3200" dirty="0" smtClean="0"/>
              <a:t> </a:t>
            </a:r>
            <a:r>
              <a:rPr lang="tr-TR" sz="3200" dirty="0" smtClean="0"/>
              <a:t>                         </a:t>
            </a:r>
            <a:r>
              <a:rPr lang="en-US" sz="3200" dirty="0" smtClean="0"/>
              <a:t>Day </a:t>
            </a:r>
            <a:r>
              <a:rPr lang="en-US" sz="3200" dirty="0" smtClean="0"/>
              <a:t>is a national holiday </a:t>
            </a:r>
            <a:r>
              <a:rPr lang="tr-TR" sz="3200" dirty="0" smtClean="0"/>
              <a:t>in </a:t>
            </a:r>
            <a:r>
              <a:rPr lang="tr-TR" sz="3200" dirty="0" err="1" smtClean="0"/>
              <a:t>Turkey</a:t>
            </a:r>
            <a:r>
              <a:rPr lang="tr-TR" sz="3200" dirty="0" smtClean="0"/>
              <a:t>.</a:t>
            </a:r>
            <a:r>
              <a:rPr lang="en-US" sz="3200" dirty="0" smtClean="0"/>
              <a:t/>
            </a:r>
            <a:br>
              <a:rPr lang="en-US" sz="3200" dirty="0" smtClean="0"/>
            </a:br>
            <a:r>
              <a:rPr lang="tr-TR" sz="3200" dirty="0" smtClean="0"/>
              <a:t>April 23, C</a:t>
            </a:r>
            <a:r>
              <a:rPr lang="en-US" sz="3200" dirty="0" err="1" smtClean="0"/>
              <a:t>hildren</a:t>
            </a:r>
            <a:r>
              <a:rPr lang="tr-TR" sz="3200" dirty="0" smtClean="0"/>
              <a:t>’s</a:t>
            </a:r>
            <a:r>
              <a:rPr lang="en-US" sz="3200" dirty="0" smtClean="0"/>
              <a:t> </a:t>
            </a:r>
            <a:r>
              <a:rPr lang="tr-TR" sz="3200" dirty="0" smtClean="0"/>
              <a:t>D</a:t>
            </a:r>
            <a:r>
              <a:rPr lang="en-US" sz="3200" dirty="0" smtClean="0"/>
              <a:t>ay is related to the opening </a:t>
            </a:r>
            <a:r>
              <a:rPr lang="tr-TR" sz="3200" dirty="0" smtClean="0"/>
              <a:t> </a:t>
            </a:r>
            <a:br>
              <a:rPr lang="tr-TR" sz="3200" dirty="0" smtClean="0"/>
            </a:br>
            <a:r>
              <a:rPr lang="tr-TR" sz="3200" dirty="0" smtClean="0"/>
              <a:t> </a:t>
            </a:r>
            <a:r>
              <a:rPr lang="tr-TR" sz="3200" dirty="0" smtClean="0"/>
              <a:t>                         </a:t>
            </a:r>
            <a:r>
              <a:rPr lang="en-US" sz="3200" dirty="0" smtClean="0"/>
              <a:t>of </a:t>
            </a:r>
            <a:r>
              <a:rPr lang="en-US" sz="3200" dirty="0" smtClean="0"/>
              <a:t>the </a:t>
            </a:r>
            <a:r>
              <a:rPr lang="tr-TR" sz="3200" dirty="0" err="1" smtClean="0"/>
              <a:t>Turkish</a:t>
            </a:r>
            <a:r>
              <a:rPr lang="tr-TR" sz="3200" dirty="0" smtClean="0"/>
              <a:t> </a:t>
            </a:r>
            <a:r>
              <a:rPr lang="tr-TR" sz="3200" dirty="0" err="1" smtClean="0"/>
              <a:t>National</a:t>
            </a:r>
            <a:r>
              <a:rPr lang="tr-TR" sz="3200" dirty="0" smtClean="0"/>
              <a:t> </a:t>
            </a:r>
            <a:r>
              <a:rPr lang="tr-TR" sz="3200" dirty="0" err="1" smtClean="0"/>
              <a:t>Assembly</a:t>
            </a:r>
            <a:r>
              <a:rPr lang="tr-TR" sz="3200" dirty="0" smtClean="0"/>
              <a:t>.</a:t>
            </a:r>
            <a:endParaRPr lang="tr-TR" sz="3200" dirty="0"/>
          </a:p>
        </p:txBody>
      </p:sp>
      <p:pic>
        <p:nvPicPr>
          <p:cNvPr id="4" name="3 İçerik Yer Tutucusu" descr="trt-39-uluslararasi-23-nisan-senligi-gala-gosterileri-buyuk-ilgi-topladi.jpg"/>
          <p:cNvPicPr>
            <a:picLocks noGrp="1" noChangeAspect="1"/>
          </p:cNvPicPr>
          <p:nvPr>
            <p:ph idx="1"/>
          </p:nvPr>
        </p:nvPicPr>
        <p:blipFill>
          <a:blip r:embed="rId2" cstate="print"/>
          <a:stretch>
            <a:fillRect/>
          </a:stretch>
        </p:blipFill>
        <p:spPr>
          <a:xfrm>
            <a:off x="611560" y="2309796"/>
            <a:ext cx="8064896" cy="4158492"/>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6" name="5 İçerik Yer Tutucusu" descr="antalya_da_23_nisan_fener_alayi_ile_kutlandi_h5434_f5ead.jpg"/>
          <p:cNvPicPr>
            <a:picLocks noGrp="1" noChangeAspect="1"/>
          </p:cNvPicPr>
          <p:nvPr>
            <p:ph idx="1"/>
          </p:nvPr>
        </p:nvPicPr>
        <p:blipFill>
          <a:blip r:embed="rId2" cstate="print"/>
          <a:stretch>
            <a:fillRect/>
          </a:stretch>
        </p:blipFill>
        <p:spPr>
          <a:xfrm>
            <a:off x="0" y="1071546"/>
            <a:ext cx="9144000" cy="4462465"/>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260648"/>
            <a:ext cx="9144000" cy="6168748"/>
          </a:xfrm>
        </p:spPr>
        <p:txBody>
          <a:bodyPr>
            <a:normAutofit/>
          </a:bodyPr>
          <a:lstStyle/>
          <a:p>
            <a:r>
              <a:rPr lang="en-US" sz="2800" dirty="0" smtClean="0"/>
              <a:t>The aim of the National Sovereignty Holiday ”, which </a:t>
            </a:r>
            <a:r>
              <a:rPr lang="tr-TR" sz="2800" dirty="0" smtClean="0"/>
              <a:t>is</a:t>
            </a:r>
            <a:r>
              <a:rPr lang="en-US" sz="2800" dirty="0" smtClean="0"/>
              <a:t> celebrated on 23rd of April</a:t>
            </a:r>
            <a:r>
              <a:rPr lang="tr-TR" sz="2800" dirty="0" smtClean="0"/>
              <a:t> </a:t>
            </a:r>
            <a:r>
              <a:rPr lang="tr-TR" sz="2800" dirty="0" err="1" smtClean="0"/>
              <a:t>every</a:t>
            </a:r>
            <a:r>
              <a:rPr lang="tr-TR" sz="2800" dirty="0" smtClean="0"/>
              <a:t> </a:t>
            </a:r>
            <a:r>
              <a:rPr lang="tr-TR" sz="2800" dirty="0" err="1" smtClean="0"/>
              <a:t>year</a:t>
            </a:r>
            <a:r>
              <a:rPr lang="en-US" sz="2800" dirty="0" smtClean="0"/>
              <a:t>,</a:t>
            </a:r>
            <a:r>
              <a:rPr lang="tr-TR" sz="2800" dirty="0" smtClean="0"/>
              <a:t> is</a:t>
            </a:r>
            <a:r>
              <a:rPr lang="en-US" sz="2800" dirty="0" smtClean="0"/>
              <a:t> to celebrate the abolition of the sultanate and foundation of the Grand National Assembly of Turkey</a:t>
            </a:r>
            <a:r>
              <a:rPr lang="tr-TR" sz="2800" dirty="0" smtClean="0"/>
              <a:t> in 1920 </a:t>
            </a:r>
            <a:r>
              <a:rPr lang="tr-TR" sz="2800" dirty="0" err="1" smtClean="0"/>
              <a:t>by</a:t>
            </a:r>
            <a:r>
              <a:rPr lang="tr-TR" sz="2800" dirty="0" smtClean="0"/>
              <a:t> Atatürk</a:t>
            </a:r>
            <a:r>
              <a:rPr lang="en-US" sz="2800" dirty="0" smtClean="0"/>
              <a:t>. </a:t>
            </a:r>
            <a:endParaRPr lang="tr-TR" sz="2800" dirty="0" smtClean="0"/>
          </a:p>
          <a:p>
            <a:endParaRPr lang="en-US" dirty="0"/>
          </a:p>
        </p:txBody>
      </p:sp>
      <p:pic>
        <p:nvPicPr>
          <p:cNvPr id="4" name="3 Resim" descr="ataturk_23-nisan-5.jpg"/>
          <p:cNvPicPr>
            <a:picLocks noChangeAspect="1"/>
          </p:cNvPicPr>
          <p:nvPr/>
        </p:nvPicPr>
        <p:blipFill>
          <a:blip r:embed="rId2" cstate="print"/>
          <a:stretch>
            <a:fillRect/>
          </a:stretch>
        </p:blipFill>
        <p:spPr>
          <a:xfrm>
            <a:off x="539552" y="2132856"/>
            <a:ext cx="8224642" cy="443711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404664"/>
            <a:ext cx="9144000" cy="1224136"/>
          </a:xfrm>
        </p:spPr>
        <p:txBody>
          <a:bodyPr>
            <a:normAutofit fontScale="90000"/>
          </a:bodyPr>
          <a:lstStyle/>
          <a:p>
            <a:r>
              <a:rPr lang="tr-TR" sz="3600" dirty="0" smtClean="0"/>
              <a:t/>
            </a:r>
            <a:br>
              <a:rPr lang="tr-TR" sz="3600" dirty="0" smtClean="0"/>
            </a:br>
            <a:r>
              <a:rPr lang="en-US" sz="3600" dirty="0" smtClean="0"/>
              <a:t>And </a:t>
            </a:r>
            <a:r>
              <a:rPr lang="en-US" sz="3600" dirty="0" smtClean="0"/>
              <a:t>the purpose of the “Children Day” was to gladden impoverished children left as orphans during the Turkish War of </a:t>
            </a:r>
            <a:r>
              <a:rPr lang="en-US" sz="3600" dirty="0" smtClean="0"/>
              <a:t>Independence</a:t>
            </a:r>
            <a:r>
              <a:rPr lang="tr-TR" sz="3600" dirty="0" smtClean="0"/>
              <a:t> in 1919-22.</a:t>
            </a:r>
            <a:r>
              <a:rPr lang="tr-TR" dirty="0" smtClean="0"/>
              <a:t/>
            </a:r>
            <a:br>
              <a:rPr lang="tr-TR" dirty="0" smtClean="0"/>
            </a:br>
            <a:endParaRPr lang="tr-TR" dirty="0"/>
          </a:p>
        </p:txBody>
      </p:sp>
      <p:pic>
        <p:nvPicPr>
          <p:cNvPr id="4" name="3 İçerik Yer Tutucusu" descr="hd-01690-10.jpg"/>
          <p:cNvPicPr>
            <a:picLocks noGrp="1" noChangeAspect="1"/>
          </p:cNvPicPr>
          <p:nvPr>
            <p:ph idx="1"/>
          </p:nvPr>
        </p:nvPicPr>
        <p:blipFill>
          <a:blip r:embed="rId2" cstate="print"/>
          <a:stretch>
            <a:fillRect/>
          </a:stretch>
        </p:blipFill>
        <p:spPr>
          <a:xfrm>
            <a:off x="323528" y="1844824"/>
            <a:ext cx="8591258" cy="4765497"/>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260648"/>
            <a:ext cx="8568952" cy="2808312"/>
          </a:xfrm>
        </p:spPr>
        <p:txBody>
          <a:bodyPr>
            <a:normAutofit fontScale="92500"/>
          </a:bodyPr>
          <a:lstStyle/>
          <a:p>
            <a:r>
              <a:rPr lang="tr-TR" sz="3000" dirty="0" err="1" smtClean="0"/>
              <a:t>This</a:t>
            </a:r>
            <a:r>
              <a:rPr lang="tr-TR" sz="3000" dirty="0" smtClean="0"/>
              <a:t> festival, April 23, is </a:t>
            </a:r>
            <a:r>
              <a:rPr lang="tr-TR" sz="3000" dirty="0" err="1" smtClean="0"/>
              <a:t>celebrated</a:t>
            </a:r>
            <a:r>
              <a:rPr lang="tr-TR" sz="3000" dirty="0" smtClean="0"/>
              <a:t> as a</a:t>
            </a:r>
            <a:r>
              <a:rPr lang="en-US" sz="3000" dirty="0" smtClean="0"/>
              <a:t> </a:t>
            </a:r>
            <a:r>
              <a:rPr lang="en-US" sz="3000" dirty="0"/>
              <a:t>special public holiday </a:t>
            </a:r>
            <a:r>
              <a:rPr lang="tr-TR" sz="3000" dirty="0" smtClean="0"/>
              <a:t>in </a:t>
            </a:r>
            <a:r>
              <a:rPr lang="tr-TR" sz="3000" dirty="0" err="1" smtClean="0"/>
              <a:t>Turkey</a:t>
            </a:r>
            <a:r>
              <a:rPr lang="tr-TR" sz="3000" dirty="0" smtClean="0"/>
              <a:t> </a:t>
            </a:r>
            <a:r>
              <a:rPr lang="tr-TR" sz="3000" dirty="0" err="1" smtClean="0"/>
              <a:t>and</a:t>
            </a:r>
            <a:r>
              <a:rPr lang="tr-TR" sz="3000" dirty="0" smtClean="0"/>
              <a:t> it </a:t>
            </a:r>
            <a:r>
              <a:rPr lang="tr-TR" sz="3000" dirty="0" smtClean="0"/>
              <a:t>is an </a:t>
            </a:r>
            <a:r>
              <a:rPr lang="en-US" sz="3000" dirty="0" smtClean="0"/>
              <a:t>international</a:t>
            </a:r>
            <a:r>
              <a:rPr lang="tr-TR" sz="3000" dirty="0" smtClean="0"/>
              <a:t> festival.</a:t>
            </a:r>
            <a:r>
              <a:rPr lang="en-US" sz="3000" dirty="0" smtClean="0"/>
              <a:t> </a:t>
            </a:r>
            <a:r>
              <a:rPr lang="tr-TR" sz="3000" dirty="0" smtClean="0"/>
              <a:t> </a:t>
            </a:r>
          </a:p>
          <a:p>
            <a:r>
              <a:rPr lang="tr-TR" sz="3000" dirty="0" err="1" smtClean="0"/>
              <a:t>Thousands</a:t>
            </a:r>
            <a:r>
              <a:rPr lang="tr-TR" sz="3000" dirty="0" smtClean="0"/>
              <a:t> of</a:t>
            </a:r>
            <a:r>
              <a:rPr lang="tr-TR" sz="3000" dirty="0" smtClean="0"/>
              <a:t> </a:t>
            </a:r>
            <a:r>
              <a:rPr lang="tr-TR" sz="3000" dirty="0" err="1" smtClean="0"/>
              <a:t>children</a:t>
            </a:r>
            <a:r>
              <a:rPr lang="tr-TR" sz="3000" dirty="0" smtClean="0"/>
              <a:t> </a:t>
            </a:r>
            <a:r>
              <a:rPr lang="tr-TR" sz="3000" dirty="0" err="1" smtClean="0"/>
              <a:t>from</a:t>
            </a:r>
            <a:r>
              <a:rPr lang="tr-TR" sz="3000" dirty="0" smtClean="0"/>
              <a:t> at </a:t>
            </a:r>
            <a:r>
              <a:rPr lang="tr-TR" sz="3000" dirty="0" err="1" smtClean="0"/>
              <a:t>least</a:t>
            </a:r>
            <a:r>
              <a:rPr lang="tr-TR" sz="3000" dirty="0" smtClean="0"/>
              <a:t> 50 </a:t>
            </a:r>
            <a:r>
              <a:rPr lang="tr-TR" sz="3000" dirty="0" err="1" smtClean="0"/>
              <a:t>countries</a:t>
            </a:r>
            <a:r>
              <a:rPr lang="tr-TR" sz="3000" dirty="0" smtClean="0"/>
              <a:t>  </a:t>
            </a:r>
            <a:r>
              <a:rPr lang="tr-TR" sz="3000" dirty="0" err="1" smtClean="0"/>
              <a:t>come</a:t>
            </a:r>
            <a:r>
              <a:rPr lang="tr-TR" sz="3000" dirty="0" smtClean="0"/>
              <a:t> </a:t>
            </a:r>
            <a:r>
              <a:rPr lang="tr-TR" sz="3000" dirty="0" err="1" smtClean="0"/>
              <a:t>to</a:t>
            </a:r>
            <a:r>
              <a:rPr lang="tr-TR" sz="3000" dirty="0" smtClean="0"/>
              <a:t> </a:t>
            </a:r>
            <a:r>
              <a:rPr lang="tr-TR" sz="3000" dirty="0" err="1" smtClean="0"/>
              <a:t>Turkey</a:t>
            </a:r>
            <a:r>
              <a:rPr lang="tr-TR" sz="3000" dirty="0" smtClean="0"/>
              <a:t> </a:t>
            </a:r>
            <a:r>
              <a:rPr lang="tr-TR" sz="3000" dirty="0" err="1" smtClean="0"/>
              <a:t>to</a:t>
            </a:r>
            <a:r>
              <a:rPr lang="tr-TR" sz="3000" dirty="0" smtClean="0"/>
              <a:t> </a:t>
            </a:r>
            <a:r>
              <a:rPr lang="tr-TR" sz="3000" dirty="0" err="1" smtClean="0"/>
              <a:t>perform</a:t>
            </a:r>
            <a:r>
              <a:rPr lang="tr-TR" sz="3000" dirty="0" smtClean="0"/>
              <a:t> </a:t>
            </a:r>
            <a:r>
              <a:rPr lang="tr-TR" sz="3000" dirty="0" err="1" smtClean="0"/>
              <a:t>their</a:t>
            </a:r>
            <a:r>
              <a:rPr lang="tr-TR" sz="3000" dirty="0" smtClean="0"/>
              <a:t> </a:t>
            </a:r>
            <a:r>
              <a:rPr lang="tr-TR" sz="3000" dirty="0" err="1" smtClean="0"/>
              <a:t>traditional</a:t>
            </a:r>
            <a:r>
              <a:rPr lang="tr-TR" sz="3000" dirty="0" smtClean="0"/>
              <a:t> folk </a:t>
            </a:r>
            <a:r>
              <a:rPr lang="tr-TR" sz="3000" dirty="0" err="1" smtClean="0"/>
              <a:t>dances</a:t>
            </a:r>
            <a:r>
              <a:rPr lang="tr-TR" sz="3000" dirty="0" smtClean="0"/>
              <a:t>, </a:t>
            </a:r>
            <a:r>
              <a:rPr lang="tr-TR" sz="3000" dirty="0" err="1" smtClean="0"/>
              <a:t>music</a:t>
            </a:r>
            <a:r>
              <a:rPr lang="tr-TR" sz="3000" dirty="0" smtClean="0"/>
              <a:t>, </a:t>
            </a:r>
            <a:r>
              <a:rPr lang="tr-TR" sz="3000" dirty="0" err="1" smtClean="0"/>
              <a:t>theatre</a:t>
            </a:r>
            <a:r>
              <a:rPr lang="tr-TR" sz="3000" dirty="0" smtClean="0"/>
              <a:t> </a:t>
            </a:r>
            <a:r>
              <a:rPr lang="tr-TR" sz="3000" dirty="0" err="1" smtClean="0"/>
              <a:t>and</a:t>
            </a:r>
            <a:r>
              <a:rPr lang="tr-TR" sz="3000" dirty="0" smtClean="0"/>
              <a:t> </a:t>
            </a:r>
            <a:r>
              <a:rPr lang="tr-TR" sz="3000" dirty="0" err="1" smtClean="0"/>
              <a:t>enjoy</a:t>
            </a:r>
            <a:r>
              <a:rPr lang="tr-TR" sz="3000" dirty="0" smtClean="0"/>
              <a:t> </a:t>
            </a:r>
            <a:r>
              <a:rPr lang="tr-TR" sz="3000" dirty="0" err="1" smtClean="0"/>
              <a:t>the</a:t>
            </a:r>
            <a:r>
              <a:rPr lang="tr-TR" sz="3000" dirty="0" smtClean="0"/>
              <a:t> </a:t>
            </a:r>
            <a:r>
              <a:rPr lang="tr-TR" sz="3000" dirty="0" err="1" smtClean="0"/>
              <a:t>friendship</a:t>
            </a:r>
            <a:r>
              <a:rPr lang="tr-TR" sz="3000" dirty="0" smtClean="0"/>
              <a:t> in </a:t>
            </a:r>
            <a:r>
              <a:rPr lang="tr-TR" sz="3000" dirty="0" err="1" smtClean="0"/>
              <a:t>different</a:t>
            </a:r>
            <a:r>
              <a:rPr lang="tr-TR" sz="3000" dirty="0" smtClean="0"/>
              <a:t> </a:t>
            </a:r>
            <a:r>
              <a:rPr lang="tr-TR" sz="3000" dirty="0" err="1" smtClean="0"/>
              <a:t>cities</a:t>
            </a:r>
            <a:r>
              <a:rPr lang="tr-TR" sz="3000" dirty="0" smtClean="0"/>
              <a:t> of </a:t>
            </a:r>
            <a:r>
              <a:rPr lang="tr-TR" sz="3000" dirty="0" err="1" smtClean="0"/>
              <a:t>Turkey</a:t>
            </a:r>
            <a:r>
              <a:rPr lang="tr-TR" sz="3000" dirty="0" smtClean="0"/>
              <a:t> </a:t>
            </a:r>
            <a:r>
              <a:rPr lang="tr-TR" sz="3000" dirty="0" err="1" smtClean="0"/>
              <a:t>for</a:t>
            </a:r>
            <a:r>
              <a:rPr lang="tr-TR" sz="3000" dirty="0" smtClean="0"/>
              <a:t> a </a:t>
            </a:r>
            <a:r>
              <a:rPr lang="tr-TR" sz="3000" dirty="0" err="1" smtClean="0"/>
              <a:t>week</a:t>
            </a:r>
            <a:r>
              <a:rPr lang="tr-TR" sz="3000" dirty="0" smtClean="0"/>
              <a:t>.</a:t>
            </a:r>
          </a:p>
          <a:p>
            <a:endParaRPr lang="tr-TR" sz="3600" dirty="0" smtClean="0"/>
          </a:p>
          <a:p>
            <a:endParaRPr lang="tr-TR" sz="3600" dirty="0" smtClean="0"/>
          </a:p>
          <a:p>
            <a:endParaRPr lang="en-US" sz="3600" dirty="0"/>
          </a:p>
          <a:p>
            <a:endParaRPr lang="tr-TR" sz="3600" dirty="0"/>
          </a:p>
        </p:txBody>
      </p:sp>
      <p:pic>
        <p:nvPicPr>
          <p:cNvPr id="4" name="3 Resim" descr="375.jpg"/>
          <p:cNvPicPr>
            <a:picLocks noChangeAspect="1"/>
          </p:cNvPicPr>
          <p:nvPr/>
        </p:nvPicPr>
        <p:blipFill>
          <a:blip r:embed="rId2" cstate="print"/>
          <a:stretch>
            <a:fillRect/>
          </a:stretch>
        </p:blipFill>
        <p:spPr>
          <a:xfrm>
            <a:off x="1259632" y="2996952"/>
            <a:ext cx="6418320" cy="386104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85729"/>
            <a:ext cx="8229600" cy="2351183"/>
          </a:xfrm>
        </p:spPr>
        <p:txBody>
          <a:bodyPr lIns="72000" rIns="4176000" numCol="1">
            <a:noAutofit/>
          </a:bodyPr>
          <a:lstStyle/>
          <a:p>
            <a:pPr>
              <a:buNone/>
            </a:pPr>
            <a:r>
              <a:rPr lang="en-US" sz="3600" dirty="0"/>
              <a:t/>
            </a:r>
            <a:br>
              <a:rPr lang="en-US" sz="3600" dirty="0"/>
            </a:br>
            <a:endParaRPr lang="tr-TR" sz="3600" dirty="0"/>
          </a:p>
        </p:txBody>
      </p:sp>
      <p:pic>
        <p:nvPicPr>
          <p:cNvPr id="4" name="3 Resim" descr="fft99_mf2217406.jpg"/>
          <p:cNvPicPr>
            <a:picLocks noChangeAspect="1"/>
          </p:cNvPicPr>
          <p:nvPr/>
        </p:nvPicPr>
        <p:blipFill>
          <a:blip r:embed="rId2" cstate="print"/>
          <a:stretch>
            <a:fillRect/>
          </a:stretch>
        </p:blipFill>
        <p:spPr>
          <a:xfrm>
            <a:off x="827584" y="2636912"/>
            <a:ext cx="7644810" cy="3796128"/>
          </a:xfrm>
          <a:prstGeom prst="rect">
            <a:avLst/>
          </a:prstGeom>
        </p:spPr>
      </p:pic>
      <p:sp>
        <p:nvSpPr>
          <p:cNvPr id="5" name="4 Dikdörtgen"/>
          <p:cNvSpPr/>
          <p:nvPr/>
        </p:nvSpPr>
        <p:spPr>
          <a:xfrm>
            <a:off x="395536" y="260648"/>
            <a:ext cx="8568952" cy="2246769"/>
          </a:xfrm>
          <a:prstGeom prst="rect">
            <a:avLst/>
          </a:prstGeom>
        </p:spPr>
        <p:txBody>
          <a:bodyPr wrap="square">
            <a:spAutoFit/>
          </a:bodyPr>
          <a:lstStyle/>
          <a:p>
            <a:r>
              <a:rPr lang="tr-TR" sz="2800" dirty="0" smtClean="0"/>
              <a:t>* </a:t>
            </a:r>
            <a:r>
              <a:rPr lang="en-US" sz="2800" dirty="0" smtClean="0"/>
              <a:t>This </a:t>
            </a:r>
            <a:r>
              <a:rPr lang="tr-TR" sz="2800" dirty="0" smtClean="0"/>
              <a:t>is</a:t>
            </a:r>
            <a:r>
              <a:rPr lang="en-US" sz="2800" dirty="0" smtClean="0"/>
              <a:t> </a:t>
            </a:r>
            <a:r>
              <a:rPr lang="en-US" sz="2800" dirty="0" smtClean="0"/>
              <a:t>known</a:t>
            </a:r>
            <a:r>
              <a:rPr lang="tr-TR" sz="2800" dirty="0" smtClean="0"/>
              <a:t> </a:t>
            </a:r>
            <a:r>
              <a:rPr lang="tr-TR" sz="2800" dirty="0" smtClean="0"/>
              <a:t>as </a:t>
            </a:r>
            <a:r>
              <a:rPr lang="tr-TR" sz="2800" dirty="0" err="1" smtClean="0"/>
              <a:t>the</a:t>
            </a:r>
            <a:r>
              <a:rPr lang="tr-TR" sz="2800" dirty="0" smtClean="0"/>
              <a:t> </a:t>
            </a:r>
            <a:r>
              <a:rPr lang="en-US" sz="2800" dirty="0" smtClean="0"/>
              <a:t>history </a:t>
            </a:r>
            <a:r>
              <a:rPr lang="en-US" sz="2800" dirty="0" smtClean="0"/>
              <a:t>of the April 23 National </a:t>
            </a:r>
            <a:r>
              <a:rPr lang="tr-TR" sz="2800" dirty="0" smtClean="0"/>
              <a:t> </a:t>
            </a:r>
          </a:p>
          <a:p>
            <a:r>
              <a:rPr lang="tr-TR" sz="2800" dirty="0" smtClean="0"/>
              <a:t>    </a:t>
            </a:r>
            <a:r>
              <a:rPr lang="en-US" sz="2800" dirty="0" smtClean="0"/>
              <a:t>Sovereignty </a:t>
            </a:r>
            <a:r>
              <a:rPr lang="en-US" sz="2800" dirty="0" smtClean="0"/>
              <a:t>and Children’s Day. </a:t>
            </a:r>
            <a:endParaRPr lang="tr-TR" sz="2800" dirty="0" smtClean="0"/>
          </a:p>
          <a:p>
            <a:r>
              <a:rPr lang="tr-TR" sz="2800" dirty="0" smtClean="0"/>
              <a:t>* </a:t>
            </a:r>
            <a:r>
              <a:rPr lang="en-US" sz="2800" dirty="0" err="1" smtClean="0"/>
              <a:t>Atatürk</a:t>
            </a:r>
            <a:r>
              <a:rPr lang="en-US" sz="2800" dirty="0" smtClean="0"/>
              <a:t> </a:t>
            </a:r>
            <a:r>
              <a:rPr lang="en-US" sz="2800" dirty="0" smtClean="0"/>
              <a:t>dedicated this day to all children of the world </a:t>
            </a:r>
            <a:r>
              <a:rPr lang="tr-TR" sz="2800" dirty="0" smtClean="0"/>
              <a:t>   </a:t>
            </a:r>
          </a:p>
          <a:p>
            <a:r>
              <a:rPr lang="tr-TR" sz="2800" dirty="0" smtClean="0"/>
              <a:t>   </a:t>
            </a:r>
            <a:r>
              <a:rPr lang="en-US" sz="2800" dirty="0" smtClean="0"/>
              <a:t>and </a:t>
            </a:r>
            <a:r>
              <a:rPr lang="en-US" sz="2800" dirty="0" smtClean="0"/>
              <a:t>pioneered to celebrate this day every year by </a:t>
            </a:r>
            <a:r>
              <a:rPr lang="tr-TR" sz="2800" dirty="0" smtClean="0"/>
              <a:t>  </a:t>
            </a:r>
          </a:p>
          <a:p>
            <a:r>
              <a:rPr lang="tr-TR" sz="2800" dirty="0" smtClean="0"/>
              <a:t> </a:t>
            </a:r>
            <a:r>
              <a:rPr lang="tr-TR" sz="2800" dirty="0" smtClean="0"/>
              <a:t>  </a:t>
            </a:r>
            <a:r>
              <a:rPr lang="en-US" sz="2800" dirty="0" smtClean="0"/>
              <a:t>children </a:t>
            </a:r>
            <a:r>
              <a:rPr lang="en-US" sz="2800" dirty="0" smtClean="0"/>
              <a:t>with </a:t>
            </a:r>
            <a:r>
              <a:rPr lang="tr-TR" sz="2800" dirty="0" err="1" smtClean="0"/>
              <a:t>the</a:t>
            </a:r>
            <a:r>
              <a:rPr lang="tr-TR" sz="2800" dirty="0" smtClean="0"/>
              <a:t> </a:t>
            </a:r>
            <a:r>
              <a:rPr lang="en-US" sz="2800" dirty="0" smtClean="0"/>
              <a:t>same </a:t>
            </a:r>
            <a:r>
              <a:rPr lang="en-US" sz="2800" dirty="0" smtClean="0"/>
              <a:t>joy and </a:t>
            </a:r>
            <a:r>
              <a:rPr lang="en-US" sz="2800" dirty="0" smtClean="0"/>
              <a:t>cheer</a:t>
            </a:r>
            <a:r>
              <a:rPr lang="tr-TR" sz="2800" dirty="0" smtClean="0"/>
              <a:t> in </a:t>
            </a:r>
            <a:r>
              <a:rPr lang="tr-TR" sz="2800" dirty="0" err="1" smtClean="0"/>
              <a:t>Turkey</a:t>
            </a:r>
            <a:r>
              <a:rPr lang="en-US" sz="2800" dirty="0" smtClean="0"/>
              <a:t>.</a:t>
            </a:r>
            <a:endParaRPr lang="en-US"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TotalTime>
  <Words>555</Words>
  <Application>Microsoft Office PowerPoint</Application>
  <PresentationFormat>Ekran Gösterisi (4:3)</PresentationFormat>
  <Paragraphs>46</Paragraphs>
  <Slides>17</Slides>
  <Notes>0</Notes>
  <HiddenSlides>0</HiddenSlides>
  <MMClips>0</MMClips>
  <ScaleCrop>false</ScaleCrop>
  <HeadingPairs>
    <vt:vector size="4" baseType="variant">
      <vt:variant>
        <vt:lpstr>Tema</vt:lpstr>
      </vt:variant>
      <vt:variant>
        <vt:i4>1</vt:i4>
      </vt:variant>
      <vt:variant>
        <vt:lpstr>Slayt Başlıkları</vt:lpstr>
      </vt:variant>
      <vt:variant>
        <vt:i4>17</vt:i4>
      </vt:variant>
    </vt:vector>
  </HeadingPairs>
  <TitlesOfParts>
    <vt:vector size="18" baseType="lpstr">
      <vt:lpstr>Ofis Teması</vt:lpstr>
      <vt:lpstr>Slayt 1</vt:lpstr>
      <vt:lpstr>Slayt 2</vt:lpstr>
      <vt:lpstr>Slayt 3</vt:lpstr>
      <vt:lpstr>April 23, National Sovereignty and Children’s                              Day is a national holiday in Turkey. April 23, Children’s Day is related to the opening                             of the Turkish National Assembly.</vt:lpstr>
      <vt:lpstr>Slayt 5</vt:lpstr>
      <vt:lpstr>Slayt 6</vt:lpstr>
      <vt:lpstr> And the purpose of the “Children Day” was to gladden impoverished children left as orphans during the Turkish War of Independence in 1919-22. </vt:lpstr>
      <vt:lpstr>Slayt 8</vt:lpstr>
      <vt:lpstr>Slayt 9</vt:lpstr>
      <vt:lpstr>Slayt 10</vt:lpstr>
      <vt:lpstr>What is Youth and Sports Day?</vt:lpstr>
      <vt:lpstr>Slayt 12</vt:lpstr>
      <vt:lpstr>How is Youth and Sports Day celebrated</vt:lpstr>
      <vt:lpstr>Slayt 14</vt:lpstr>
      <vt:lpstr>A Minute-silence is also observed in the memory of Atatürk, wreaths and flowers are laid at monuments of Atatürk throughout country including at the mausoleum of Mustafa Kemal Atatürk, Anıtkabir. </vt:lpstr>
      <vt:lpstr>Slayt 16</vt:lpstr>
      <vt:lpstr>Slayt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RECEP</dc:creator>
  <cp:lastModifiedBy>ronaldinho424</cp:lastModifiedBy>
  <cp:revision>30</cp:revision>
  <dcterms:created xsi:type="dcterms:W3CDTF">2019-04-18T14:52:40Z</dcterms:created>
  <dcterms:modified xsi:type="dcterms:W3CDTF">2020-01-07T11:38:01Z</dcterms:modified>
</cp:coreProperties>
</file>