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Lst>
  <p:notesMasterIdLst>
    <p:notesMasterId r:id="rId35"/>
  </p:notesMasterIdLst>
  <p:sldIdLst>
    <p:sldId id="256" r:id="rId2"/>
    <p:sldId id="298" r:id="rId3"/>
    <p:sldId id="257" r:id="rId4"/>
    <p:sldId id="299" r:id="rId5"/>
    <p:sldId id="291" r:id="rId6"/>
    <p:sldId id="260" r:id="rId7"/>
    <p:sldId id="274" r:id="rId8"/>
    <p:sldId id="261" r:id="rId9"/>
    <p:sldId id="292" r:id="rId10"/>
    <p:sldId id="271" r:id="rId11"/>
    <p:sldId id="272" r:id="rId12"/>
    <p:sldId id="295" r:id="rId13"/>
    <p:sldId id="282" r:id="rId14"/>
    <p:sldId id="283" r:id="rId15"/>
    <p:sldId id="293" r:id="rId16"/>
    <p:sldId id="275" r:id="rId17"/>
    <p:sldId id="270" r:id="rId18"/>
    <p:sldId id="278" r:id="rId19"/>
    <p:sldId id="281" r:id="rId20"/>
    <p:sldId id="268" r:id="rId21"/>
    <p:sldId id="269" r:id="rId22"/>
    <p:sldId id="284" r:id="rId23"/>
    <p:sldId id="285" r:id="rId24"/>
    <p:sldId id="277" r:id="rId25"/>
    <p:sldId id="287" r:id="rId26"/>
    <p:sldId id="288" r:id="rId27"/>
    <p:sldId id="286" r:id="rId28"/>
    <p:sldId id="290" r:id="rId29"/>
    <p:sldId id="267" r:id="rId30"/>
    <p:sldId id="266" r:id="rId31"/>
    <p:sldId id="273" r:id="rId32"/>
    <p:sldId id="262" r:id="rId33"/>
    <p:sldId id="297" r:id="rId34"/>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181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8F0FBB2-8845-40B0-BDA7-477DB900BD23}" type="datetimeFigureOut">
              <a:rPr lang="el-GR"/>
              <a:pPr>
                <a:defRPr/>
              </a:pPr>
              <a:t>10/12/2018</a:t>
            </a:fld>
            <a:endParaRPr lang="el-G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FB1A58B-5FD3-4291-B121-4094E189D72F}" type="slidenum">
              <a:rPr lang="el-GR"/>
              <a:pPr>
                <a:defRPr/>
              </a:pPr>
              <a:t>‹#›</a:t>
            </a:fld>
            <a:endParaRPr lang="el-GR"/>
          </a:p>
        </p:txBody>
      </p:sp>
    </p:spTree>
    <p:extLst>
      <p:ext uri="{BB962C8B-B14F-4D97-AF65-F5344CB8AC3E}">
        <p14:creationId xmlns:p14="http://schemas.microsoft.com/office/powerpoint/2010/main" val="1403215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B86172-A4F4-417D-AEEE-217C80581CA3}" type="slidenum">
              <a:rPr lang="el-GR">
                <a:cs typeface="Arial" charset="0"/>
              </a:rPr>
              <a:pPr fontAlgn="base">
                <a:spcBef>
                  <a:spcPct val="0"/>
                </a:spcBef>
                <a:spcAft>
                  <a:spcPct val="0"/>
                </a:spcAft>
                <a:defRPr/>
              </a:pPr>
              <a:t>1</a:t>
            </a:fld>
            <a:endParaRPr lang="el-GR">
              <a:cs typeface="Arial" charset="0"/>
            </a:endParaRPr>
          </a:p>
        </p:txBody>
      </p:sp>
    </p:spTree>
    <p:extLst>
      <p:ext uri="{BB962C8B-B14F-4D97-AF65-F5344CB8AC3E}">
        <p14:creationId xmlns:p14="http://schemas.microsoft.com/office/powerpoint/2010/main" val="349412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1951038" y="3549650"/>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12"/>
          <p:cNvCxnSpPr/>
          <p:nvPr/>
        </p:nvCxnSpPr>
        <p:spPr>
          <a:xfrm>
            <a:off x="6278563" y="3549650"/>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13"/>
          <p:cNvSpPr/>
          <p:nvPr/>
        </p:nvSpPr>
        <p:spPr>
          <a:xfrm>
            <a:off x="6053138" y="3525838"/>
            <a:ext cx="61912"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609600" y="1433732"/>
            <a:ext cx="110744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5700A597-FE1E-4651-9E9D-1206D604F778}" type="datetimeFigureOut">
              <a:rPr lang="en-US"/>
              <a:pPr>
                <a:defRPr/>
              </a:pPr>
              <a:t>12/10/2018</a:t>
            </a:fld>
            <a:endParaRPr lang="en-US" dirty="0"/>
          </a:p>
        </p:txBody>
      </p:sp>
      <p:sp>
        <p:nvSpPr>
          <p:cNvPr id="8" name="Slide Number Placeholder 15"/>
          <p:cNvSpPr>
            <a:spLocks noGrp="1"/>
          </p:cNvSpPr>
          <p:nvPr>
            <p:ph type="sldNum" sz="quarter" idx="11"/>
          </p:nvPr>
        </p:nvSpPr>
        <p:spPr/>
        <p:txBody>
          <a:bodyPr/>
          <a:lstStyle>
            <a:lvl1pPr>
              <a:defRPr/>
            </a:lvl1pPr>
          </a:lstStyle>
          <a:p>
            <a:pPr>
              <a:defRPr/>
            </a:pPr>
            <a:fld id="{BF20473A-F7E0-4F59-9D71-CD1722062102}" type="slidenum">
              <a:rPr lang="en-US"/>
              <a:pPr>
                <a:defRPr/>
              </a:pPr>
              <a:t>‹#›</a:t>
            </a:fld>
            <a:endParaRPr lang="en-US" dirty="0"/>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1F160E90-B938-41E2-B400-7827B247D20E}" type="datetimeFigureOut">
              <a:rPr lang="en-US"/>
              <a:pPr>
                <a:defRPr/>
              </a:pPr>
              <a:t>12/10/2018</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7A34CDE-6D48-47D5-A728-760467062F1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FCD80DB-D859-427C-85D1-85F492A69918}" type="datetimeFigureOut">
              <a:rPr lang="en-US"/>
              <a:pPr>
                <a:defRPr/>
              </a:pPr>
              <a:t>12/10/2018</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D119C91-7CE8-461F-BDBE-9232400E17F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88265E3A-0F0B-4C6A-932C-51725F98CFD6}" type="datetimeFigureOut">
              <a:rPr lang="en-US"/>
              <a:pPr>
                <a:defRPr/>
              </a:pPr>
              <a:t>12/10/2018</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9F5FB7D-B437-488B-83E6-BAEB82BC22D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914400" y="4916488"/>
            <a:ext cx="105664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914400" y="4958864"/>
            <a:ext cx="105664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683651-424E-46F7-95D8-7C0E5033F1D4}" type="datetimeFigureOut">
              <a:rPr lang="en-US"/>
              <a:pPr>
                <a:defRPr/>
              </a:pPr>
              <a:t>12/10/2018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F15269-A4EC-4F9B-BB00-F31339B1917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609600" y="1524000"/>
            <a:ext cx="5413248"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524000"/>
            <a:ext cx="5413248"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19685E40-B730-4685-8E4C-2C528FBD84C0}" type="datetimeFigureOut">
              <a:rPr lang="en-US"/>
              <a:pPr>
                <a:defRPr/>
              </a:pPr>
              <a:t>12/10/2018</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4A43950-5720-4420-B888-BB38BEE726D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750888" y="2179638"/>
            <a:ext cx="499903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6340475" y="2179638"/>
            <a:ext cx="4997450"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6199717" y="2201896"/>
            <a:ext cx="53848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09600" y="155448"/>
            <a:ext cx="109728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B52B46D-3F47-4B5E-B3F4-7D643366F771}" type="slidenum">
              <a:rPr lang="en-US"/>
              <a:pPr>
                <a:defRPr/>
              </a:pPr>
              <a:t>‹#›</a:t>
            </a:fld>
            <a:endParaRPr lang="en-US" dirty="0"/>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12204760-1793-4DA9-AB35-A5B4AEDB6017}" type="datetimeFigureOut">
              <a:rPr lang="en-US"/>
              <a:pPr>
                <a:defRPr/>
              </a:pPr>
              <a:t>12/10/2018</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936E832B-72EC-490B-BEFD-6EDDABB2FE11}" type="datetimeFigureOut">
              <a:rPr lang="en-US"/>
              <a:pPr>
                <a:defRPr/>
              </a:pPr>
              <a:t>12/10/2018</a:t>
            </a:fld>
            <a:endParaRPr lang="en-US" dirty="0"/>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605AE513-D43F-4D70-87CF-D96B0CC98A8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666435F7-91BE-46D0-8F34-59CCCBA0CE6F}" type="datetimeFigureOut">
              <a:rPr lang="en-US"/>
              <a:pPr>
                <a:defRPr/>
              </a:pPr>
              <a:t>12/10/2018</a:t>
            </a:fld>
            <a:endParaRPr lang="en-US" dirty="0"/>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C8A6DD3A-9C17-4FCD-863E-22F60B586C1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9042400" y="1600200"/>
            <a:ext cx="2645664"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9042400" y="457200"/>
            <a:ext cx="26416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069B709A-A414-41C9-985D-5E3059AD9BD3}" type="datetimeFigureOut">
              <a:rPr lang="en-US"/>
              <a:pPr>
                <a:defRPr/>
              </a:pPr>
              <a:t>12/10/2018</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8E09F12-5EC0-4E31-8C45-613E4DEE639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8839200" y="1600200"/>
            <a:ext cx="27432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09F8BF12-49F1-4C6A-93B3-2E387203FEDB}" type="datetimeFigureOut">
              <a:rPr lang="en-US"/>
              <a:pPr>
                <a:defRPr/>
              </a:pPr>
              <a:t>12/10/2018</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827E883D-886F-40B3-AE1B-CE348AA3D87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609600" y="1447800"/>
            <a:ext cx="109728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7721600" y="6203950"/>
            <a:ext cx="34544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E8CB5880-9619-4327-98EF-AAC31D533587}" type="datetimeFigureOut">
              <a:rPr lang="en-US"/>
              <a:pPr>
                <a:defRPr/>
              </a:pPr>
              <a:t>12/10/2018</a:t>
            </a:fld>
            <a:endParaRPr lang="en-US" dirty="0"/>
          </a:p>
        </p:txBody>
      </p:sp>
      <p:sp>
        <p:nvSpPr>
          <p:cNvPr id="10" name="Footer Placeholder 9"/>
          <p:cNvSpPr>
            <a:spLocks noGrp="1"/>
          </p:cNvSpPr>
          <p:nvPr>
            <p:ph type="ftr" sz="quarter" idx="3"/>
          </p:nvPr>
        </p:nvSpPr>
        <p:spPr>
          <a:xfrm>
            <a:off x="2844800" y="6203950"/>
            <a:ext cx="47752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endParaRPr lang="en-US"/>
          </a:p>
        </p:txBody>
      </p:sp>
      <p:sp>
        <p:nvSpPr>
          <p:cNvPr id="22" name="Slide Number Placeholder 21"/>
          <p:cNvSpPr>
            <a:spLocks noGrp="1"/>
          </p:cNvSpPr>
          <p:nvPr>
            <p:ph type="sldNum" sz="quarter" idx="4"/>
          </p:nvPr>
        </p:nvSpPr>
        <p:spPr>
          <a:xfrm>
            <a:off x="11214100" y="6181725"/>
            <a:ext cx="8128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67A3997A-4654-4DD9-A949-F9DE985C01B4}" type="slidenum">
              <a:rPr lang="en-US"/>
              <a:pPr>
                <a:defRPr/>
              </a:pPr>
              <a:t>‹#›</a:t>
            </a:fld>
            <a:endParaRPr lang="en-US" dirty="0"/>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753" r:id="rId1"/>
    <p:sldLayoutId id="2147483752" r:id="rId2"/>
    <p:sldLayoutId id="2147483754" r:id="rId3"/>
    <p:sldLayoutId id="2147483751" r:id="rId4"/>
    <p:sldLayoutId id="2147483755" r:id="rId5"/>
    <p:sldLayoutId id="2147483750" r:id="rId6"/>
    <p:sldLayoutId id="2147483749" r:id="rId7"/>
    <p:sldLayoutId id="2147483748" r:id="rId8"/>
    <p:sldLayoutId id="2147483747" r:id="rId9"/>
    <p:sldLayoutId id="2147483746" r:id="rId10"/>
    <p:sldLayoutId id="2147483745"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file:///C:\Documents%20and%20Settings\Guest\My%20Documents\Downloads\&#924;&#953;&#967;&#940;&#955;&#951;&#962;%20&#932;&#964;&#949;&#961;&#955;&#953;&#954;&#954;&#940;&#962;%20-%20&#919;%20&#929;&#959;&#948;&#945;&#966;&#957;&#959;&#973;&#963;&#945;.mp3"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rcRect/>
          <a:stretch>
            <a:fillRect/>
          </a:stretch>
        </p:blipFill>
        <p:spPr bwMode="auto">
          <a:xfrm>
            <a:off x="0" y="0"/>
            <a:ext cx="5300663" cy="6858000"/>
          </a:xfrm>
          <a:prstGeom prst="rect">
            <a:avLst/>
          </a:prstGeom>
          <a:noFill/>
          <a:ln w="9525">
            <a:noFill/>
            <a:miter lim="800000"/>
            <a:headEnd/>
            <a:tailEnd/>
          </a:ln>
        </p:spPr>
      </p:pic>
      <p:pic>
        <p:nvPicPr>
          <p:cNvPr id="7" name="Μιχάλης Ττερλικκάς - Η Ροδαφνούσα.mp3">
            <a:hlinkClick r:id="" action="ppaction://media"/>
          </p:cNvPr>
          <p:cNvPicPr>
            <a:picLocks noRot="1" noChangeAspect="1"/>
          </p:cNvPicPr>
          <p:nvPr>
            <a:audioFile r:link="rId1"/>
          </p:nvPr>
        </p:nvPicPr>
        <p:blipFill>
          <a:blip r:embed="rId5"/>
          <a:srcRect/>
          <a:stretch>
            <a:fillRect/>
          </a:stretch>
        </p:blipFill>
        <p:spPr bwMode="auto">
          <a:xfrm>
            <a:off x="6596063" y="1414463"/>
            <a:ext cx="304800" cy="304800"/>
          </a:xfrm>
          <a:prstGeom prst="rect">
            <a:avLst/>
          </a:prstGeom>
          <a:noFill/>
          <a:ln w="9525">
            <a:noFill/>
            <a:miter lim="800000"/>
            <a:headEnd/>
            <a:tailEnd/>
          </a:ln>
        </p:spPr>
      </p:pic>
      <p:sp>
        <p:nvSpPr>
          <p:cNvPr id="2" name="TextBox 1"/>
          <p:cNvSpPr txBox="1"/>
          <p:nvPr/>
        </p:nvSpPr>
        <p:spPr>
          <a:xfrm>
            <a:off x="5531370" y="2316371"/>
            <a:ext cx="6985417" cy="923330"/>
          </a:xfrm>
          <a:prstGeom prst="rect">
            <a:avLst/>
          </a:prstGeom>
          <a:noFill/>
        </p:spPr>
        <p:txBody>
          <a:bodyPr wrap="square" rtlCol="0">
            <a:spAutoFit/>
          </a:bodyPr>
          <a:lstStyle/>
          <a:p>
            <a:r>
              <a:rPr lang="en-US" sz="5400" dirty="0" smtClean="0">
                <a:solidFill>
                  <a:schemeClr val="bg2">
                    <a:lumMod val="50000"/>
                  </a:schemeClr>
                </a:solidFill>
              </a:rPr>
              <a:t>Legends of Cyprus</a:t>
            </a:r>
            <a:endParaRPr lang="el-GR" sz="5400" dirty="0">
              <a:solidFill>
                <a:schemeClr val="bg2">
                  <a:lumMod val="50000"/>
                </a:schemeClr>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80">
                                          <p:stCondLst>
                                            <p:cond delay="0"/>
                                          </p:stCondLst>
                                        </p:cTn>
                                        <p:tgtEl>
                                          <p:spTgt spid="2"/>
                                        </p:tgtEl>
                                      </p:cBhvr>
                                    </p:animEffect>
                                    <p:anim calcmode="lin" valueType="num">
                                      <p:cBhvr>
                                        <p:cTn id="1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2" dur="26">
                                          <p:stCondLst>
                                            <p:cond delay="650"/>
                                          </p:stCondLst>
                                        </p:cTn>
                                        <p:tgtEl>
                                          <p:spTgt spid="2"/>
                                        </p:tgtEl>
                                      </p:cBhvr>
                                      <p:to x="100000" y="60000"/>
                                    </p:animScale>
                                    <p:animScale>
                                      <p:cBhvr>
                                        <p:cTn id="23" dur="166" decel="50000">
                                          <p:stCondLst>
                                            <p:cond delay="676"/>
                                          </p:stCondLst>
                                        </p:cTn>
                                        <p:tgtEl>
                                          <p:spTgt spid="2"/>
                                        </p:tgtEl>
                                      </p:cBhvr>
                                      <p:to x="100000" y="100000"/>
                                    </p:animScale>
                                    <p:animScale>
                                      <p:cBhvr>
                                        <p:cTn id="24" dur="26">
                                          <p:stCondLst>
                                            <p:cond delay="1312"/>
                                          </p:stCondLst>
                                        </p:cTn>
                                        <p:tgtEl>
                                          <p:spTgt spid="2"/>
                                        </p:tgtEl>
                                      </p:cBhvr>
                                      <p:to x="100000" y="80000"/>
                                    </p:animScale>
                                    <p:animScale>
                                      <p:cBhvr>
                                        <p:cTn id="25" dur="166" decel="50000">
                                          <p:stCondLst>
                                            <p:cond delay="1338"/>
                                          </p:stCondLst>
                                        </p:cTn>
                                        <p:tgtEl>
                                          <p:spTgt spid="2"/>
                                        </p:tgtEl>
                                      </p:cBhvr>
                                      <p:to x="100000" y="100000"/>
                                    </p:animScale>
                                    <p:animScale>
                                      <p:cBhvr>
                                        <p:cTn id="26" dur="26">
                                          <p:stCondLst>
                                            <p:cond delay="1642"/>
                                          </p:stCondLst>
                                        </p:cTn>
                                        <p:tgtEl>
                                          <p:spTgt spid="2"/>
                                        </p:tgtEl>
                                      </p:cBhvr>
                                      <p:to x="100000" y="90000"/>
                                    </p:animScale>
                                    <p:animScale>
                                      <p:cBhvr>
                                        <p:cTn id="27" dur="166" decel="50000">
                                          <p:stCondLst>
                                            <p:cond delay="1668"/>
                                          </p:stCondLst>
                                        </p:cTn>
                                        <p:tgtEl>
                                          <p:spTgt spid="2"/>
                                        </p:tgtEl>
                                      </p:cBhvr>
                                      <p:to x="100000" y="100000"/>
                                    </p:animScale>
                                    <p:animScale>
                                      <p:cBhvr>
                                        <p:cTn id="28" dur="26">
                                          <p:stCondLst>
                                            <p:cond delay="1808"/>
                                          </p:stCondLst>
                                        </p:cTn>
                                        <p:tgtEl>
                                          <p:spTgt spid="2"/>
                                        </p:tgtEl>
                                      </p:cBhvr>
                                      <p:to x="100000" y="95000"/>
                                    </p:animScale>
                                    <p:animScale>
                                      <p:cBhvr>
                                        <p:cTn id="2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numSld="999">
                <p:cTn id="30"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0" y="1006475"/>
            <a:ext cx="10972800" cy="4572000"/>
          </a:xfrm>
        </p:spPr>
        <p:txBody>
          <a:bodyPr/>
          <a:lstStyle/>
          <a:p>
            <a:pPr eaLnBrk="1" hangingPunct="1"/>
            <a:r>
              <a:rPr lang="en-US" smtClean="0"/>
              <a:t>The adult is entertained, recalls his childhood, escapes from the problems of everyday life and the fatigue of work</a:t>
            </a:r>
            <a:r>
              <a:rPr lang="el-GR" smtClean="0"/>
              <a:t>.</a:t>
            </a:r>
            <a:endParaRPr lang="en-US" smtClean="0"/>
          </a:p>
          <a:p>
            <a:pPr eaLnBrk="1" hangingPunct="1"/>
            <a:endParaRPr lang="en-US" smtClean="0"/>
          </a:p>
          <a:p>
            <a:pPr eaLnBrk="1" hangingPunct="1"/>
            <a:r>
              <a:rPr lang="en-US" smtClean="0"/>
              <a:t>The contact with folk tradition such as customs, beliefs and memories cultivate the national consciousness, as well as the universal consciousness through the common motifs with other peoples. The greatest truths, the truths of the local people ,which have stood during the time ,are hidden in the fairy tales.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313" y="2286000"/>
            <a:ext cx="10972800" cy="3214688"/>
          </a:xfrm>
        </p:spPr>
        <p:txBody>
          <a:bodyPr/>
          <a:lstStyle/>
          <a:p>
            <a:pPr eaLnBrk="1" hangingPunct="1"/>
            <a:r>
              <a:rPr lang="en-US" dirty="0" smtClean="0"/>
              <a:t>There are common characteristics with the Greek legends due to the Greek origin of the  people in Cyprus.</a:t>
            </a:r>
          </a:p>
          <a:p>
            <a:pPr eaLnBrk="1" hangingPunct="1">
              <a:buFont typeface="Wingdings 2" pitchFamily="18" charset="2"/>
              <a:buNone/>
            </a:pPr>
            <a:endParaRPr lang="en-US" dirty="0" smtClean="0"/>
          </a:p>
          <a:p>
            <a:pPr eaLnBrk="1" hangingPunct="1"/>
            <a:r>
              <a:rPr lang="en-US" dirty="0" smtClean="0"/>
              <a:t>The legends are affected from  the Eastern and  Western culture.</a:t>
            </a:r>
          </a:p>
        </p:txBody>
      </p:sp>
      <p:sp>
        <p:nvSpPr>
          <p:cNvPr id="2" name="Title 1"/>
          <p:cNvSpPr>
            <a:spLocks noGrp="1"/>
          </p:cNvSpPr>
          <p:nvPr>
            <p:ph type="title"/>
          </p:nvPr>
        </p:nvSpPr>
        <p:spPr/>
        <p:txBody>
          <a:bodyPr>
            <a:noAutofit/>
          </a:bodyPr>
          <a:lstStyle/>
          <a:p>
            <a:pPr algn="ctr" eaLnBrk="1" fontAlgn="auto" hangingPunct="1">
              <a:spcAft>
                <a:spcPts val="0"/>
              </a:spcAft>
              <a:defRPr/>
            </a:pPr>
            <a:r>
              <a:rPr sz="5400" b="1" dirty="0">
                <a:ln w="22225">
                  <a:solidFill>
                    <a:schemeClr val="accent2"/>
                  </a:solidFill>
                  <a:prstDash val="solid"/>
                </a:ln>
                <a:solidFill>
                  <a:schemeClr val="accent2">
                    <a:lumMod val="40000"/>
                    <a:lumOff val="60000"/>
                  </a:schemeClr>
                </a:solidFill>
                <a:effectLst/>
                <a:latin typeface="+mn-lt"/>
                <a:ea typeface="+mn-ea"/>
                <a:cs typeface="+mn-cs"/>
              </a:rPr>
              <a:t>Local version of Greek </a:t>
            </a:r>
            <a:r>
              <a:rPr sz="5400" b="1" dirty="0" smtClean="0">
                <a:ln w="22225">
                  <a:solidFill>
                    <a:schemeClr val="accent2"/>
                  </a:solidFill>
                  <a:prstDash val="solid"/>
                </a:ln>
                <a:solidFill>
                  <a:schemeClr val="accent2">
                    <a:lumMod val="40000"/>
                    <a:lumOff val="60000"/>
                  </a:schemeClr>
                </a:solidFill>
                <a:effectLst/>
                <a:latin typeface="+mn-lt"/>
                <a:ea typeface="+mn-ea"/>
                <a:cs typeface="+mn-cs"/>
              </a:rPr>
              <a:t>legends</a:t>
            </a:r>
            <a:endParaRPr sz="5400" b="1" dirty="0">
              <a:ln w="22225">
                <a:solidFill>
                  <a:schemeClr val="accent2"/>
                </a:solidFill>
                <a:prstDash val="solid"/>
              </a:ln>
              <a:solidFill>
                <a:schemeClr val="accent2">
                  <a:lumMod val="40000"/>
                  <a:lumOff val="60000"/>
                </a:schemeClr>
              </a:solidFill>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04800"/>
            <a:ext cx="10972800" cy="5791200"/>
          </a:xfrm>
        </p:spPr>
        <p:txBody>
          <a:bodyPr/>
          <a:lstStyle/>
          <a:p>
            <a:pPr algn="ctr" eaLnBrk="1" hangingPunct="1">
              <a:buFont typeface="Wingdings 2" pitchFamily="18" charset="2"/>
              <a:buNone/>
            </a:pPr>
            <a:r>
              <a:rPr lang="en-US" dirty="0" smtClean="0"/>
              <a:t> The most legends are related to existing buildings and existing locations. Such as:</a:t>
            </a:r>
          </a:p>
          <a:p>
            <a:pPr algn="ctr" eaLnBrk="1" hangingPunct="1"/>
            <a:r>
              <a:rPr lang="en-US" dirty="0" smtClean="0"/>
              <a:t>“The digest with the </a:t>
            </a:r>
            <a:r>
              <a:rPr lang="en-US" dirty="0" err="1" smtClean="0"/>
              <a:t>penth</a:t>
            </a:r>
            <a:r>
              <a:rPr lang="en-US" dirty="0" smtClean="0"/>
              <a:t> and the stone of </a:t>
            </a:r>
            <a:r>
              <a:rPr lang="en-US" dirty="0" err="1" smtClean="0"/>
              <a:t>rome</a:t>
            </a:r>
            <a:r>
              <a:rPr lang="en-US" dirty="0" smtClean="0"/>
              <a:t>”</a:t>
            </a:r>
          </a:p>
          <a:p>
            <a:pPr algn="ctr" eaLnBrk="1" hangingPunct="1"/>
            <a:r>
              <a:rPr lang="en-US" dirty="0" smtClean="0"/>
              <a:t>“The </a:t>
            </a:r>
            <a:r>
              <a:rPr lang="en-US" dirty="0" err="1" smtClean="0"/>
              <a:t>aphrodite</a:t>
            </a:r>
            <a:r>
              <a:rPr lang="en-US" dirty="0" smtClean="0"/>
              <a:t> with the stone of </a:t>
            </a:r>
            <a:r>
              <a:rPr lang="en-US" dirty="0" err="1" smtClean="0"/>
              <a:t>rome</a:t>
            </a:r>
            <a:r>
              <a:rPr lang="en-US" dirty="0" smtClean="0"/>
              <a:t> and with the bath of the </a:t>
            </a:r>
            <a:r>
              <a:rPr lang="en-US" dirty="0" err="1" smtClean="0"/>
              <a:t>aphrodite</a:t>
            </a:r>
            <a:r>
              <a:rPr lang="en-US" dirty="0" smtClean="0"/>
              <a:t>”</a:t>
            </a:r>
            <a:endParaRPr lang="en-US" dirty="0" smtClean="0"/>
          </a:p>
          <a:p>
            <a:pPr algn="ctr" eaLnBrk="1" hangingPunct="1"/>
            <a:r>
              <a:rPr lang="en-US" dirty="0" smtClean="0"/>
              <a:t>“The </a:t>
            </a:r>
            <a:r>
              <a:rPr lang="en-US" dirty="0" err="1" smtClean="0"/>
              <a:t>rigina</a:t>
            </a:r>
            <a:r>
              <a:rPr lang="en-US" dirty="0" smtClean="0"/>
              <a:t> with the castle of the </a:t>
            </a:r>
            <a:r>
              <a:rPr lang="en-US" dirty="0" err="1" smtClean="0"/>
              <a:t>ilarion”and</a:t>
            </a:r>
            <a:r>
              <a:rPr lang="en-US" dirty="0" smtClean="0"/>
              <a:t> much more.</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eaLnBrk="1" hangingPunct="1">
              <a:buFont typeface="Wingdings 2" pitchFamily="18" charset="2"/>
              <a:buNone/>
            </a:pPr>
            <a:r>
              <a:rPr lang="en-US" dirty="0" smtClean="0"/>
              <a:t>One of the most well-known Cypriot legend is ‘the </a:t>
            </a:r>
            <a:r>
              <a:rPr lang="en-US" dirty="0" err="1" smtClean="0"/>
              <a:t>Spanos</a:t>
            </a:r>
            <a:r>
              <a:rPr lang="en-US" dirty="0" smtClean="0"/>
              <a:t> and 40 dragons’. It is a traditional Cypriot legend imprinted with engraving. When the Forty Dragons stop the flow of water in the village, </a:t>
            </a:r>
            <a:r>
              <a:rPr lang="en-US" dirty="0" err="1" smtClean="0"/>
              <a:t>Spanos</a:t>
            </a:r>
            <a:r>
              <a:rPr lang="en-US" dirty="0" smtClean="0"/>
              <a:t> decides to exterminate them and claim the water back. This is how a wrestling fighter and courage against power and size begins. </a:t>
            </a:r>
            <a:r>
              <a:rPr lang="en-US" dirty="0" err="1" smtClean="0"/>
              <a:t>Spanos</a:t>
            </a:r>
            <a:r>
              <a:rPr lang="en-US" dirty="0" smtClean="0"/>
              <a:t> manages to enter the castle of the Dragon, to convince them of his strength and  survive through the various pitfalls that set him up.</a:t>
            </a:r>
            <a:r>
              <a:rPr lang="en-US" b="1" u="sng" dirty="0" smtClean="0"/>
              <a:t> </a:t>
            </a:r>
            <a:r>
              <a:rPr lang="en-US" dirty="0" smtClean="0"/>
              <a:t>  </a:t>
            </a:r>
            <a:endParaRPr lang="el-GR" dirty="0" smtClean="0"/>
          </a:p>
        </p:txBody>
      </p:sp>
      <p:sp>
        <p:nvSpPr>
          <p:cNvPr id="2" name="Title 1"/>
          <p:cNvSpPr>
            <a:spLocks noGrp="1"/>
          </p:cNvSpPr>
          <p:nvPr>
            <p:ph type="title"/>
          </p:nvPr>
        </p:nvSpPr>
        <p:spPr/>
        <p:txBody>
          <a:bodyPr/>
          <a:lstStyle/>
          <a:p>
            <a:pPr algn="ctr" eaLnBrk="1" fontAlgn="auto" hangingPunct="1">
              <a:spcAft>
                <a:spcPts val="0"/>
              </a:spcAft>
              <a:defRPr/>
            </a:pPr>
            <a:r>
              <a:rPr dirty="0" smtClean="0"/>
              <a:t>           </a:t>
            </a:r>
            <a:r>
              <a:rPr sz="5400" b="1" i="1" dirty="0" err="1">
                <a:ln w="22225">
                  <a:solidFill>
                    <a:schemeClr val="accent2"/>
                  </a:solidFill>
                  <a:prstDash val="solid"/>
                </a:ln>
                <a:solidFill>
                  <a:schemeClr val="accent2">
                    <a:lumMod val="40000"/>
                    <a:lumOff val="60000"/>
                  </a:schemeClr>
                </a:solidFill>
                <a:latin typeface="+mn-lt"/>
                <a:ea typeface="+mn-ea"/>
                <a:cs typeface="+mn-cs"/>
              </a:rPr>
              <a:t>Spanos</a:t>
            </a:r>
            <a:r>
              <a:rPr sz="5400" b="1" i="1" dirty="0">
                <a:ln w="22225">
                  <a:solidFill>
                    <a:schemeClr val="accent2"/>
                  </a:solidFill>
                  <a:prstDash val="solid"/>
                </a:ln>
                <a:solidFill>
                  <a:schemeClr val="accent2">
                    <a:lumMod val="40000"/>
                    <a:lumOff val="60000"/>
                  </a:schemeClr>
                </a:solidFill>
                <a:latin typeface="+mn-lt"/>
                <a:ea typeface="+mn-ea"/>
                <a:cs typeface="+mn-cs"/>
              </a:rPr>
              <a:t> and 40 dragons</a:t>
            </a:r>
            <a:endParaRPr lang="el-GR" sz="5400" b="1" i="1" dirty="0">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ο σπανος τζαι οι σαραντα δρακοι"/>
          <p:cNvPicPr>
            <a:picLocks noChangeAspect="1" noChangeArrowheads="1"/>
          </p:cNvPicPr>
          <p:nvPr/>
        </p:nvPicPr>
        <p:blipFill>
          <a:blip r:embed="rId2"/>
          <a:srcRect/>
          <a:stretch>
            <a:fillRect/>
          </a:stretch>
        </p:blipFill>
        <p:spPr bwMode="auto">
          <a:xfrm>
            <a:off x="3451225" y="603250"/>
            <a:ext cx="5351463" cy="5675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
          <p:cNvSpPr>
            <a:spLocks noGrp="1"/>
          </p:cNvSpPr>
          <p:nvPr>
            <p:ph idx="1"/>
          </p:nvPr>
        </p:nvSpPr>
        <p:spPr/>
        <p:txBody>
          <a:bodyPr/>
          <a:lstStyle/>
          <a:p>
            <a:pPr eaLnBrk="1" hangingPunct="1"/>
            <a:r>
              <a:rPr lang="el-GR" smtClean="0"/>
              <a:t>ΒΙΝΤΕΟ</a:t>
            </a:r>
          </a:p>
          <a:p>
            <a:pPr eaLnBrk="1" hangingPunct="1"/>
            <a:r>
              <a:rPr lang="el-GR" smtClean="0"/>
              <a:t>ΜΕΤΑΔΙΔΟΝΤΑΝ ΑΠΌ ΣΤΟΜΑ ΣΕ ΣΤΟΜΑ</a:t>
            </a:r>
            <a:endParaRPr lang="en-GB" smtClean="0"/>
          </a:p>
        </p:txBody>
      </p:sp>
      <p:sp>
        <p:nvSpPr>
          <p:cNvPr id="3" name="Title 2"/>
          <p:cNvSpPr>
            <a:spLocks noGrp="1"/>
          </p:cNvSpPr>
          <p:nvPr>
            <p:ph type="title"/>
          </p:nvPr>
        </p:nvSpPr>
        <p:spPr/>
        <p:txBody>
          <a:bodyPr/>
          <a:lstStyle/>
          <a:p>
            <a:pPr eaLnBrk="1" fontAlgn="auto" hangingPunct="1">
              <a:spcAft>
                <a:spcPts val="0"/>
              </a:spcAft>
              <a:defRPr/>
            </a:pPr>
            <a:endParaRPr lang="en-GB"/>
          </a:p>
        </p:txBody>
      </p:sp>
      <p:pic>
        <p:nvPicPr>
          <p:cNvPr id="2" name="akrit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04975"/>
            <a:ext cx="10972800" cy="4572000"/>
          </a:xfrm>
        </p:spPr>
        <p:txBody>
          <a:bodyPr/>
          <a:lstStyle/>
          <a:p>
            <a:pPr marL="0" indent="0" algn="ctr" eaLnBrk="1" hangingPunct="1">
              <a:buFont typeface="Wingdings 2" pitchFamily="18" charset="2"/>
              <a:buNone/>
            </a:pPr>
            <a:r>
              <a:rPr lang="en-US" dirty="0" smtClean="0"/>
              <a:t>A person well known in the legends of Cyprus is </a:t>
            </a:r>
            <a:r>
              <a:rPr lang="en-US" dirty="0" err="1" smtClean="0"/>
              <a:t>Dighenis</a:t>
            </a:r>
            <a:r>
              <a:rPr lang="en-US" dirty="0" smtClean="0"/>
              <a:t> </a:t>
            </a:r>
            <a:r>
              <a:rPr lang="en-US" dirty="0" err="1" smtClean="0"/>
              <a:t>Akritas</a:t>
            </a:r>
            <a:r>
              <a:rPr lang="en-US" dirty="0" smtClean="0"/>
              <a:t> .According to the legend, he was one of the </a:t>
            </a:r>
            <a:r>
              <a:rPr lang="en-US" dirty="0" err="1" smtClean="0"/>
              <a:t>Akrites</a:t>
            </a:r>
            <a:r>
              <a:rPr lang="en-US" dirty="0" smtClean="0"/>
              <a:t>, the guards of the Byzantine border and acquired the nickname </a:t>
            </a:r>
            <a:r>
              <a:rPr lang="en-US" dirty="0" err="1" smtClean="0"/>
              <a:t>Dighenis</a:t>
            </a:r>
            <a:r>
              <a:rPr lang="en-US" dirty="0" smtClean="0"/>
              <a:t>. His mother Irene was the daughter of a Byzantine general and his father, named </a:t>
            </a:r>
            <a:r>
              <a:rPr lang="en-US" dirty="0" err="1" smtClean="0"/>
              <a:t>Mussur</a:t>
            </a:r>
            <a:r>
              <a:rPr lang="en-US" dirty="0" smtClean="0"/>
              <a:t> , was an Arab Emir from Syria. Many stories were written about him such as : “</a:t>
            </a:r>
            <a:r>
              <a:rPr lang="en-US" dirty="0" err="1" smtClean="0"/>
              <a:t>Pentadactylos</a:t>
            </a:r>
            <a:r>
              <a:rPr lang="en-US" dirty="0" smtClean="0"/>
              <a:t>(Five-finger)” and  “Stone of Rom”.</a:t>
            </a:r>
            <a:endParaRPr lang="el-GR" dirty="0" smtClean="0"/>
          </a:p>
        </p:txBody>
      </p:sp>
      <p:sp>
        <p:nvSpPr>
          <p:cNvPr id="2" name="Title 1"/>
          <p:cNvSpPr>
            <a:spLocks noGrp="1"/>
          </p:cNvSpPr>
          <p:nvPr>
            <p:ph type="title"/>
          </p:nvPr>
        </p:nvSpPr>
        <p:spPr/>
        <p:txBody>
          <a:bodyPr/>
          <a:lstStyle/>
          <a:p>
            <a:pPr algn="ctr" eaLnBrk="1" fontAlgn="auto" hangingPunct="1">
              <a:spcAft>
                <a:spcPts val="0"/>
              </a:spcAft>
              <a:defRPr/>
            </a:pPr>
            <a:r>
              <a:rPr b="1" smtClean="0"/>
              <a:t>   </a:t>
            </a:r>
            <a:r>
              <a:rPr sz="5400" b="1" i="1" err="1">
                <a:ln w="22225">
                  <a:solidFill>
                    <a:schemeClr val="accent2"/>
                  </a:solidFill>
                  <a:prstDash val="solid"/>
                </a:ln>
                <a:solidFill>
                  <a:schemeClr val="accent2">
                    <a:lumMod val="40000"/>
                    <a:lumOff val="60000"/>
                  </a:schemeClr>
                </a:solidFill>
                <a:latin typeface="+mn-lt"/>
                <a:ea typeface="+mn-ea"/>
                <a:cs typeface="+mn-cs"/>
              </a:rPr>
              <a:t>Dighenis</a:t>
            </a:r>
            <a:r>
              <a:rPr sz="5400" b="1" i="1">
                <a:ln w="22225">
                  <a:solidFill>
                    <a:schemeClr val="accent2"/>
                  </a:solidFill>
                  <a:prstDash val="solid"/>
                </a:ln>
                <a:solidFill>
                  <a:schemeClr val="accent2">
                    <a:lumMod val="40000"/>
                    <a:lumOff val="60000"/>
                  </a:schemeClr>
                </a:solidFill>
                <a:latin typeface="+mn-lt"/>
                <a:ea typeface="+mn-ea"/>
                <a:cs typeface="+mn-cs"/>
              </a:rPr>
              <a:t> </a:t>
            </a:r>
            <a:r>
              <a:rPr sz="5400" b="1" i="1" err="1">
                <a:ln w="22225">
                  <a:solidFill>
                    <a:schemeClr val="accent2"/>
                  </a:solidFill>
                  <a:prstDash val="solid"/>
                </a:ln>
                <a:solidFill>
                  <a:schemeClr val="accent2">
                    <a:lumMod val="40000"/>
                    <a:lumOff val="60000"/>
                  </a:schemeClr>
                </a:solidFill>
                <a:latin typeface="+mn-lt"/>
                <a:ea typeface="+mn-ea"/>
                <a:cs typeface="+mn-cs"/>
              </a:rPr>
              <a:t>Akritas</a:t>
            </a:r>
            <a:endParaRPr lang="el-GR" sz="5400" b="1" i="1">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hegenis akritas-6_3.jpg"/>
          <p:cNvPicPr>
            <a:picLocks noGrp="1" noChangeAspect="1"/>
          </p:cNvPicPr>
          <p:nvPr>
            <p:ph idx="1"/>
          </p:nvPr>
        </p:nvPicPr>
        <p:blipFill>
          <a:blip r:embed="rId2"/>
          <a:stretch>
            <a:fillRect/>
          </a:stretch>
        </p:blipFill>
        <p:spPr>
          <a:xfrm>
            <a:off x="2106225" y="91419"/>
            <a:ext cx="7578688" cy="5426056"/>
          </a:xfrm>
          <a:effectLst>
            <a:softEdge rad="112500"/>
          </a:effectLst>
        </p:spPr>
      </p:pic>
      <p:sp>
        <p:nvSpPr>
          <p:cNvPr id="5" name="TextBox 4"/>
          <p:cNvSpPr txBox="1"/>
          <p:nvPr/>
        </p:nvSpPr>
        <p:spPr>
          <a:xfrm>
            <a:off x="4014303" y="5517475"/>
            <a:ext cx="3762531" cy="846386"/>
          </a:xfrm>
          <a:prstGeom prst="rect">
            <a:avLst/>
          </a:prstGeom>
          <a:noFill/>
        </p:spPr>
        <p:txBody>
          <a:bodyPr>
            <a:spAutoFit/>
          </a:bodyPr>
          <a:lstStyle/>
          <a:p>
            <a:pPr algn="ctr" fontAlgn="auto">
              <a:spcBef>
                <a:spcPts val="0"/>
              </a:spcBef>
              <a:spcAft>
                <a:spcPts val="0"/>
              </a:spcAft>
              <a:defRPr/>
            </a:pPr>
            <a:r>
              <a:rPr lang="en-US" sz="4900" b="1" i="1" dirty="0">
                <a:ln w="22225">
                  <a:solidFill>
                    <a:schemeClr val="accent2"/>
                  </a:solidFill>
                  <a:prstDash val="solid"/>
                </a:ln>
                <a:solidFill>
                  <a:schemeClr val="accent2">
                    <a:lumMod val="40000"/>
                    <a:lumOff val="60000"/>
                  </a:schemeClr>
                </a:solidFill>
                <a:effectLst>
                  <a:outerShdw blurRad="26000" dist="26000" dir="14500000" algn="tl" rotWithShape="0">
                    <a:srgbClr val="000000">
                      <a:alpha val="40000"/>
                    </a:srgbClr>
                  </a:outerShdw>
                </a:effectLst>
                <a:latin typeface="+mn-lt"/>
                <a:cs typeface="+mn-cs"/>
              </a:rPr>
              <a:t>Dighenis</a:t>
            </a:r>
            <a:endParaRPr lang="el-GR" sz="4900" b="1" i="1" dirty="0">
              <a:ln w="22225">
                <a:solidFill>
                  <a:schemeClr val="accent2"/>
                </a:solidFill>
                <a:prstDash val="solid"/>
              </a:ln>
              <a:solidFill>
                <a:schemeClr val="accent2">
                  <a:lumMod val="40000"/>
                  <a:lumOff val="60000"/>
                </a:schemeClr>
              </a:solidFill>
              <a:effectLst>
                <a:outerShdw blurRad="26000" dist="26000" dir="14500000" algn="tl" rotWithShape="0">
                  <a:srgbClr val="000000">
                    <a:alpha val="40000"/>
                  </a:srgbClr>
                </a:outerShdw>
              </a:effectLst>
              <a:latin typeface="+mn-lt"/>
              <a:cs typeface="+mn-cs"/>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2775"/>
            <a:ext cx="10972800" cy="4548188"/>
          </a:xfrm>
        </p:spPr>
        <p:txBody>
          <a:bodyPr/>
          <a:lstStyle/>
          <a:p>
            <a:pPr eaLnBrk="1" hangingPunct="1"/>
            <a:r>
              <a:rPr lang="en-US" sz="2800" dirty="0" smtClean="0"/>
              <a:t>Moreover, the giant rocks, in the area of the Stone of Rom, are also associated with another more recent legend, according to which the Byzantine hero </a:t>
            </a:r>
            <a:r>
              <a:rPr lang="en-US" sz="2800" dirty="0" err="1" smtClean="0"/>
              <a:t>Dighenis</a:t>
            </a:r>
            <a:r>
              <a:rPr lang="en-US" sz="2800" dirty="0" smtClean="0"/>
              <a:t> </a:t>
            </a:r>
            <a:r>
              <a:rPr lang="en-US" sz="2800" dirty="0" err="1" smtClean="0"/>
              <a:t>Akritas</a:t>
            </a:r>
            <a:r>
              <a:rPr lang="en-US" sz="2800" dirty="0" smtClean="0"/>
              <a:t> threw the rocks there to keep the Saracens Arabs (7th-10th centuries) away. The name Stone of Rom comes from this hero.</a:t>
            </a:r>
          </a:p>
          <a:p>
            <a:pPr eaLnBrk="1" hangingPunct="1"/>
            <a:endParaRPr lang="en-US" sz="2800" dirty="0" smtClean="0"/>
          </a:p>
          <a:p>
            <a:pPr eaLnBrk="1" hangingPunct="1"/>
            <a:r>
              <a:rPr lang="en-US" sz="2800" dirty="0" smtClean="0"/>
              <a:t>Another popular legend says that if one swims three times around the rock of Rom, he will have blessing, including eternal youth and beauty, good luck, fertility and true love. </a:t>
            </a:r>
            <a:r>
              <a:rPr lang="en-US" dirty="0" smtClean="0"/>
              <a:t/>
            </a:r>
            <a:br>
              <a:rPr lang="en-US" dirty="0" smtClean="0"/>
            </a:br>
            <a:endParaRPr lang="el-GR" dirty="0" smtClean="0"/>
          </a:p>
        </p:txBody>
      </p:sp>
      <p:sp>
        <p:nvSpPr>
          <p:cNvPr id="2" name="Title 1"/>
          <p:cNvSpPr>
            <a:spLocks noGrp="1"/>
          </p:cNvSpPr>
          <p:nvPr>
            <p:ph type="title"/>
          </p:nvPr>
        </p:nvSpPr>
        <p:spPr/>
        <p:txBody>
          <a:bodyPr/>
          <a:lstStyle/>
          <a:p>
            <a:pPr algn="ctr" eaLnBrk="1" fontAlgn="auto" hangingPunct="1">
              <a:spcAft>
                <a:spcPts val="0"/>
              </a:spcAft>
              <a:defRPr/>
            </a:pPr>
            <a:r>
              <a:rPr smtClean="0"/>
              <a:t>      </a:t>
            </a:r>
            <a:r>
              <a:rPr sz="5400" b="1" i="1" err="1">
                <a:ln w="22225">
                  <a:solidFill>
                    <a:schemeClr val="accent2"/>
                  </a:solidFill>
                  <a:prstDash val="solid"/>
                </a:ln>
                <a:solidFill>
                  <a:schemeClr val="accent2">
                    <a:lumMod val="40000"/>
                    <a:lumOff val="60000"/>
                  </a:schemeClr>
                </a:solidFill>
                <a:latin typeface="+mn-lt"/>
                <a:ea typeface="+mn-ea"/>
                <a:cs typeface="+mn-cs"/>
              </a:rPr>
              <a:t>Dighenis</a:t>
            </a:r>
            <a:r>
              <a:rPr sz="5400" b="1" i="1">
                <a:ln w="22225">
                  <a:solidFill>
                    <a:schemeClr val="accent2"/>
                  </a:solidFill>
                  <a:prstDash val="solid"/>
                </a:ln>
                <a:solidFill>
                  <a:schemeClr val="accent2">
                    <a:lumMod val="40000"/>
                    <a:lumOff val="60000"/>
                  </a:schemeClr>
                </a:solidFill>
                <a:latin typeface="+mn-lt"/>
                <a:ea typeface="+mn-ea"/>
                <a:cs typeface="+mn-cs"/>
              </a:rPr>
              <a:t> and Stone of Rom </a:t>
            </a:r>
            <a:endParaRPr lang="el-GR" sz="5400" b="1" i="1">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p:cNvSpPr>
          <p:nvPr>
            <p:ph idx="1"/>
          </p:nvPr>
        </p:nvSpPr>
        <p:spPr>
          <a:xfrm>
            <a:off x="8604250" y="5006975"/>
            <a:ext cx="2978150" cy="1447800"/>
          </a:xfrm>
        </p:spPr>
        <p:txBody>
          <a:bodyPr/>
          <a:lstStyle/>
          <a:p>
            <a:pPr eaLnBrk="1" hangingPunct="1"/>
            <a:endParaRPr lang="el-GR" smtClean="0"/>
          </a:p>
        </p:txBody>
      </p:sp>
      <p:sp>
        <p:nvSpPr>
          <p:cNvPr id="2" name="Title 1"/>
          <p:cNvSpPr>
            <a:spLocks noGrp="1"/>
          </p:cNvSpPr>
          <p:nvPr>
            <p:ph type="title"/>
          </p:nvPr>
        </p:nvSpPr>
        <p:spPr>
          <a:xfrm>
            <a:off x="339777" y="266700"/>
            <a:ext cx="10972800" cy="990600"/>
          </a:xfrm>
        </p:spPr>
        <p:txBody>
          <a:bodyPr/>
          <a:lstStyle/>
          <a:p>
            <a:pPr eaLnBrk="1" fontAlgn="auto" hangingPunct="1">
              <a:spcAft>
                <a:spcPts val="0"/>
              </a:spcAft>
              <a:defRPr/>
            </a:pPr>
            <a:r>
              <a:rPr b="1" u="sng" smtClean="0"/>
              <a:t>Stone of Rom</a:t>
            </a:r>
            <a:endParaRPr lang="el-GR" b="1" u="sng"/>
          </a:p>
        </p:txBody>
      </p:sp>
      <p:pic>
        <p:nvPicPr>
          <p:cNvPr id="38914" name="Picture 2" descr="Image result for πετρα του ρωμιου"/>
          <p:cNvPicPr>
            <a:picLocks noChangeAspect="1" noChangeArrowheads="1"/>
          </p:cNvPicPr>
          <p:nvPr/>
        </p:nvPicPr>
        <p:blipFill>
          <a:blip r:embed="rId2"/>
          <a:srcRect/>
          <a:stretch>
            <a:fillRect/>
          </a:stretch>
        </p:blipFill>
        <p:spPr bwMode="auto">
          <a:xfrm>
            <a:off x="1366838" y="1238250"/>
            <a:ext cx="9567862" cy="5316538"/>
          </a:xfrm>
          <a:prstGeom prst="rect">
            <a:avLst/>
          </a:prstGeom>
          <a:noFill/>
          <a:ln w="9525">
            <a:noFill/>
            <a:miter lim="800000"/>
            <a:headEnd/>
            <a:tailEnd/>
          </a:ln>
        </p:spPr>
      </p:pic>
      <p:sp>
        <p:nvSpPr>
          <p:cNvPr id="43012" name="AutoShape 4" descr="Image result for πετρα του ρωμιου"/>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8914"/>
                                        </p:tgtEl>
                                        <p:attrNameLst>
                                          <p:attrName>style.visibility</p:attrName>
                                        </p:attrNameLst>
                                      </p:cBhvr>
                                      <p:to>
                                        <p:strVal val="visible"/>
                                      </p:to>
                                    </p:set>
                                    <p:animEffect transition="in" filter="circle(in)">
                                      <p:cBhvr>
                                        <p:cTn id="13"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9482" y="1733863"/>
            <a:ext cx="10972800" cy="4572000"/>
          </a:xfrm>
        </p:spPr>
        <p:txBody>
          <a:bodyPr/>
          <a:lstStyle/>
          <a:p>
            <a:r>
              <a:rPr lang="en-US" sz="3200" dirty="0" smtClean="0"/>
              <a:t>Not only is Cyprus full of spectacular beaches, culture and great tourist attractions, but  also Cyprus is well known for many of its exciting myths and legends.</a:t>
            </a:r>
          </a:p>
          <a:p>
            <a:r>
              <a:rPr lang="en-US" sz="3200" dirty="0" smtClean="0"/>
              <a:t>A legend is a very old and popular story or set of stories from ancient times that may be true or not.</a:t>
            </a:r>
            <a:endParaRPr lang="el-GR" sz="3200" dirty="0"/>
          </a:p>
        </p:txBody>
      </p:sp>
    </p:spTree>
    <p:extLst>
      <p:ext uri="{BB962C8B-B14F-4D97-AF65-F5344CB8AC3E}">
        <p14:creationId xmlns:p14="http://schemas.microsoft.com/office/powerpoint/2010/main" val="17823419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1" hangingPunct="1">
              <a:buFont typeface="Wingdings 2" pitchFamily="18" charset="2"/>
              <a:buNone/>
              <a:defRPr/>
            </a:pPr>
            <a:endParaRPr lang="en-US" sz="2400" dirty="0" smtClean="0"/>
          </a:p>
          <a:p>
            <a:pPr eaLnBrk="1" hangingPunct="1">
              <a:defRPr/>
            </a:pPr>
            <a:r>
              <a:rPr lang="en-US" sz="2400" dirty="0" err="1" smtClean="0"/>
              <a:t>Pentadaktylos</a:t>
            </a:r>
            <a:r>
              <a:rPr lang="en-US" sz="2400" dirty="0" smtClean="0"/>
              <a:t> is a limestone mountain range stretching north of Cyprus. It has its name of the homonymous top, which is palm-shaped with five </a:t>
            </a:r>
            <a:r>
              <a:rPr lang="en-US" sz="2400" dirty="0" err="1" smtClean="0"/>
              <a:t>fingers.The</a:t>
            </a:r>
            <a:r>
              <a:rPr lang="en-US" sz="2400" dirty="0" smtClean="0"/>
              <a:t> Five Finger </a:t>
            </a:r>
            <a:r>
              <a:rPr lang="en-US" sz="2400" dirty="0" err="1" smtClean="0"/>
              <a:t>Mountain,the</a:t>
            </a:r>
            <a:r>
              <a:rPr lang="en-US" sz="2400" dirty="0" smtClean="0"/>
              <a:t> top of </a:t>
            </a:r>
            <a:r>
              <a:rPr lang="en-US" sz="2400" dirty="0" err="1" smtClean="0"/>
              <a:t>Pentadactylos</a:t>
            </a:r>
            <a:r>
              <a:rPr lang="en-US" sz="2400" dirty="0" smtClean="0"/>
              <a:t> , is one of the most beautiful and popular tourist attractions within </a:t>
            </a:r>
            <a:r>
              <a:rPr lang="en-US" sz="2400" dirty="0" err="1" smtClean="0"/>
              <a:t>Cyprus.Below</a:t>
            </a:r>
            <a:r>
              <a:rPr lang="en-US" sz="2400" dirty="0" smtClean="0"/>
              <a:t> is just one of the many stories about how the Five Finger Mountain was formed.</a:t>
            </a:r>
          </a:p>
          <a:p>
            <a:pPr eaLnBrk="1" hangingPunct="1">
              <a:defRPr/>
            </a:pPr>
            <a:r>
              <a:rPr lang="en-US" sz="2400" dirty="0" smtClean="0"/>
              <a:t>According to the tradition ,the legend dates back to Byzantine </a:t>
            </a:r>
            <a:r>
              <a:rPr lang="en-US" sz="2400" dirty="0" err="1" smtClean="0"/>
              <a:t>time.The</a:t>
            </a:r>
            <a:r>
              <a:rPr lang="en-US" sz="2400" dirty="0" smtClean="0"/>
              <a:t> legend suggests a young hero named </a:t>
            </a:r>
            <a:r>
              <a:rPr lang="en-US" sz="2400" dirty="0" err="1" smtClean="0"/>
              <a:t>Digenis</a:t>
            </a:r>
            <a:r>
              <a:rPr lang="en-US" sz="2400" dirty="0" smtClean="0"/>
              <a:t> </a:t>
            </a:r>
            <a:r>
              <a:rPr lang="en-US" sz="2400" dirty="0" err="1" smtClean="0"/>
              <a:t>Akritas</a:t>
            </a:r>
            <a:r>
              <a:rPr lang="en-US" sz="2400" dirty="0" smtClean="0"/>
              <a:t> who saved the people of Cyprus from Saracen Invaders who had come from Asia </a:t>
            </a:r>
            <a:r>
              <a:rPr lang="en-US" sz="2400" dirty="0" err="1" smtClean="0"/>
              <a:t>Minor.While</a:t>
            </a:r>
            <a:r>
              <a:rPr lang="en-US" sz="2400" dirty="0" smtClean="0"/>
              <a:t> defending Cyprus and the people, he left a hand print in the soft soil, which can be seen today as the jagged edges of the Five Finger Mountain.</a:t>
            </a:r>
          </a:p>
        </p:txBody>
      </p:sp>
      <p:sp>
        <p:nvSpPr>
          <p:cNvPr id="2" name="Title 1"/>
          <p:cNvSpPr>
            <a:spLocks noGrp="1"/>
          </p:cNvSpPr>
          <p:nvPr>
            <p:ph type="title"/>
          </p:nvPr>
        </p:nvSpPr>
        <p:spPr>
          <a:xfrm>
            <a:off x="493690" y="483776"/>
            <a:ext cx="10972800" cy="1399032"/>
          </a:xfrm>
        </p:spPr>
        <p:txBody>
          <a:bodyPr>
            <a:noAutofit/>
          </a:bodyPr>
          <a:lstStyle/>
          <a:p>
            <a:pPr algn="ctr" eaLnBrk="1" fontAlgn="auto" hangingPunct="1">
              <a:spcAft>
                <a:spcPts val="0"/>
              </a:spcAft>
              <a:defRPr/>
            </a:pPr>
            <a:r>
              <a:rPr sz="5400" b="1" i="1" dirty="0" smtClean="0">
                <a:ln w="22225">
                  <a:solidFill>
                    <a:schemeClr val="accent2"/>
                  </a:solidFill>
                  <a:prstDash val="solid"/>
                </a:ln>
                <a:solidFill>
                  <a:schemeClr val="accent2">
                    <a:lumMod val="40000"/>
                    <a:lumOff val="60000"/>
                  </a:schemeClr>
                </a:solidFill>
                <a:latin typeface="+mn-lt"/>
                <a:ea typeface="+mn-ea"/>
                <a:cs typeface="+mn-cs"/>
              </a:rPr>
              <a:t>	Five Finger Mountain and </a:t>
            </a:r>
            <a:r>
              <a:rPr sz="5400" b="1" i="1" dirty="0" err="1" smtClean="0">
                <a:ln w="22225">
                  <a:solidFill>
                    <a:schemeClr val="accent2"/>
                  </a:solidFill>
                  <a:prstDash val="solid"/>
                </a:ln>
                <a:solidFill>
                  <a:schemeClr val="accent2">
                    <a:lumMod val="40000"/>
                    <a:lumOff val="60000"/>
                  </a:schemeClr>
                </a:solidFill>
                <a:latin typeface="+mn-lt"/>
                <a:ea typeface="+mn-ea"/>
                <a:cs typeface="+mn-cs"/>
              </a:rPr>
              <a:t>Dighenis</a:t>
            </a:r>
            <a:endParaRPr lang="el-GR" sz="5400" b="1" i="1" dirty="0">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entadaktilos.jpg"/>
          <p:cNvPicPr>
            <a:picLocks noGrp="1" noChangeAspect="1"/>
          </p:cNvPicPr>
          <p:nvPr>
            <p:ph idx="1"/>
          </p:nvPr>
        </p:nvPicPr>
        <p:blipFill>
          <a:blip r:embed="rId2"/>
          <a:stretch>
            <a:fillRect/>
          </a:stretch>
        </p:blipFill>
        <p:spPr>
          <a:xfrm>
            <a:off x="1747188" y="263836"/>
            <a:ext cx="8128000" cy="45720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0" name="TextBox 9"/>
          <p:cNvSpPr txBox="1"/>
          <p:nvPr/>
        </p:nvSpPr>
        <p:spPr>
          <a:xfrm>
            <a:off x="3207896" y="5081665"/>
            <a:ext cx="5276537" cy="1600438"/>
          </a:xfrm>
          <a:prstGeom prst="rect">
            <a:avLst/>
          </a:prstGeom>
          <a:noFill/>
        </p:spPr>
        <p:txBody>
          <a:bodyPr>
            <a:spAutoFit/>
          </a:bodyPr>
          <a:lstStyle/>
          <a:p>
            <a:pPr algn="ctr" fontAlgn="auto">
              <a:spcBef>
                <a:spcPts val="0"/>
              </a:spcBef>
              <a:spcAft>
                <a:spcPts val="0"/>
              </a:spcAft>
              <a:defRPr/>
            </a:pPr>
            <a:r>
              <a:rPr lang="en-US" sz="4900" b="1" i="1" dirty="0" err="1">
                <a:ln w="22225">
                  <a:solidFill>
                    <a:schemeClr val="accent2"/>
                  </a:solidFill>
                  <a:prstDash val="solid"/>
                </a:ln>
                <a:solidFill>
                  <a:schemeClr val="accent2">
                    <a:lumMod val="40000"/>
                    <a:lumOff val="60000"/>
                  </a:schemeClr>
                </a:solidFill>
                <a:effectLst>
                  <a:outerShdw blurRad="26000" dist="26000" dir="14500000" algn="tl" rotWithShape="0">
                    <a:srgbClr val="000000">
                      <a:alpha val="40000"/>
                    </a:srgbClr>
                  </a:outerShdw>
                </a:effectLst>
                <a:latin typeface="+mn-lt"/>
                <a:cs typeface="+mn-cs"/>
              </a:rPr>
              <a:t>Pentadactylos</a:t>
            </a:r>
            <a:r>
              <a:rPr lang="en-US" sz="4900" b="1" i="1" dirty="0">
                <a:ln w="22225">
                  <a:solidFill>
                    <a:schemeClr val="accent2"/>
                  </a:solidFill>
                  <a:prstDash val="solid"/>
                </a:ln>
                <a:solidFill>
                  <a:schemeClr val="accent2">
                    <a:lumMod val="40000"/>
                    <a:lumOff val="60000"/>
                  </a:schemeClr>
                </a:solidFill>
                <a:effectLst>
                  <a:outerShdw blurRad="26000" dist="26000" dir="14500000" algn="tl" rotWithShape="0">
                    <a:srgbClr val="000000">
                      <a:alpha val="40000"/>
                    </a:srgbClr>
                  </a:outerShdw>
                </a:effectLst>
                <a:latin typeface="+mn-lt"/>
                <a:cs typeface="+mn-cs"/>
              </a:rPr>
              <a:t> mountain</a:t>
            </a:r>
            <a:endParaRPr lang="el-GR" sz="4900" b="1" i="1" dirty="0">
              <a:ln w="22225">
                <a:solidFill>
                  <a:schemeClr val="accent2"/>
                </a:solidFill>
                <a:prstDash val="solid"/>
              </a:ln>
              <a:solidFill>
                <a:schemeClr val="accent2">
                  <a:lumMod val="40000"/>
                  <a:lumOff val="60000"/>
                </a:schemeClr>
              </a:solidFill>
              <a:effectLst>
                <a:outerShdw blurRad="26000" dist="26000" dir="14500000" algn="tl" rotWithShape="0">
                  <a:srgbClr val="000000">
                    <a:alpha val="40000"/>
                  </a:srgbClr>
                </a:outerShdw>
              </a:effectLst>
              <a:latin typeface="+mn-lt"/>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03438"/>
            <a:ext cx="10972800" cy="4572000"/>
          </a:xfrm>
        </p:spPr>
        <p:txBody>
          <a:bodyPr/>
          <a:lstStyle/>
          <a:p>
            <a:pPr marL="0" indent="0" algn="ctr" eaLnBrk="1" hangingPunct="1">
              <a:buFont typeface="Wingdings 2" pitchFamily="18" charset="2"/>
              <a:buNone/>
            </a:pPr>
            <a:r>
              <a:rPr lang="en-US" dirty="0" smtClean="0"/>
              <a:t>Aphrodite in ancient Greek mythology and religion is the goddess of love, beauty, sexuality, pleasure and childhood. The corresponding goddess of the Ancient Romans was Venus (Latin: Venus), and has many common elements with the Egyptian goddess </a:t>
            </a:r>
            <a:r>
              <a:rPr lang="en-US" dirty="0" err="1" smtClean="0"/>
              <a:t>Athor</a:t>
            </a:r>
            <a:r>
              <a:rPr lang="en-US" dirty="0" smtClean="0"/>
              <a:t>. </a:t>
            </a:r>
            <a:endParaRPr lang="en-GB" dirty="0" smtClean="0"/>
          </a:p>
        </p:txBody>
      </p:sp>
      <p:sp>
        <p:nvSpPr>
          <p:cNvPr id="3" name="Title 2"/>
          <p:cNvSpPr>
            <a:spLocks noGrp="1"/>
          </p:cNvSpPr>
          <p:nvPr>
            <p:ph type="title"/>
          </p:nvPr>
        </p:nvSpPr>
        <p:spPr>
          <a:xfrm>
            <a:off x="609600" y="551645"/>
            <a:ext cx="10972800" cy="1219200"/>
          </a:xfrm>
        </p:spPr>
        <p:txBody>
          <a:bodyPr>
            <a:noAutofit/>
          </a:bodyPr>
          <a:lstStyle/>
          <a:p>
            <a:pPr algn="ctr" eaLnBrk="1" fontAlgn="auto" hangingPunct="1">
              <a:spcAft>
                <a:spcPts val="0"/>
              </a:spcAft>
              <a:defRPr/>
            </a:pPr>
            <a:r>
              <a:rPr sz="5400" b="1" i="1" dirty="0" smtClean="0">
                <a:ln w="22225">
                  <a:solidFill>
                    <a:schemeClr val="accent2"/>
                  </a:solidFill>
                  <a:prstDash val="solid"/>
                </a:ln>
                <a:solidFill>
                  <a:schemeClr val="accent2">
                    <a:lumMod val="40000"/>
                    <a:lumOff val="60000"/>
                  </a:schemeClr>
                </a:solidFill>
                <a:latin typeface="+mn-lt"/>
                <a:ea typeface="+mn-ea"/>
                <a:cs typeface="+mn-cs"/>
              </a:rPr>
              <a:t>Many legends related to goddess, Aphrodite</a:t>
            </a:r>
            <a:endParaRPr lang="en-GB" sz="5400" b="1" i="1" dirty="0">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eaLnBrk="1" hangingPunct="1"/>
            <a:r>
              <a:rPr lang="en-US" smtClean="0"/>
              <a:t>It is said that Afrodite Goddess was born in Cyprus </a:t>
            </a:r>
          </a:p>
          <a:p>
            <a:pPr algn="ctr" eaLnBrk="1" hangingPunct="1"/>
            <a:r>
              <a:rPr lang="en-US" smtClean="0"/>
              <a:t>According to the myth she was born at the stone of Rome</a:t>
            </a:r>
          </a:p>
          <a:p>
            <a:pPr algn="ctr" eaLnBrk="1" hangingPunct="1"/>
            <a:endParaRPr lang="en-GB" smtClean="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eaLnBrk="1" hangingPunct="1">
              <a:lnSpc>
                <a:spcPct val="80000"/>
              </a:lnSpc>
              <a:buFont typeface="Wingdings 2" pitchFamily="18" charset="2"/>
              <a:buNone/>
            </a:pPr>
            <a:r>
              <a:rPr lang="en-US" sz="2400" dirty="0" smtClean="0"/>
              <a:t/>
            </a:r>
            <a:br>
              <a:rPr lang="en-US" sz="2400" dirty="0" smtClean="0"/>
            </a:br>
            <a:r>
              <a:rPr lang="en-US" sz="2400" dirty="0" smtClean="0"/>
              <a:t>The mythical birthplace of Aphrodite, known as "Stone of Rom", is an interesting formation of huge rocks along one of the most beautiful coasts of the island, on the southwest coast of </a:t>
            </a:r>
            <a:r>
              <a:rPr lang="en-US" sz="2400" dirty="0" err="1" smtClean="0"/>
              <a:t>Paphos</a:t>
            </a:r>
            <a:r>
              <a:rPr lang="en-US" sz="2400" dirty="0" smtClean="0"/>
              <a:t>. According to legend, the ancient Greek goddess of love and beauty, Aphrodite, was born from the sea foam at this point. The legend says the stone emerged from the waves and a shell was accompanying it to the particular </a:t>
            </a:r>
            <a:r>
              <a:rPr lang="en-US" sz="2400" dirty="0" err="1" smtClean="0"/>
              <a:t>beach.According</a:t>
            </a:r>
            <a:r>
              <a:rPr lang="en-US" sz="2400" dirty="0" smtClean="0"/>
              <a:t> to the Homeric myth, she was born in Petra of Rom, a coast of </a:t>
            </a:r>
            <a:r>
              <a:rPr lang="en-US" sz="2400" dirty="0" err="1" smtClean="0"/>
              <a:t>Paphos</a:t>
            </a:r>
            <a:r>
              <a:rPr lang="en-US" sz="2400" dirty="0" smtClean="0"/>
              <a:t> in </a:t>
            </a:r>
            <a:r>
              <a:rPr lang="en-US" sz="2400" dirty="0" err="1" smtClean="0"/>
              <a:t>Cyprus.According</a:t>
            </a:r>
            <a:r>
              <a:rPr lang="en-US" sz="2400" dirty="0" smtClean="0"/>
              <a:t> to Hesiod, in his </a:t>
            </a:r>
            <a:r>
              <a:rPr lang="en-US" sz="2400" dirty="0" err="1" smtClean="0"/>
              <a:t>Theogony</a:t>
            </a:r>
            <a:r>
              <a:rPr lang="en-US" sz="2400" dirty="0" smtClean="0"/>
              <a:t>, Aphrodite was born of the foam of the sea when Saturn cut the genitals of Uranus (his father) and threw them into the sea. Pushed by </a:t>
            </a:r>
            <a:r>
              <a:rPr lang="en-US" sz="2400" dirty="0" err="1" smtClean="0"/>
              <a:t>Zephyros</a:t>
            </a:r>
            <a:r>
              <a:rPr lang="en-US" sz="2400" dirty="0" smtClean="0"/>
              <a:t> to the sea, Aphrodite came naked from the sea to the shores of </a:t>
            </a:r>
            <a:r>
              <a:rPr lang="en-US" sz="2400" dirty="0" err="1" smtClean="0"/>
              <a:t>Paphos</a:t>
            </a:r>
            <a:r>
              <a:rPr lang="en-US" sz="2400" dirty="0" smtClean="0"/>
              <a:t> and then  she was embellished by the therapists, the Hours, and moved to Mount Olympus, where she was presented to Jupiter and the rest of the gods..</a:t>
            </a:r>
            <a:r>
              <a:rPr lang="el-GR" sz="2400" dirty="0" smtClean="0"/>
              <a:t> </a:t>
            </a:r>
          </a:p>
        </p:txBody>
      </p:sp>
      <p:sp>
        <p:nvSpPr>
          <p:cNvPr id="2" name="Title 1"/>
          <p:cNvSpPr>
            <a:spLocks noGrp="1"/>
          </p:cNvSpPr>
          <p:nvPr>
            <p:ph type="title"/>
          </p:nvPr>
        </p:nvSpPr>
        <p:spPr/>
        <p:txBody>
          <a:bodyPr/>
          <a:lstStyle/>
          <a:p>
            <a:pPr algn="ctr" eaLnBrk="1" fontAlgn="auto" hangingPunct="1">
              <a:spcAft>
                <a:spcPts val="0"/>
              </a:spcAft>
              <a:defRPr/>
            </a:pPr>
            <a:r>
              <a:rPr smtClean="0"/>
              <a:t>     </a:t>
            </a:r>
            <a:r>
              <a:rPr sz="5400" b="1" i="1">
                <a:ln w="22225">
                  <a:solidFill>
                    <a:schemeClr val="accent2"/>
                  </a:solidFill>
                  <a:prstDash val="solid"/>
                </a:ln>
                <a:solidFill>
                  <a:schemeClr val="accent2">
                    <a:lumMod val="40000"/>
                    <a:lumOff val="60000"/>
                  </a:schemeClr>
                </a:solidFill>
                <a:latin typeface="+mn-lt"/>
                <a:ea typeface="+mn-ea"/>
                <a:cs typeface="+mn-cs"/>
              </a:rPr>
              <a:t>Aphrodite and Stone of Rom</a:t>
            </a:r>
            <a:endParaRPr lang="el-GR" sz="5400" b="1" i="1">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eaLnBrk="1" hangingPunct="1">
              <a:buFont typeface="Wingdings 2" pitchFamily="18" charset="2"/>
              <a:buNone/>
            </a:pPr>
            <a:r>
              <a:rPr lang="en-US" dirty="0" smtClean="0"/>
              <a:t>The legend says that </a:t>
            </a:r>
            <a:r>
              <a:rPr lang="en-US" dirty="0" err="1" smtClean="0"/>
              <a:t>Afrodite</a:t>
            </a:r>
            <a:r>
              <a:rPr lang="en-US" dirty="0" smtClean="0"/>
              <a:t> had a bath every day in this spot.</a:t>
            </a:r>
          </a:p>
          <a:p>
            <a:pPr marL="0" indent="0" algn="ctr" eaLnBrk="1" hangingPunct="1">
              <a:buFont typeface="Wingdings 2" pitchFamily="18" charset="2"/>
              <a:buNone/>
            </a:pPr>
            <a:r>
              <a:rPr lang="en-US" dirty="0" smtClean="0"/>
              <a:t>The cave is shaded by an old fig tree and is surrounded by a lush landscape. According to the legend, the ancient Greek goddess Aphrodite had her bath in the waters of the cave. Also, according to Greek mythology, Aphrodite met Adonis ,her lover, in this area when he stopped to drink water while hunting. Adonis fell in love with her as soon as he drank the water from the cave.</a:t>
            </a:r>
            <a:endParaRPr lang="en-GB" dirty="0" smtClean="0"/>
          </a:p>
        </p:txBody>
      </p:sp>
      <p:sp>
        <p:nvSpPr>
          <p:cNvPr id="3" name="Title 2"/>
          <p:cNvSpPr>
            <a:spLocks noGrp="1"/>
          </p:cNvSpPr>
          <p:nvPr>
            <p:ph type="title"/>
          </p:nvPr>
        </p:nvSpPr>
        <p:spPr/>
        <p:txBody>
          <a:bodyPr/>
          <a:lstStyle/>
          <a:p>
            <a:pPr algn="ctr" eaLnBrk="1" fontAlgn="auto" hangingPunct="1">
              <a:spcAft>
                <a:spcPts val="0"/>
              </a:spcAft>
              <a:defRPr/>
            </a:pPr>
            <a:r>
              <a:rPr lang="en-GB" sz="5400" b="1" i="1">
                <a:ln w="22225">
                  <a:solidFill>
                    <a:schemeClr val="accent2"/>
                  </a:solidFill>
                  <a:prstDash val="solid"/>
                </a:ln>
                <a:solidFill>
                  <a:schemeClr val="accent2">
                    <a:lumMod val="40000"/>
                    <a:lumOff val="60000"/>
                  </a:schemeClr>
                </a:solidFill>
                <a:latin typeface="+mn-lt"/>
                <a:ea typeface="+mn-ea"/>
                <a:cs typeface="+mn-cs"/>
              </a:rPr>
              <a:t>THE BATHS OF APHRODITE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sz="5400" b="1" i="1">
                <a:ln w="22225">
                  <a:solidFill>
                    <a:schemeClr val="accent2"/>
                  </a:solidFill>
                  <a:prstDash val="solid"/>
                </a:ln>
                <a:solidFill>
                  <a:schemeClr val="accent2">
                    <a:lumMod val="40000"/>
                    <a:lumOff val="60000"/>
                  </a:schemeClr>
                </a:solidFill>
                <a:latin typeface="+mn-lt"/>
                <a:ea typeface="+mn-ea"/>
                <a:cs typeface="+mn-cs"/>
              </a:rPr>
              <a:t>BATHS OF APHRODITE</a:t>
            </a:r>
            <a:endParaRPr lang="en-GB" sz="5400" b="1" i="1">
              <a:ln w="22225">
                <a:solidFill>
                  <a:schemeClr val="accent2"/>
                </a:solidFill>
                <a:prstDash val="solid"/>
              </a:ln>
              <a:solidFill>
                <a:schemeClr val="accent2">
                  <a:lumMod val="40000"/>
                  <a:lumOff val="60000"/>
                </a:schemeClr>
              </a:solidFill>
              <a:latin typeface="+mn-lt"/>
              <a:ea typeface="+mn-ea"/>
              <a:cs typeface="+mn-cs"/>
            </a:endParaRPr>
          </a:p>
        </p:txBody>
      </p:sp>
      <p:pic>
        <p:nvPicPr>
          <p:cNvPr id="2050" name="Picture 2"/>
          <p:cNvPicPr>
            <a:picLocks noGrp="1" noChangeAspect="1" noChangeArrowheads="1"/>
          </p:cNvPicPr>
          <p:nvPr>
            <p:ph idx="1"/>
          </p:nvPr>
        </p:nvPicPr>
        <p:blipFill>
          <a:blip r:embed="rId2"/>
          <a:srcRect/>
          <a:stretch>
            <a:fillRect/>
          </a:stretch>
        </p:blipFill>
        <p:spPr>
          <a:xfrm>
            <a:off x="1809750" y="1866900"/>
            <a:ext cx="8572500" cy="3810000"/>
          </a:xfr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866" y="-273354"/>
            <a:ext cx="10972800" cy="1447800"/>
          </a:xfrm>
        </p:spPr>
        <p:txBody>
          <a:bodyPr>
            <a:normAutofit/>
          </a:bodyPr>
          <a:lstStyle/>
          <a:p>
            <a:pPr marL="0" lvl="8" algn="ctr" fontAlgn="auto">
              <a:spcBef>
                <a:spcPts val="600"/>
              </a:spcBef>
              <a:spcAft>
                <a:spcPts val="0"/>
              </a:spcAft>
              <a:defRPr/>
            </a:pPr>
            <a:r>
              <a:rPr lang="en-US" sz="2800" b="1" i="1" dirty="0">
                <a:solidFill>
                  <a:sysClr val="windowText" lastClr="000000"/>
                </a:solidFill>
              </a:rPr>
              <a:t>THE BIRTH OF THE </a:t>
            </a:r>
            <a:r>
              <a:rPr lang="en-US" sz="2800" b="1" i="1" dirty="0" smtClean="0">
                <a:solidFill>
                  <a:sysClr val="windowText" lastClr="000000"/>
                </a:solidFill>
              </a:rPr>
              <a:t>APHRODITE</a:t>
            </a:r>
            <a:endParaRPr lang="en-GB" sz="2800" b="1" i="1" dirty="0">
              <a:solidFill>
                <a:sysClr val="windowText" lastClr="000000"/>
              </a:solidFill>
            </a:endParaRPr>
          </a:p>
        </p:txBody>
      </p:sp>
      <p:pic>
        <p:nvPicPr>
          <p:cNvPr id="1026" name="Picture 2"/>
          <p:cNvPicPr>
            <a:picLocks noChangeAspect="1" noChangeArrowheads="1"/>
          </p:cNvPicPr>
          <p:nvPr/>
        </p:nvPicPr>
        <p:blipFill>
          <a:blip r:embed="rId2"/>
          <a:srcRect/>
          <a:stretch>
            <a:fillRect/>
          </a:stretch>
        </p:blipFill>
        <p:spPr bwMode="auto">
          <a:xfrm>
            <a:off x="2025650" y="1370013"/>
            <a:ext cx="8420100" cy="52863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557213"/>
            <a:ext cx="4530725" cy="5842000"/>
          </a:xfrm>
        </p:spPr>
        <p:txBody>
          <a:bodyPr/>
          <a:lstStyle/>
          <a:p>
            <a:pPr marL="0" indent="0" eaLnBrk="1" hangingPunct="1">
              <a:lnSpc>
                <a:spcPct val="90000"/>
              </a:lnSpc>
              <a:buFont typeface="Wingdings 2" pitchFamily="18" charset="2"/>
              <a:buNone/>
            </a:pPr>
            <a:r>
              <a:rPr lang="en-US" sz="2400" dirty="0" err="1" smtClean="0"/>
              <a:t>Rigena</a:t>
            </a:r>
            <a:r>
              <a:rPr lang="en-US" sz="2400" dirty="0" smtClean="0"/>
              <a:t> is the most famous woman but also the most mysterious face of the legends and traditions of Cyprus. She is known everywhere, in every part of the island. She is related to ancient and medieval buildings, beautiful sites, caves and ruins, springs and rivers, churches and chapels, mountains and plains, hidden mythical treasures. In the old stories, she is associated with kings, with warriors, with </a:t>
            </a:r>
            <a:r>
              <a:rPr lang="en-US" sz="2400" dirty="0" err="1" smtClean="0"/>
              <a:t>Digenis</a:t>
            </a:r>
            <a:r>
              <a:rPr lang="en-US" sz="2400" dirty="0" smtClean="0"/>
              <a:t> </a:t>
            </a:r>
            <a:r>
              <a:rPr lang="en-US" sz="2400" dirty="0" err="1" smtClean="0"/>
              <a:t>Akrita</a:t>
            </a:r>
            <a:r>
              <a:rPr lang="en-US" sz="2400" dirty="0" smtClean="0"/>
              <a:t> himself sometime, and with other mysterious people.</a:t>
            </a:r>
            <a:endParaRPr lang="en-GB" sz="24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515" y="617095"/>
            <a:ext cx="6284659" cy="548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90688"/>
            <a:ext cx="10972800" cy="4572000"/>
          </a:xfrm>
        </p:spPr>
        <p:txBody>
          <a:bodyPr>
            <a:normAutofit/>
          </a:bodyPr>
          <a:lstStyle/>
          <a:p>
            <a:pPr marL="64008" indent="0" algn="ctr" eaLnBrk="1" fontAlgn="auto" hangingPunct="1">
              <a:spcAft>
                <a:spcPts val="0"/>
              </a:spcAft>
              <a:buFont typeface="Wingdings 2"/>
              <a:buNone/>
              <a:defRPr/>
            </a:pPr>
            <a:r>
              <a:rPr lang="en-US" dirty="0" smtClean="0"/>
              <a:t>Greek mythology is one of the most widespread in the world and consists of a rich collection of narratives that refer to the life and adventures of a wide variety of gods, heroes and other mythological creatures. These stories were originally formed through the oral and poetic tradition before they were written in the works of Greek literature. The oldest known literary sources are the two epics, the Iliad and the Odyssey of Homer (8th century BC), dedicated to the events of the Trojan War and to the Ulysses adventures that followed.</a:t>
            </a:r>
          </a:p>
          <a:p>
            <a:pPr marL="274320" indent="-274320" eaLnBrk="1" fontAlgn="auto" hangingPunct="1">
              <a:spcAft>
                <a:spcPts val="0"/>
              </a:spcAft>
              <a:buFont typeface="Wingdings 2"/>
              <a:buChar char=""/>
              <a:defRPr/>
            </a:pPr>
            <a:endParaRPr lang="el-GR" dirty="0"/>
          </a:p>
        </p:txBody>
      </p:sp>
      <p:sp>
        <p:nvSpPr>
          <p:cNvPr id="2" name="Title 1"/>
          <p:cNvSpPr>
            <a:spLocks noGrp="1"/>
          </p:cNvSpPr>
          <p:nvPr>
            <p:ph type="title"/>
          </p:nvPr>
        </p:nvSpPr>
        <p:spPr/>
        <p:txBody>
          <a:bodyPr/>
          <a:lstStyle/>
          <a:p>
            <a:pPr algn="ctr" eaLnBrk="1" fontAlgn="auto" hangingPunct="1">
              <a:spcAft>
                <a:spcPts val="0"/>
              </a:spcAft>
              <a:defRPr/>
            </a:pPr>
            <a:r>
              <a:rPr sz="5400" b="1" i="1" smtClean="0">
                <a:ln w="22225">
                  <a:solidFill>
                    <a:schemeClr val="accent2"/>
                  </a:solidFill>
                  <a:prstDash val="solid"/>
                </a:ln>
                <a:solidFill>
                  <a:schemeClr val="accent2">
                    <a:lumMod val="40000"/>
                    <a:lumOff val="60000"/>
                  </a:schemeClr>
                </a:solidFill>
                <a:latin typeface="+mn-lt"/>
                <a:ea typeface="+mn-ea"/>
                <a:cs typeface="+mn-cs"/>
              </a:rPr>
              <a:t>GREEK</a:t>
            </a:r>
            <a:r>
              <a:rPr sz="5400" b="1" i="1">
                <a:ln w="22225">
                  <a:solidFill>
                    <a:schemeClr val="accent2"/>
                  </a:solidFill>
                  <a:prstDash val="solid"/>
                </a:ln>
                <a:solidFill>
                  <a:schemeClr val="accent2">
                    <a:lumMod val="40000"/>
                    <a:lumOff val="60000"/>
                  </a:schemeClr>
                </a:solidFill>
                <a:latin typeface="+mn-lt"/>
                <a:ea typeface="+mn-ea"/>
                <a:cs typeface="+mn-cs"/>
              </a:rPr>
              <a:t> </a:t>
            </a:r>
            <a:r>
              <a:rPr sz="5400" b="1" i="1" smtClean="0">
                <a:ln w="22225">
                  <a:solidFill>
                    <a:schemeClr val="accent2"/>
                  </a:solidFill>
                  <a:prstDash val="solid"/>
                </a:ln>
                <a:solidFill>
                  <a:schemeClr val="accent2">
                    <a:lumMod val="40000"/>
                    <a:lumOff val="60000"/>
                  </a:schemeClr>
                </a:solidFill>
                <a:latin typeface="+mn-lt"/>
                <a:ea typeface="+mn-ea"/>
                <a:cs typeface="+mn-cs"/>
              </a:rPr>
              <a:t>MYTHOLOGY</a:t>
            </a:r>
            <a:endParaRPr lang="el-GR" sz="5400" b="1" i="1">
              <a:ln w="22225">
                <a:solidFill>
                  <a:schemeClr val="accent2"/>
                </a:solidFill>
                <a:prstDash val="solid"/>
              </a:ln>
              <a:solidFill>
                <a:schemeClr val="accent2">
                  <a:lumMod val="40000"/>
                  <a:lumOff val="60000"/>
                </a:schemeClr>
              </a:solidFill>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0612" y="2467410"/>
            <a:ext cx="8561388" cy="3552825"/>
          </a:xfrm>
        </p:spPr>
        <p:txBody>
          <a:bodyPr/>
          <a:lstStyle/>
          <a:p>
            <a:pPr marL="0" indent="0" algn="ctr" eaLnBrk="1" hangingPunct="1">
              <a:lnSpc>
                <a:spcPct val="90000"/>
              </a:lnSpc>
              <a:buFont typeface="Wingdings 2" pitchFamily="18" charset="2"/>
              <a:buNone/>
            </a:pPr>
            <a:endParaRPr lang="en-US" dirty="0" smtClean="0"/>
          </a:p>
          <a:p>
            <a:pPr marL="0" indent="0" algn="ctr" eaLnBrk="1" hangingPunct="1">
              <a:lnSpc>
                <a:spcPct val="90000"/>
              </a:lnSpc>
              <a:buFont typeface="Wingdings 2" pitchFamily="18" charset="2"/>
              <a:buNone/>
            </a:pPr>
            <a:endParaRPr lang="en-US" dirty="0" smtClean="0"/>
          </a:p>
          <a:p>
            <a:pPr marL="0" indent="0" algn="just" eaLnBrk="1" hangingPunct="1">
              <a:lnSpc>
                <a:spcPct val="90000"/>
              </a:lnSpc>
              <a:buFont typeface="Wingdings 2" pitchFamily="18" charset="2"/>
              <a:buNone/>
            </a:pPr>
            <a:r>
              <a:rPr lang="en-US" dirty="0" smtClean="0"/>
              <a:t>It has the elements of the magic romance, supernatural and improbability.  It is not connected in a specific way with  place and time. It is </a:t>
            </a:r>
            <a:r>
              <a:rPr lang="en-US" dirty="0" err="1" smtClean="0"/>
              <a:t>refered</a:t>
            </a:r>
            <a:r>
              <a:rPr lang="en-US" dirty="0" smtClean="0"/>
              <a:t> indefinitely in the remote past. Protagonists are supernatural beings such as dragons, giants, mermaids, fairies, talking animals or heroes/heroines with magic powers for superhuman achievements ,hidden treasures and more. </a:t>
            </a:r>
          </a:p>
        </p:txBody>
      </p:sp>
      <p:pic>
        <p:nvPicPr>
          <p:cNvPr id="4" name="Picture 3"/>
          <p:cNvPicPr>
            <a:picLocks noChangeAspect="1"/>
          </p:cNvPicPr>
          <p:nvPr/>
        </p:nvPicPr>
        <p:blipFill>
          <a:blip r:embed="rId2"/>
          <a:stretch>
            <a:fillRect/>
          </a:stretch>
        </p:blipFill>
        <p:spPr>
          <a:xfrm>
            <a:off x="7232568" y="708170"/>
            <a:ext cx="3241183" cy="2208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818756" y="239293"/>
            <a:ext cx="2837108" cy="314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9953" y="4670047"/>
            <a:ext cx="3464712" cy="1732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lympians.jpg"/>
          <p:cNvPicPr>
            <a:picLocks noGrp="1" noChangeAspect="1"/>
          </p:cNvPicPr>
          <p:nvPr>
            <p:ph idx="1"/>
          </p:nvPr>
        </p:nvPicPr>
        <p:blipFill>
          <a:blip r:embed="rId2"/>
          <a:stretch>
            <a:fillRect/>
          </a:stretch>
        </p:blipFill>
        <p:spPr>
          <a:xfrm>
            <a:off x="14990" y="320778"/>
            <a:ext cx="4287187" cy="3666605"/>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7106" name="AutoShape 2" descr="Image result for poseid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sp>
        <p:nvSpPr>
          <p:cNvPr id="47107" name="AutoShape 4" descr="Related 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sp>
        <p:nvSpPr>
          <p:cNvPr id="47108" name="AutoShape 6" descr="Image result for poseido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pic>
        <p:nvPicPr>
          <p:cNvPr id="8" name="Picture 7" descr="Poseidon_(Age_of_Mythology).jpg"/>
          <p:cNvPicPr>
            <a:picLocks noChangeAspect="1"/>
          </p:cNvPicPr>
          <p:nvPr/>
        </p:nvPicPr>
        <p:blipFill>
          <a:blip r:embed="rId3"/>
          <a:stretch>
            <a:fillRect/>
          </a:stretch>
        </p:blipFill>
        <p:spPr>
          <a:xfrm>
            <a:off x="8139659" y="994190"/>
            <a:ext cx="2923080" cy="2931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040" name="Picture 8" descr="Image result for zeus"/>
          <p:cNvPicPr>
            <a:picLocks noChangeAspect="1" noChangeArrowheads="1"/>
          </p:cNvPicPr>
          <p:nvPr/>
        </p:nvPicPr>
        <p:blipFill>
          <a:blip r:embed="rId4"/>
          <a:srcRect/>
          <a:stretch>
            <a:fillRect/>
          </a:stretch>
        </p:blipFill>
        <p:spPr bwMode="auto">
          <a:xfrm>
            <a:off x="4795928" y="719526"/>
            <a:ext cx="2519271" cy="3267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042" name="Picture 10" descr="Image result for hercules"/>
          <p:cNvPicPr>
            <a:picLocks noChangeAspect="1" noChangeArrowheads="1"/>
          </p:cNvPicPr>
          <p:nvPr/>
        </p:nvPicPr>
        <p:blipFill>
          <a:blip r:embed="rId5"/>
          <a:srcRect/>
          <a:stretch>
            <a:fillRect/>
          </a:stretch>
        </p:blipFill>
        <p:spPr bwMode="auto">
          <a:xfrm>
            <a:off x="2098675" y="3429000"/>
            <a:ext cx="2349500" cy="3429000"/>
          </a:xfrm>
          <a:prstGeom prst="rect">
            <a:avLst/>
          </a:prstGeom>
          <a:noFill/>
          <a:ln w="9525">
            <a:noFill/>
            <a:miter lim="800000"/>
            <a:headEnd/>
            <a:tailEnd/>
          </a:ln>
        </p:spPr>
      </p:pic>
      <p:sp>
        <p:nvSpPr>
          <p:cNvPr id="11" name="TextBox 10"/>
          <p:cNvSpPr txBox="1"/>
          <p:nvPr/>
        </p:nvSpPr>
        <p:spPr>
          <a:xfrm>
            <a:off x="5051425" y="5365750"/>
            <a:ext cx="2908300" cy="647700"/>
          </a:xfrm>
          <a:prstGeom prst="rect">
            <a:avLst/>
          </a:prstGeom>
          <a:noFill/>
        </p:spPr>
        <p:txBody>
          <a:bodyPr>
            <a:spAutoFit/>
          </a:bodyPr>
          <a:lstStyle/>
          <a:p>
            <a:pPr fontAlgn="auto">
              <a:spcBef>
                <a:spcPts val="0"/>
              </a:spcBef>
              <a:spcAft>
                <a:spcPts val="0"/>
              </a:spcAft>
              <a:defRPr/>
            </a:pPr>
            <a:r>
              <a:rPr lang="en-US" sz="3600" dirty="0">
                <a:solidFill>
                  <a:schemeClr val="tx2">
                    <a:lumMod val="10000"/>
                  </a:schemeClr>
                </a:solidFill>
                <a:latin typeface="+mn-lt"/>
                <a:cs typeface="+mn-cs"/>
              </a:rPr>
              <a:t>Hercules</a:t>
            </a:r>
            <a:endParaRPr lang="el-GR" sz="3600" dirty="0">
              <a:solidFill>
                <a:schemeClr val="tx2">
                  <a:lumMod val="10000"/>
                </a:schemeClr>
              </a:solidFill>
              <a:latin typeface="+mn-lt"/>
              <a:cs typeface="+mn-cs"/>
            </a:endParaRPr>
          </a:p>
        </p:txBody>
      </p:sp>
      <p:sp>
        <p:nvSpPr>
          <p:cNvPr id="12" name="TextBox 11"/>
          <p:cNvSpPr txBox="1"/>
          <p:nvPr/>
        </p:nvSpPr>
        <p:spPr>
          <a:xfrm>
            <a:off x="8243888" y="4527550"/>
            <a:ext cx="2984500" cy="646113"/>
          </a:xfrm>
          <a:prstGeom prst="rect">
            <a:avLst/>
          </a:prstGeom>
          <a:noFill/>
        </p:spPr>
        <p:txBody>
          <a:bodyPr>
            <a:spAutoFit/>
          </a:bodyPr>
          <a:lstStyle/>
          <a:p>
            <a:pPr fontAlgn="auto">
              <a:spcBef>
                <a:spcPts val="0"/>
              </a:spcBef>
              <a:spcAft>
                <a:spcPts val="0"/>
              </a:spcAft>
              <a:defRPr/>
            </a:pPr>
            <a:r>
              <a:rPr lang="en-US" sz="3600" dirty="0">
                <a:solidFill>
                  <a:schemeClr val="tx2">
                    <a:lumMod val="10000"/>
                  </a:schemeClr>
                </a:solidFill>
                <a:latin typeface="+mn-lt"/>
                <a:cs typeface="+mn-cs"/>
              </a:rPr>
              <a:t>Poseidon</a:t>
            </a:r>
            <a:endParaRPr lang="el-GR" sz="3600" dirty="0">
              <a:solidFill>
                <a:schemeClr val="tx2">
                  <a:lumMod val="10000"/>
                </a:schemeClr>
              </a:solidFill>
              <a:latin typeface="+mn-lt"/>
              <a:cs typeface="+mn-cs"/>
            </a:endParaRPr>
          </a:p>
        </p:txBody>
      </p:sp>
      <p:sp>
        <p:nvSpPr>
          <p:cNvPr id="15" name="Right Arrow 14"/>
          <p:cNvSpPr/>
          <p:nvPr/>
        </p:nvSpPr>
        <p:spPr>
          <a:xfrm>
            <a:off x="4302125" y="5546725"/>
            <a:ext cx="735013" cy="300038"/>
          </a:xfrm>
          <a:prstGeom prst="rightArrow">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ln>
                <a:solidFill>
                  <a:schemeClr val="bg1">
                    <a:lumMod val="95000"/>
                    <a:lumOff val="5000"/>
                  </a:schemeClr>
                </a:solidFill>
              </a:ln>
              <a:solidFill>
                <a:schemeClr val="tx2">
                  <a:lumMod val="10000"/>
                </a:schemeClr>
              </a:solidFill>
            </a:endParaRPr>
          </a:p>
        </p:txBody>
      </p:sp>
      <p:sp>
        <p:nvSpPr>
          <p:cNvPr id="16" name="Down Arrow 15"/>
          <p:cNvSpPr/>
          <p:nvPr/>
        </p:nvSpPr>
        <p:spPr>
          <a:xfrm>
            <a:off x="8994775" y="4122738"/>
            <a:ext cx="509588" cy="523875"/>
          </a:xfrm>
          <a:prstGeom prst="downArrow">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ln>
                <a:solidFill>
                  <a:schemeClr val="bg1">
                    <a:lumMod val="95000"/>
                    <a:lumOff val="5000"/>
                  </a:schemeClr>
                </a:solidFill>
              </a:ln>
              <a:solidFill>
                <a:schemeClr val="tx2">
                  <a:lumMod val="10000"/>
                </a:schemeClr>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4040"/>
                                        </p:tgtEl>
                                        <p:attrNameLst>
                                          <p:attrName>style.visibility</p:attrName>
                                        </p:attrNameLst>
                                      </p:cBhvr>
                                      <p:to>
                                        <p:strVal val="visible"/>
                                      </p:to>
                                    </p:set>
                                    <p:animEffect transition="in" filter="circle(in)">
                                      <p:cBhvr>
                                        <p:cTn id="25" dur="2000"/>
                                        <p:tgtEl>
                                          <p:spTgt spid="4404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4042"/>
                                        </p:tgtEl>
                                        <p:attrNameLst>
                                          <p:attrName>style.visibility</p:attrName>
                                        </p:attrNameLst>
                                      </p:cBhvr>
                                      <p:to>
                                        <p:strVal val="visible"/>
                                      </p:to>
                                    </p:set>
                                    <p:anim calcmode="lin" valueType="num">
                                      <p:cBhvr additive="base">
                                        <p:cTn id="62" dur="500" fill="hold"/>
                                        <p:tgtEl>
                                          <p:spTgt spid="44042"/>
                                        </p:tgtEl>
                                        <p:attrNameLst>
                                          <p:attrName>ppt_x</p:attrName>
                                        </p:attrNameLst>
                                      </p:cBhvr>
                                      <p:tavLst>
                                        <p:tav tm="0">
                                          <p:val>
                                            <p:strVal val="#ppt_x"/>
                                          </p:val>
                                        </p:tav>
                                        <p:tav tm="100000">
                                          <p:val>
                                            <p:strVal val="#ppt_x"/>
                                          </p:val>
                                        </p:tav>
                                      </p:tavLst>
                                    </p:anim>
                                    <p:anim calcmode="lin" valueType="num">
                                      <p:cBhvr additive="base">
                                        <p:cTn id="63" dur="500" fill="hold"/>
                                        <p:tgtEl>
                                          <p:spTgt spid="440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2775"/>
            <a:ext cx="10972800" cy="3948113"/>
          </a:xfrm>
        </p:spPr>
        <p:txBody>
          <a:bodyPr/>
          <a:lstStyle/>
          <a:p>
            <a:pPr algn="ctr" eaLnBrk="1" hangingPunct="1"/>
            <a:r>
              <a:rPr lang="en-US" smtClean="0"/>
              <a:t>They are mainly intended to entertain and secondly to teach or advise giving a moral connotation</a:t>
            </a:r>
          </a:p>
          <a:p>
            <a:pPr algn="ctr" eaLnBrk="1" hangingPunct="1">
              <a:buFont typeface="Wingdings 2" pitchFamily="18" charset="2"/>
              <a:buNone/>
            </a:pPr>
            <a:endParaRPr lang="en-US" smtClean="0"/>
          </a:p>
          <a:p>
            <a:pPr algn="ctr" eaLnBrk="1" hangingPunct="1"/>
            <a:r>
              <a:rPr lang="en-US" smtClean="0"/>
              <a:t>There are cultural elements of Cyprus: morals, customs, eating habits, reference to agricultural work and people are everyday, ordinary Cypriots</a:t>
            </a:r>
          </a:p>
        </p:txBody>
      </p:sp>
      <p:sp>
        <p:nvSpPr>
          <p:cNvPr id="2" name="Title 1"/>
          <p:cNvSpPr>
            <a:spLocks noGrp="1"/>
          </p:cNvSpPr>
          <p:nvPr>
            <p:ph type="title"/>
          </p:nvPr>
        </p:nvSpPr>
        <p:spPr/>
        <p:txBody>
          <a:bodyPr/>
          <a:lstStyle/>
          <a:p>
            <a:pPr algn="ctr" eaLnBrk="1" fontAlgn="auto" hangingPunct="1">
              <a:spcAft>
                <a:spcPts val="0"/>
              </a:spcAft>
              <a:defRPr/>
            </a:pPr>
            <a:r>
              <a:rPr lang="el-GR" sz="5400" b="1">
                <a:ln w="22225">
                  <a:solidFill>
                    <a:schemeClr val="accent2"/>
                  </a:solidFill>
                  <a:prstDash val="solid"/>
                </a:ln>
                <a:solidFill>
                  <a:schemeClr val="accent2">
                    <a:lumMod val="40000"/>
                    <a:lumOff val="60000"/>
                  </a:schemeClr>
                </a:solidFill>
                <a:effectLst/>
                <a:latin typeface="+mn-lt"/>
                <a:ea typeface="+mn-ea"/>
                <a:cs typeface="+mn-cs"/>
              </a:rPr>
              <a:t>Τ</a:t>
            </a:r>
            <a:r>
              <a:rPr sz="5400" b="1">
                <a:ln w="22225">
                  <a:solidFill>
                    <a:schemeClr val="accent2"/>
                  </a:solidFill>
                  <a:prstDash val="solid"/>
                </a:ln>
                <a:solidFill>
                  <a:schemeClr val="accent2">
                    <a:lumMod val="40000"/>
                    <a:lumOff val="60000"/>
                  </a:schemeClr>
                </a:solidFill>
                <a:effectLst/>
                <a:latin typeface="+mn-lt"/>
                <a:ea typeface="+mn-ea"/>
                <a:cs typeface="+mn-cs"/>
              </a:rPr>
              <a:t>heir purpose 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912" y="1872990"/>
            <a:ext cx="9810750" cy="4243388"/>
          </a:xfrm>
        </p:spPr>
        <p:txBody>
          <a:bodyPr/>
          <a:lstStyle/>
          <a:p>
            <a:pPr marL="457200" indent="-457200" algn="ctr" eaLnBrk="1" hangingPunct="1"/>
            <a:r>
              <a:rPr lang="en-US" dirty="0" smtClean="0"/>
              <a:t> Cultivate the imagination of both children and adults</a:t>
            </a:r>
            <a:r>
              <a:rPr lang="el-GR" dirty="0" smtClean="0"/>
              <a:t>.</a:t>
            </a:r>
            <a:endParaRPr lang="en-US" dirty="0" smtClean="0"/>
          </a:p>
          <a:p>
            <a:pPr marL="457200" indent="-457200" algn="ctr" eaLnBrk="1" hangingPunct="1">
              <a:buFont typeface="Wingdings 2" pitchFamily="18" charset="2"/>
              <a:buNone/>
            </a:pPr>
            <a:r>
              <a:rPr lang="en-US" dirty="0" smtClean="0"/>
              <a:t> </a:t>
            </a:r>
          </a:p>
          <a:p>
            <a:pPr marL="457200" indent="-457200" algn="ctr" eaLnBrk="1" hangingPunct="1"/>
            <a:r>
              <a:rPr lang="en-US" dirty="0" smtClean="0"/>
              <a:t>They cause pleasure, mental and emotional satisfaction with the prevailing of a good, happy ending</a:t>
            </a:r>
            <a:r>
              <a:rPr lang="el-GR" dirty="0" smtClean="0"/>
              <a:t>.</a:t>
            </a:r>
            <a:endParaRPr lang="en-US" dirty="0" smtClean="0"/>
          </a:p>
          <a:p>
            <a:pPr marL="457200" indent="-457200" algn="ctr" eaLnBrk="1" hangingPunct="1"/>
            <a:endParaRPr lang="en-US" dirty="0" smtClean="0"/>
          </a:p>
          <a:p>
            <a:pPr marL="457200" indent="-457200" algn="ctr" eaLnBrk="1" hangingPunct="1"/>
            <a:r>
              <a:rPr lang="en-US" dirty="0" smtClean="0"/>
              <a:t> Through the promotion of positive standards (kindness, honesty, hard work) the child shapes character and learns to behave</a:t>
            </a:r>
            <a:r>
              <a:rPr lang="el-GR" dirty="0" smtClean="0"/>
              <a:t>.</a:t>
            </a:r>
            <a:endParaRPr lang="en-US" dirty="0" smtClean="0"/>
          </a:p>
        </p:txBody>
      </p:sp>
      <p:sp>
        <p:nvSpPr>
          <p:cNvPr id="6" name="Rectangle 5"/>
          <p:cNvSpPr/>
          <p:nvPr/>
        </p:nvSpPr>
        <p:spPr>
          <a:xfrm>
            <a:off x="-699661" y="0"/>
            <a:ext cx="12466940" cy="923330"/>
          </a:xfrm>
          <a:prstGeom prst="rect">
            <a:avLst/>
          </a:prstGeom>
          <a:noFill/>
        </p:spPr>
        <p:txBody>
          <a:bodyPr wrap="square">
            <a:spAutoFit/>
          </a:bodyPr>
          <a:lstStyle/>
          <a:p>
            <a:pPr algn="ctr" fontAlgn="auto">
              <a:spcBef>
                <a:spcPts val="0"/>
              </a:spcBef>
              <a:spcAft>
                <a:spcPts val="0"/>
              </a:spcAft>
              <a:defRPr/>
            </a:pPr>
            <a:r>
              <a:rPr lang="en-US" sz="5400" b="1" u="sng"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n-lt"/>
                <a:cs typeface="+mn-cs"/>
              </a:rPr>
              <a:t>THE VALUE </a:t>
            </a:r>
            <a:r>
              <a:rPr lang="en-US" sz="5400" b="1" u="sng">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n-lt"/>
                <a:cs typeface="+mn-cs"/>
              </a:rPr>
              <a:t>OF </a:t>
            </a:r>
            <a:r>
              <a:rPr lang="en-US" sz="5400" b="1" u="sng"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n-lt"/>
                <a:cs typeface="+mn-cs"/>
              </a:rPr>
              <a:t>THE LEGENDS</a:t>
            </a:r>
            <a:endParaRPr lang="en-US" sz="5400" b="1" u="sng"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n-lt"/>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2232" y="1549579"/>
            <a:ext cx="10972800" cy="4572000"/>
          </a:xfrm>
        </p:spPr>
        <p:txBody>
          <a:bodyPr>
            <a:normAutofit/>
          </a:bodyPr>
          <a:lstStyle/>
          <a:p>
            <a:pPr marL="0" indent="0" algn="ctr" eaLnBrk="1" fontAlgn="auto" hangingPunct="1">
              <a:spcAft>
                <a:spcPts val="0"/>
              </a:spcAft>
              <a:buFont typeface="Wingdings 2"/>
              <a:buNone/>
              <a:defRPr/>
            </a:pPr>
            <a:r>
              <a:rPr lang="en-US" sz="9600" b="1" i="1" spc="-100" dirty="0">
                <a:ln w="22225">
                  <a:solidFill>
                    <a:schemeClr val="accent2"/>
                  </a:solidFill>
                  <a:prstDash val="solid"/>
                </a:ln>
                <a:solidFill>
                  <a:schemeClr val="accent2">
                    <a:lumMod val="40000"/>
                    <a:lumOff val="60000"/>
                  </a:schemeClr>
                </a:solidFill>
                <a:effectLst>
                  <a:innerShdw blurRad="50800" dist="25400" dir="13500000">
                    <a:prstClr val="black">
                      <a:alpha val="70000"/>
                    </a:prstClr>
                  </a:innerShdw>
                </a:effectLst>
              </a:rPr>
              <a:t>THANK YOU FOR YOUR ATTENTION</a:t>
            </a:r>
            <a:endParaRPr lang="en-GB" sz="9600" b="1" i="1" spc="-100" dirty="0">
              <a:ln w="22225">
                <a:solidFill>
                  <a:schemeClr val="accent2"/>
                </a:solidFill>
                <a:prstDash val="solid"/>
              </a:ln>
              <a:solidFill>
                <a:schemeClr val="accent2">
                  <a:lumMod val="40000"/>
                  <a:lumOff val="60000"/>
                </a:schemeClr>
              </a:solidFill>
              <a:effectLst>
                <a:innerShdw blurRad="50800" dist="25400" dir="13500000">
                  <a:prstClr val="black">
                    <a:alpha val="70000"/>
                  </a:prstClr>
                </a:inn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4000" dirty="0" smtClean="0"/>
              <a:t>Legends are also explored as fragmentary sources of oral historical narration and as indications of social values that shape the social map of a group of people. Moreover, it has the elements of magic romance.</a:t>
            </a:r>
          </a:p>
        </p:txBody>
      </p:sp>
    </p:spTree>
    <p:extLst>
      <p:ext uri="{BB962C8B-B14F-4D97-AF65-F5344CB8AC3E}">
        <p14:creationId xmlns:p14="http://schemas.microsoft.com/office/powerpoint/2010/main" val="29910814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xEl>
                                              <p:pRg st="0" end="0"/>
                                            </p:txEl>
                                          </p:spTgt>
                                        </p:tgtEl>
                                        <p:attrNameLst>
                                          <p:attrName>r</p:attrName>
                                        </p:attrNameLst>
                                      </p:cBhvr>
                                    </p:animRot>
                                    <p:animRot by="-240000">
                                      <p:cBhvr>
                                        <p:cTn id="7" dur="200" fill="hold">
                                          <p:stCondLst>
                                            <p:cond delay="200"/>
                                          </p:stCondLst>
                                        </p:cTn>
                                        <p:tgtEl>
                                          <p:spTgt spid="2">
                                            <p:txEl>
                                              <p:pRg st="0" end="0"/>
                                            </p:txEl>
                                          </p:spTgt>
                                        </p:tgtEl>
                                        <p:attrNameLst>
                                          <p:attrName>r</p:attrName>
                                        </p:attrNameLst>
                                      </p:cBhvr>
                                    </p:animRot>
                                    <p:animRot by="240000">
                                      <p:cBhvr>
                                        <p:cTn id="8" dur="200" fill="hold">
                                          <p:stCondLst>
                                            <p:cond delay="400"/>
                                          </p:stCondLst>
                                        </p:cTn>
                                        <p:tgtEl>
                                          <p:spTgt spid="2">
                                            <p:txEl>
                                              <p:pRg st="0" end="0"/>
                                            </p:txEl>
                                          </p:spTgt>
                                        </p:tgtEl>
                                        <p:attrNameLst>
                                          <p:attrName>r</p:attrName>
                                        </p:attrNameLst>
                                      </p:cBhvr>
                                    </p:animRot>
                                    <p:animRot by="-240000">
                                      <p:cBhvr>
                                        <p:cTn id="9" dur="200" fill="hold">
                                          <p:stCondLst>
                                            <p:cond delay="600"/>
                                          </p:stCondLst>
                                        </p:cTn>
                                        <p:tgtEl>
                                          <p:spTgt spid="2">
                                            <p:txEl>
                                              <p:pRg st="0" end="0"/>
                                            </p:txEl>
                                          </p:spTgt>
                                        </p:tgtEl>
                                        <p:attrNameLst>
                                          <p:attrName>r</p:attrName>
                                        </p:attrNameLst>
                                      </p:cBhvr>
                                    </p:animRot>
                                    <p:animRot by="120000">
                                      <p:cBhvr>
                                        <p:cTn id="10" dur="200" fill="hold">
                                          <p:stCondLst>
                                            <p:cond delay="80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th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593" y="1233925"/>
            <a:ext cx="11014604" cy="3256691"/>
          </a:xfrm>
        </p:spPr>
        <p:txBody>
          <a:bodyPr>
            <a:normAutofit/>
          </a:bodyPr>
          <a:lstStyle/>
          <a:p>
            <a:pPr marL="0" indent="0" algn="ctr" eaLnBrk="1" fontAlgn="auto" hangingPunct="1">
              <a:spcAft>
                <a:spcPts val="0"/>
              </a:spcAft>
              <a:buFont typeface="Wingdings 2"/>
              <a:buNone/>
              <a:defRPr/>
            </a:pPr>
            <a:r>
              <a:rPr lang="en-US" sz="3200" b="1" i="1" u="sng" dirty="0" err="1">
                <a:ln w="22225">
                  <a:solidFill>
                    <a:schemeClr val="accent2"/>
                  </a:solidFill>
                  <a:prstDash val="solid"/>
                </a:ln>
                <a:solidFill>
                  <a:schemeClr val="accent2">
                    <a:lumMod val="40000"/>
                    <a:lumOff val="60000"/>
                  </a:schemeClr>
                </a:solidFill>
              </a:rPr>
              <a:t>Τhe</a:t>
            </a:r>
            <a:r>
              <a:rPr lang="en-US" sz="3200" b="1" i="1" u="sng" dirty="0">
                <a:ln w="22225">
                  <a:solidFill>
                    <a:schemeClr val="accent2"/>
                  </a:solidFill>
                  <a:prstDash val="solid"/>
                </a:ln>
                <a:solidFill>
                  <a:schemeClr val="accent2">
                    <a:lumMod val="40000"/>
                    <a:lumOff val="60000"/>
                  </a:schemeClr>
                </a:solidFill>
              </a:rPr>
              <a:t> characteristics of the Cypriot </a:t>
            </a:r>
            <a:r>
              <a:rPr lang="en-US" sz="3200" b="1" i="1" u="sng" dirty="0" smtClean="0">
                <a:ln w="22225">
                  <a:solidFill>
                    <a:schemeClr val="accent2"/>
                  </a:solidFill>
                  <a:prstDash val="solid"/>
                </a:ln>
                <a:solidFill>
                  <a:schemeClr val="accent2">
                    <a:lumMod val="40000"/>
                    <a:lumOff val="60000"/>
                  </a:schemeClr>
                </a:solidFill>
              </a:rPr>
              <a:t>legends </a:t>
            </a:r>
            <a:r>
              <a:rPr lang="en-US" sz="3200" b="1" i="1" u="sng" dirty="0">
                <a:ln w="22225">
                  <a:solidFill>
                    <a:schemeClr val="accent2"/>
                  </a:solidFill>
                  <a:prstDash val="solid"/>
                </a:ln>
                <a:solidFill>
                  <a:schemeClr val="accent2">
                    <a:lumMod val="40000"/>
                    <a:lumOff val="60000"/>
                  </a:schemeClr>
                </a:solidFill>
              </a:rPr>
              <a:t>are many but the most important ones are:</a:t>
            </a:r>
          </a:p>
          <a:p>
            <a:pPr marL="0" indent="0" algn="ctr" eaLnBrk="1" fontAlgn="auto" hangingPunct="1">
              <a:spcAft>
                <a:spcPts val="0"/>
              </a:spcAft>
              <a:buFont typeface="Wingdings 2"/>
              <a:buNone/>
              <a:defRPr/>
            </a:pPr>
            <a:endParaRPr lang="en-US" sz="3900" b="1" u="sng" dirty="0" smtClean="0">
              <a:solidFill>
                <a:schemeClr val="bg1">
                  <a:lumMod val="95000"/>
                  <a:lumOff val="5000"/>
                </a:schemeClr>
              </a:solidFill>
            </a:endParaRPr>
          </a:p>
          <a:p>
            <a:pPr marL="0" indent="0" algn="ctr" eaLnBrk="1" fontAlgn="auto" hangingPunct="1">
              <a:spcAft>
                <a:spcPts val="0"/>
              </a:spcAft>
              <a:buFont typeface="Wingdings 2"/>
              <a:buNone/>
              <a:defRPr/>
            </a:pPr>
            <a:r>
              <a:rPr lang="en-GB" dirty="0" smtClean="0"/>
              <a:t>They are</a:t>
            </a:r>
            <a:r>
              <a:rPr lang="en-US" dirty="0" smtClean="0"/>
              <a:t> </a:t>
            </a:r>
            <a:r>
              <a:rPr lang="en-US" dirty="0"/>
              <a:t>written in the Cypriot dialect. </a:t>
            </a:r>
            <a:r>
              <a:rPr lang="en-US" dirty="0" smtClean="0"/>
              <a:t>The </a:t>
            </a:r>
            <a:r>
              <a:rPr lang="en-US" dirty="0"/>
              <a:t>local idiomatic language gives the narrative a sense of functionality </a:t>
            </a:r>
            <a:r>
              <a:rPr lang="en-US" dirty="0" smtClean="0"/>
              <a:t>so </a:t>
            </a:r>
            <a:r>
              <a:rPr lang="en-US" dirty="0"/>
              <a:t>that there may be communication and mutual perception between the </a:t>
            </a:r>
            <a:r>
              <a:rPr lang="en-US" dirty="0" smtClean="0"/>
              <a:t>legend </a:t>
            </a:r>
            <a:r>
              <a:rPr lang="en-US" dirty="0"/>
              <a:t>and the </a:t>
            </a:r>
            <a:r>
              <a:rPr lang="en-US" dirty="0" smtClean="0"/>
              <a:t>audience</a:t>
            </a:r>
            <a:r>
              <a:rPr lang="el-GR" dirty="0" smtClean="0"/>
              <a:t>.</a:t>
            </a:r>
            <a:r>
              <a:rPr lang="en-US" dirty="0" smtClean="0"/>
              <a:t> </a:t>
            </a:r>
            <a:endParaRPr lang="el-GR" dirty="0" smtClean="0"/>
          </a:p>
          <a:p>
            <a:pPr marL="0" indent="0" algn="ctr" eaLnBrk="1" fontAlgn="auto" hangingPunct="1">
              <a:spcAft>
                <a:spcPts val="0"/>
              </a:spcAft>
              <a:buFont typeface="Wingdings 2"/>
              <a:buNone/>
              <a:defRPr/>
            </a:pPr>
            <a:endParaRPr lang="el-GR" dirty="0"/>
          </a:p>
          <a:p>
            <a:pPr marL="0" indent="0" eaLnBrk="1" fontAlgn="auto" hangingPunct="1">
              <a:spcAft>
                <a:spcPts val="0"/>
              </a:spcAft>
              <a:buFont typeface="Wingdings 2"/>
              <a:buNone/>
              <a:defRPr/>
            </a:pPr>
            <a:endParaRPr lang="el-GR" dirty="0" smtClean="0"/>
          </a:p>
          <a:p>
            <a:pPr marL="0" indent="0" eaLnBrk="1" fontAlgn="auto" hangingPunct="1">
              <a:spcAft>
                <a:spcPts val="0"/>
              </a:spcAft>
              <a:buFont typeface="Wingdings 2"/>
              <a:buNone/>
              <a:defRPr/>
            </a:pPr>
            <a:endParaRPr lang="en-US" dirty="0" smtClean="0"/>
          </a:p>
        </p:txBody>
      </p:sp>
      <p:sp>
        <p:nvSpPr>
          <p:cNvPr id="18434" name="Rectangle 1"/>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pPr defTabSz="914400" eaLnBrk="0" hangingPunct="0"/>
            <a:endParaRPr lang="en-US" altLang="en-US"/>
          </a:p>
        </p:txBody>
      </p:sp>
      <p:sp>
        <p:nvSpPr>
          <p:cNvPr id="5" name="Rectangle 4"/>
          <p:cNvSpPr>
            <a:spLocks noChangeArrowheads="1"/>
          </p:cNvSpPr>
          <p:nvPr/>
        </p:nvSpPr>
        <p:spPr bwMode="auto">
          <a:xfrm>
            <a:off x="0" y="4759325"/>
            <a:ext cx="11661775" cy="1282700"/>
          </a:xfrm>
          <a:prstGeom prst="rect">
            <a:avLst/>
          </a:prstGeom>
          <a:noFill/>
          <a:ln w="9525">
            <a:noFill/>
            <a:miter lim="800000"/>
            <a:headEnd/>
            <a:tailEnd/>
          </a:ln>
        </p:spPr>
        <p:txBody>
          <a:bodyPr>
            <a:spAutoFit/>
          </a:bodyPr>
          <a:lstStyle/>
          <a:p>
            <a:pPr lvl="1" algn="ctr">
              <a:buClr>
                <a:srgbClr val="7D9263"/>
              </a:buClr>
              <a:buFont typeface="Courier New" pitchFamily="49" charset="0"/>
              <a:buChar char="o"/>
            </a:pPr>
            <a:r>
              <a:rPr lang="en-US" sz="2600" dirty="0">
                <a:latin typeface="Constantia" pitchFamily="18" charset="0"/>
              </a:rPr>
              <a:t>        </a:t>
            </a:r>
            <a:r>
              <a:rPr lang="en-US" sz="2600" dirty="0" err="1">
                <a:latin typeface="Constantia" pitchFamily="18" charset="0"/>
              </a:rPr>
              <a:t>Τhe</a:t>
            </a:r>
            <a:r>
              <a:rPr lang="en-US" sz="2600" dirty="0">
                <a:latin typeface="Constantia" pitchFamily="18" charset="0"/>
              </a:rPr>
              <a:t> world of </a:t>
            </a:r>
            <a:r>
              <a:rPr lang="en-US" sz="2600" dirty="0" smtClean="0">
                <a:latin typeface="Constantia" pitchFamily="18" charset="0"/>
              </a:rPr>
              <a:t>legend is </a:t>
            </a:r>
            <a:r>
              <a:rPr lang="en-US" sz="2600" dirty="0">
                <a:latin typeface="Constantia" pitchFamily="18" charset="0"/>
              </a:rPr>
              <a:t>imaginative and in  difficult </a:t>
            </a:r>
            <a:r>
              <a:rPr lang="en-US" sz="2600" dirty="0" smtClean="0">
                <a:latin typeface="Constantia" pitchFamily="18" charset="0"/>
              </a:rPr>
              <a:t>moments, </a:t>
            </a:r>
            <a:r>
              <a:rPr lang="en-US" sz="2600" dirty="0">
                <a:latin typeface="Constantia" pitchFamily="18" charset="0"/>
              </a:rPr>
              <a:t>a miracle is made with the mediation of a supernatural assistant or with the use of a magic medium such as a shawl, an animal ,a ring….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xEl>
                                              <p:pRg st="0" end="0"/>
                                            </p:txEl>
                                          </p:spTgt>
                                        </p:tgtEl>
                                        <p:attrNameLst>
                                          <p:attrName>style.color</p:attrName>
                                        </p:attrNameLst>
                                      </p:cBhvr>
                                      <p:to>
                                        <a:schemeClr val="bg1"/>
                                      </p:to>
                                    </p:animClr>
                                    <p:animClr clrSpc="rgb" dir="cw">
                                      <p:cBhvr>
                                        <p:cTn id="7" dur="250" autoRev="1" fill="remove"/>
                                        <p:tgtEl>
                                          <p:spTgt spid="5">
                                            <p:txEl>
                                              <p:pRg st="0" end="0"/>
                                            </p:txEl>
                                          </p:spTgt>
                                        </p:tgtEl>
                                        <p:attrNameLst>
                                          <p:attrName>fillcolor</p:attrName>
                                        </p:attrNameLst>
                                      </p:cBhvr>
                                      <p:to>
                                        <a:schemeClr val="bg1"/>
                                      </p:to>
                                    </p:animClr>
                                    <p:set>
                                      <p:cBhvr>
                                        <p:cTn id="8" dur="250" autoRev="1" fill="remove"/>
                                        <p:tgtEl>
                                          <p:spTgt spid="5">
                                            <p:txEl>
                                              <p:pRg st="0" end="0"/>
                                            </p:txEl>
                                          </p:spTgt>
                                        </p:tgtEl>
                                        <p:attrNameLst>
                                          <p:attrName>fill.type</p:attrName>
                                        </p:attrNameLst>
                                      </p:cBhvr>
                                      <p:to>
                                        <p:strVal val="solid"/>
                                      </p:to>
                                    </p:set>
                                    <p:set>
                                      <p:cBhvr>
                                        <p:cTn id="9" dur="250" autoRev="1" fill="remove"/>
                                        <p:tgtEl>
                                          <p:spTgt spid="5">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8" presetClass="emph" presetSubtype="0" fill="hold" nodeType="clickEffect">
                                  <p:stCondLst>
                                    <p:cond delay="0"/>
                                  </p:stCondLst>
                                  <p:iterate type="lt">
                                    <p:tmPct val="4000"/>
                                  </p:iterate>
                                  <p:childTnLst>
                                    <p:set>
                                      <p:cBhvr override="childStyle">
                                        <p:cTn id="13"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949" y="1014617"/>
            <a:ext cx="10972800" cy="4572000"/>
          </a:xfrm>
        </p:spPr>
        <p:txBody>
          <a:bodyPr/>
          <a:lstStyle/>
          <a:p>
            <a:pPr algn="ctr" eaLnBrk="1" hangingPunct="1"/>
            <a:endParaRPr lang="en-US" dirty="0" smtClean="0"/>
          </a:p>
          <a:p>
            <a:pPr algn="ctr" eaLnBrk="1" hangingPunct="1"/>
            <a:endParaRPr lang="en-US" dirty="0" smtClean="0"/>
          </a:p>
          <a:p>
            <a:pPr marL="0" indent="0" algn="ctr" eaLnBrk="1" hangingPunct="1">
              <a:buNone/>
            </a:pPr>
            <a:r>
              <a:rPr lang="en-US" dirty="0" smtClean="0"/>
              <a:t>Legends are not </a:t>
            </a:r>
            <a:r>
              <a:rPr lang="en-US" dirty="0" err="1" smtClean="0"/>
              <a:t>refered</a:t>
            </a:r>
            <a:r>
              <a:rPr lang="en-US" dirty="0" smtClean="0"/>
              <a:t> to specific people or to a specific place and time whereas the heroes have symbolic names depending on their properties or their dressing preferences or their daily routines .”</a:t>
            </a:r>
            <a:r>
              <a:rPr lang="en-US" dirty="0" err="1" smtClean="0"/>
              <a:t>Stachtou</a:t>
            </a:r>
            <a:r>
              <a:rPr lang="en-US" dirty="0" smtClean="0"/>
              <a:t>”, “The three-eyes man” “ The dragon and the svelte”, The Good-fate woman are some  of  the </a:t>
            </a:r>
            <a:r>
              <a:rPr lang="en-US" dirty="0" err="1" smtClean="0"/>
              <a:t>favourite</a:t>
            </a:r>
            <a:r>
              <a:rPr lang="en-US" dirty="0" smtClean="0"/>
              <a:t>  </a:t>
            </a:r>
            <a:r>
              <a:rPr lang="en-US" dirty="0" smtClean="0"/>
              <a:t>legends </a:t>
            </a:r>
            <a:r>
              <a:rPr lang="en-US" dirty="0" smtClean="0"/>
              <a:t>in our country. </a:t>
            </a:r>
          </a:p>
          <a:p>
            <a:pPr eaLnBrk="1" hangingPunct="1"/>
            <a:endParaRPr lang="en-US" dirty="0" smtClean="0"/>
          </a:p>
        </p:txBody>
      </p:sp>
      <p:pic>
        <p:nvPicPr>
          <p:cNvPr id="4" name="Picture 3"/>
          <p:cNvPicPr>
            <a:picLocks noChangeAspect="1"/>
          </p:cNvPicPr>
          <p:nvPr/>
        </p:nvPicPr>
        <p:blipFill>
          <a:blip r:embed="rId2"/>
          <a:stretch>
            <a:fillRect/>
          </a:stretch>
        </p:blipFill>
        <p:spPr>
          <a:xfrm>
            <a:off x="9585325" y="4765675"/>
            <a:ext cx="2093913" cy="13890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44563"/>
            <a:ext cx="10820400" cy="5521325"/>
          </a:xfrm>
        </p:spPr>
        <p:txBody>
          <a:bodyPr/>
          <a:lstStyle/>
          <a:p>
            <a:pPr marL="0" indent="0" eaLnBrk="1" hangingPunct="1"/>
            <a:r>
              <a:rPr lang="en-US" dirty="0" smtClean="0"/>
              <a:t>Cyprus’ legends, in their many years of oral tradition and in their relatively recent recording, are monuments of this peculiar, pure Greek speech. Legends were created and spread through hundreds of years by word of mouth. There is always a pleasant end, the good's pay and the punishment of evil.</a:t>
            </a:r>
          </a:p>
          <a:p>
            <a:pPr marL="0" indent="0" eaLnBrk="1" hangingPunct="1">
              <a:buFont typeface="Wingdings 2" pitchFamily="18" charset="2"/>
              <a:buNone/>
            </a:pPr>
            <a:endParaRPr lang="en-US" dirty="0" smtClean="0"/>
          </a:p>
        </p:txBody>
      </p:sp>
      <p:pic>
        <p:nvPicPr>
          <p:cNvPr id="4" name="Picture 3"/>
          <p:cNvPicPr>
            <a:picLocks noChangeAspect="1"/>
          </p:cNvPicPr>
          <p:nvPr/>
        </p:nvPicPr>
        <p:blipFill>
          <a:blip r:embed="rId2">
            <a:extLst/>
          </a:blip>
          <a:stretch>
            <a:fillRect/>
          </a:stretch>
        </p:blipFill>
        <p:spPr>
          <a:xfrm>
            <a:off x="460375" y="3557102"/>
            <a:ext cx="6071016" cy="2908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7" name="AutoShape 2" descr="Related 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sp>
        <p:nvSpPr>
          <p:cNvPr id="21508" name="AutoShape 4" descr="Related imag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sp>
        <p:nvSpPr>
          <p:cNvPr id="21509" name="AutoShape 6" descr="Image result for κυπρος παραμυθια"/>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l-GR">
              <a:latin typeface="Constantia" pitchFamily="18" charset="0"/>
            </a:endParaRPr>
          </a:p>
        </p:txBody>
      </p:sp>
      <p:pic>
        <p:nvPicPr>
          <p:cNvPr id="8" name="Picture 7"/>
          <p:cNvPicPr>
            <a:picLocks noChangeAspect="1"/>
          </p:cNvPicPr>
          <p:nvPr/>
        </p:nvPicPr>
        <p:blipFill>
          <a:blip r:embed="rId3">
            <a:extLst/>
          </a:blip>
          <a:stretch>
            <a:fillRect/>
          </a:stretch>
        </p:blipFill>
        <p:spPr>
          <a:xfrm>
            <a:off x="6756816" y="3557102"/>
            <a:ext cx="4991723" cy="2863121"/>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siagwg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1612</TotalTime>
  <Words>1442</Words>
  <Application>Microsoft Office PowerPoint</Application>
  <PresentationFormat>Widescreen</PresentationFormat>
  <Paragraphs>72</Paragraphs>
  <Slides>33</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Constantia</vt:lpstr>
      <vt:lpstr>Courier New</vt:lpstr>
      <vt:lpstr>Wingdings 2</vt:lpstr>
      <vt:lpstr>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version of Greek legends</vt:lpstr>
      <vt:lpstr>PowerPoint Presentation</vt:lpstr>
      <vt:lpstr>           Spanos and 40 dragons</vt:lpstr>
      <vt:lpstr>PowerPoint Presentation</vt:lpstr>
      <vt:lpstr>PowerPoint Presentation</vt:lpstr>
      <vt:lpstr>   Dighenis Akritas</vt:lpstr>
      <vt:lpstr>PowerPoint Presentation</vt:lpstr>
      <vt:lpstr>      Dighenis and Stone of Rom </vt:lpstr>
      <vt:lpstr>Stone of Rom</vt:lpstr>
      <vt:lpstr> Five Finger Mountain and Dighenis</vt:lpstr>
      <vt:lpstr>PowerPoint Presentation</vt:lpstr>
      <vt:lpstr>Many legends related to goddess, Aphrodite</vt:lpstr>
      <vt:lpstr>PowerPoint Presentation</vt:lpstr>
      <vt:lpstr>     Aphrodite and Stone of Rom</vt:lpstr>
      <vt:lpstr>THE BATHS OF APHRODITE</vt:lpstr>
      <vt:lpstr>BATHS OF APHRODITE</vt:lpstr>
      <vt:lpstr>THE BIRTH OF THE APHRODITE</vt:lpstr>
      <vt:lpstr>PowerPoint Presentation</vt:lpstr>
      <vt:lpstr>GREEK MYTHOLOGY</vt:lpstr>
      <vt:lpstr>PowerPoint Presentation</vt:lpstr>
      <vt:lpstr>Τheir purpose are...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Fairy tale-</dc:title>
  <dc:creator>Elena Christou</dc:creator>
  <cp:lastModifiedBy>Student</cp:lastModifiedBy>
  <cp:revision>129</cp:revision>
  <cp:lastPrinted>2018-11-28T05:56:15Z</cp:lastPrinted>
  <dcterms:created xsi:type="dcterms:W3CDTF">2018-10-25T13:17:49Z</dcterms:created>
  <dcterms:modified xsi:type="dcterms:W3CDTF">2018-12-10T07:01:22Z</dcterms:modified>
</cp:coreProperties>
</file>