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68" r:id="rId5"/>
    <p:sldId id="258" r:id="rId6"/>
    <p:sldId id="259" r:id="rId7"/>
    <p:sldId id="260" r:id="rId8"/>
    <p:sldId id="261" r:id="rId9"/>
    <p:sldId id="264" r:id="rId10"/>
    <p:sldId id="262" r:id="rId11"/>
    <p:sldId id="263" r:id="rId12"/>
    <p:sldId id="265" r:id="rId13"/>
    <p:sldId id="266" r:id="rId14"/>
    <p:sldId id="269" r:id="rId1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9B2C9-D318-4E27-9C0F-BD0282207C8A}"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3766FDD9-C354-4D60-B6D1-595915A56A80}">
      <dgm:prSet custT="1"/>
      <dgm:spPr/>
      <dgm:t>
        <a:bodyPr/>
        <a:lstStyle/>
        <a:p>
          <a:r>
            <a:rPr lang="en-US" sz="2000" dirty="0"/>
            <a:t>Music has always been an integral part of the cultural identity of the people around the world. For Cyprus in particular, music had and continues to have a special place in its culture.</a:t>
          </a:r>
        </a:p>
      </dgm:t>
    </dgm:pt>
    <dgm:pt modelId="{1B22A4B4-F9E1-4891-B6DE-8534CB2AAE06}" type="parTrans" cxnId="{21A49E0E-D8BC-488D-B832-2C292BDAB4F3}">
      <dgm:prSet/>
      <dgm:spPr/>
      <dgm:t>
        <a:bodyPr/>
        <a:lstStyle/>
        <a:p>
          <a:endParaRPr lang="en-US"/>
        </a:p>
      </dgm:t>
    </dgm:pt>
    <dgm:pt modelId="{9639830B-E4B5-4735-95CF-97065176B164}" type="sibTrans" cxnId="{21A49E0E-D8BC-488D-B832-2C292BDAB4F3}">
      <dgm:prSet/>
      <dgm:spPr/>
      <dgm:t>
        <a:bodyPr/>
        <a:lstStyle/>
        <a:p>
          <a:endParaRPr lang="en-US"/>
        </a:p>
      </dgm:t>
    </dgm:pt>
    <dgm:pt modelId="{270D8157-D7BE-46CC-8EDA-694553A14315}">
      <dgm:prSet/>
      <dgm:spPr/>
      <dgm:t>
        <a:bodyPr/>
        <a:lstStyle/>
        <a:p>
          <a:r>
            <a:rPr lang="en-US" dirty="0"/>
            <a:t>Greek musical elements are the hallmark of the Cypriot songs. At the same time, the influence of European conquests coming from the West and East is also remarkable. They all conveyed a rich musical folk tradition with unique characteristics that shaped the ultimate character of the music of the place.</a:t>
          </a:r>
        </a:p>
      </dgm:t>
    </dgm:pt>
    <dgm:pt modelId="{875EFEDA-9E50-42AA-B66A-BEDA51899353}" type="parTrans" cxnId="{9F758EE3-8564-4D77-9EC7-F8C5945C30BD}">
      <dgm:prSet/>
      <dgm:spPr/>
      <dgm:t>
        <a:bodyPr/>
        <a:lstStyle/>
        <a:p>
          <a:endParaRPr lang="en-US"/>
        </a:p>
      </dgm:t>
    </dgm:pt>
    <dgm:pt modelId="{703EB718-89EE-48CD-A889-D2BAFB1CAA6A}" type="sibTrans" cxnId="{9F758EE3-8564-4D77-9EC7-F8C5945C30BD}">
      <dgm:prSet/>
      <dgm:spPr/>
      <dgm:t>
        <a:bodyPr/>
        <a:lstStyle/>
        <a:p>
          <a:endParaRPr lang="en-US"/>
        </a:p>
      </dgm:t>
    </dgm:pt>
    <dgm:pt modelId="{05CB7B6E-BF08-4AE3-B578-1E6E8A792861}">
      <dgm:prSet/>
      <dgm:spPr/>
      <dgm:t>
        <a:bodyPr/>
        <a:lstStyle/>
        <a:p>
          <a:r>
            <a:rPr lang="en-US" dirty="0"/>
            <a:t>Despite the many conquerors Cypriots managed to keep their civilization unaffected, as well as their music. Their music presents, as it is expected, similarities with the music of the other Greek regions, such as Crete, the Dodecanese and Asia Minor.</a:t>
          </a:r>
        </a:p>
      </dgm:t>
    </dgm:pt>
    <dgm:pt modelId="{3EE590C0-1BA2-47C8-8588-C896ACDF9619}" type="parTrans" cxnId="{D98D1671-DE24-4C9E-81A8-2D4E4C6383D1}">
      <dgm:prSet/>
      <dgm:spPr/>
      <dgm:t>
        <a:bodyPr/>
        <a:lstStyle/>
        <a:p>
          <a:endParaRPr lang="en-US"/>
        </a:p>
      </dgm:t>
    </dgm:pt>
    <dgm:pt modelId="{CF9E244E-27F0-4FAE-BB69-FFA3C6E00CD0}" type="sibTrans" cxnId="{D98D1671-DE24-4C9E-81A8-2D4E4C6383D1}">
      <dgm:prSet/>
      <dgm:spPr/>
      <dgm:t>
        <a:bodyPr/>
        <a:lstStyle/>
        <a:p>
          <a:endParaRPr lang="en-US"/>
        </a:p>
      </dgm:t>
    </dgm:pt>
    <dgm:pt modelId="{7FAF8D4B-A5EF-4AD1-A4DF-955D5933BC28}">
      <dgm:prSet/>
      <dgm:spPr/>
      <dgm:t>
        <a:bodyPr/>
        <a:lstStyle/>
        <a:p>
          <a:r>
            <a:rPr lang="en-US"/>
            <a:t>First recording on its music tradition exists in the Homeric epics where we have a reference to the venereal, devotional celebrations in honor of the goddess Aphrodite, which includes contests of songs.</a:t>
          </a:r>
        </a:p>
      </dgm:t>
    </dgm:pt>
    <dgm:pt modelId="{86AE9E11-412B-470E-83FC-5E89A89A3ADF}" type="parTrans" cxnId="{0BA36391-EA69-4533-899C-383D744AE71D}">
      <dgm:prSet/>
      <dgm:spPr/>
      <dgm:t>
        <a:bodyPr/>
        <a:lstStyle/>
        <a:p>
          <a:endParaRPr lang="en-US"/>
        </a:p>
      </dgm:t>
    </dgm:pt>
    <dgm:pt modelId="{F4F6540B-68C3-4DC2-AE1F-1C59BF678351}" type="sibTrans" cxnId="{0BA36391-EA69-4533-899C-383D744AE71D}">
      <dgm:prSet/>
      <dgm:spPr/>
      <dgm:t>
        <a:bodyPr/>
        <a:lstStyle/>
        <a:p>
          <a:endParaRPr lang="en-US"/>
        </a:p>
      </dgm:t>
    </dgm:pt>
    <dgm:pt modelId="{7A4870E8-93AB-4E72-BECC-D5BA689E9376}" type="pres">
      <dgm:prSet presAssocID="{9F29B2C9-D318-4E27-9C0F-BD0282207C8A}" presName="linear" presStyleCnt="0">
        <dgm:presLayoutVars>
          <dgm:animLvl val="lvl"/>
          <dgm:resizeHandles val="exact"/>
        </dgm:presLayoutVars>
      </dgm:prSet>
      <dgm:spPr/>
      <dgm:t>
        <a:bodyPr/>
        <a:lstStyle/>
        <a:p>
          <a:endParaRPr lang="el-GR"/>
        </a:p>
      </dgm:t>
    </dgm:pt>
    <dgm:pt modelId="{4AD15A5C-8153-43C6-A56D-62947567EC70}" type="pres">
      <dgm:prSet presAssocID="{3766FDD9-C354-4D60-B6D1-595915A56A80}" presName="parentText" presStyleLbl="node1" presStyleIdx="0" presStyleCnt="4">
        <dgm:presLayoutVars>
          <dgm:chMax val="0"/>
          <dgm:bulletEnabled val="1"/>
        </dgm:presLayoutVars>
      </dgm:prSet>
      <dgm:spPr/>
      <dgm:t>
        <a:bodyPr/>
        <a:lstStyle/>
        <a:p>
          <a:endParaRPr lang="el-GR"/>
        </a:p>
      </dgm:t>
    </dgm:pt>
    <dgm:pt modelId="{201750F7-D56C-416F-A7EF-A0868EE6096A}" type="pres">
      <dgm:prSet presAssocID="{9639830B-E4B5-4735-95CF-97065176B164}" presName="spacer" presStyleCnt="0"/>
      <dgm:spPr/>
    </dgm:pt>
    <dgm:pt modelId="{C209FAE4-BCF6-40AE-89CB-0190CDB5DE8E}" type="pres">
      <dgm:prSet presAssocID="{270D8157-D7BE-46CC-8EDA-694553A14315}" presName="parentText" presStyleLbl="node1" presStyleIdx="1" presStyleCnt="4">
        <dgm:presLayoutVars>
          <dgm:chMax val="0"/>
          <dgm:bulletEnabled val="1"/>
        </dgm:presLayoutVars>
      </dgm:prSet>
      <dgm:spPr/>
      <dgm:t>
        <a:bodyPr/>
        <a:lstStyle/>
        <a:p>
          <a:endParaRPr lang="el-GR"/>
        </a:p>
      </dgm:t>
    </dgm:pt>
    <dgm:pt modelId="{708A58AE-0215-40BE-B554-895B3992B6E1}" type="pres">
      <dgm:prSet presAssocID="{703EB718-89EE-48CD-A889-D2BAFB1CAA6A}" presName="spacer" presStyleCnt="0"/>
      <dgm:spPr/>
    </dgm:pt>
    <dgm:pt modelId="{93FD82C0-C66B-4329-A79E-555981310EB9}" type="pres">
      <dgm:prSet presAssocID="{05CB7B6E-BF08-4AE3-B578-1E6E8A792861}" presName="parentText" presStyleLbl="node1" presStyleIdx="2" presStyleCnt="4">
        <dgm:presLayoutVars>
          <dgm:chMax val="0"/>
          <dgm:bulletEnabled val="1"/>
        </dgm:presLayoutVars>
      </dgm:prSet>
      <dgm:spPr/>
      <dgm:t>
        <a:bodyPr/>
        <a:lstStyle/>
        <a:p>
          <a:endParaRPr lang="el-GR"/>
        </a:p>
      </dgm:t>
    </dgm:pt>
    <dgm:pt modelId="{ACE63E0F-E848-46C5-B9D2-3DBB2FF06CCE}" type="pres">
      <dgm:prSet presAssocID="{CF9E244E-27F0-4FAE-BB69-FFA3C6E00CD0}" presName="spacer" presStyleCnt="0"/>
      <dgm:spPr/>
    </dgm:pt>
    <dgm:pt modelId="{B45442BE-1B1C-4076-B42D-1B6D1EDDBEEC}" type="pres">
      <dgm:prSet presAssocID="{7FAF8D4B-A5EF-4AD1-A4DF-955D5933BC28}" presName="parentText" presStyleLbl="node1" presStyleIdx="3" presStyleCnt="4">
        <dgm:presLayoutVars>
          <dgm:chMax val="0"/>
          <dgm:bulletEnabled val="1"/>
        </dgm:presLayoutVars>
      </dgm:prSet>
      <dgm:spPr/>
      <dgm:t>
        <a:bodyPr/>
        <a:lstStyle/>
        <a:p>
          <a:endParaRPr lang="el-GR"/>
        </a:p>
      </dgm:t>
    </dgm:pt>
  </dgm:ptLst>
  <dgm:cxnLst>
    <dgm:cxn modelId="{A9BCBAF3-9AE8-4BA4-A26B-42920C391D86}" type="presOf" srcId="{05CB7B6E-BF08-4AE3-B578-1E6E8A792861}" destId="{93FD82C0-C66B-4329-A79E-555981310EB9}" srcOrd="0" destOrd="0" presId="urn:microsoft.com/office/officeart/2005/8/layout/vList2"/>
    <dgm:cxn modelId="{21A49E0E-D8BC-488D-B832-2C292BDAB4F3}" srcId="{9F29B2C9-D318-4E27-9C0F-BD0282207C8A}" destId="{3766FDD9-C354-4D60-B6D1-595915A56A80}" srcOrd="0" destOrd="0" parTransId="{1B22A4B4-F9E1-4891-B6DE-8534CB2AAE06}" sibTransId="{9639830B-E4B5-4735-95CF-97065176B164}"/>
    <dgm:cxn modelId="{D98D1671-DE24-4C9E-81A8-2D4E4C6383D1}" srcId="{9F29B2C9-D318-4E27-9C0F-BD0282207C8A}" destId="{05CB7B6E-BF08-4AE3-B578-1E6E8A792861}" srcOrd="2" destOrd="0" parTransId="{3EE590C0-1BA2-47C8-8588-C896ACDF9619}" sibTransId="{CF9E244E-27F0-4FAE-BB69-FFA3C6E00CD0}"/>
    <dgm:cxn modelId="{3E85E102-E421-49DE-AB09-EFB2FEF32DF6}" type="presOf" srcId="{7FAF8D4B-A5EF-4AD1-A4DF-955D5933BC28}" destId="{B45442BE-1B1C-4076-B42D-1B6D1EDDBEEC}" srcOrd="0" destOrd="0" presId="urn:microsoft.com/office/officeart/2005/8/layout/vList2"/>
    <dgm:cxn modelId="{727A1B9C-4367-4026-B9B9-EC3CF30F96D1}" type="presOf" srcId="{9F29B2C9-D318-4E27-9C0F-BD0282207C8A}" destId="{7A4870E8-93AB-4E72-BECC-D5BA689E9376}" srcOrd="0" destOrd="0" presId="urn:microsoft.com/office/officeart/2005/8/layout/vList2"/>
    <dgm:cxn modelId="{B7CF7119-69A7-43E7-82E4-CAA0A3794AFC}" type="presOf" srcId="{270D8157-D7BE-46CC-8EDA-694553A14315}" destId="{C209FAE4-BCF6-40AE-89CB-0190CDB5DE8E}" srcOrd="0" destOrd="0" presId="urn:microsoft.com/office/officeart/2005/8/layout/vList2"/>
    <dgm:cxn modelId="{C680DDAB-7E89-46C2-90DD-53524A7E84BB}" type="presOf" srcId="{3766FDD9-C354-4D60-B6D1-595915A56A80}" destId="{4AD15A5C-8153-43C6-A56D-62947567EC70}" srcOrd="0" destOrd="0" presId="urn:microsoft.com/office/officeart/2005/8/layout/vList2"/>
    <dgm:cxn modelId="{0BA36391-EA69-4533-899C-383D744AE71D}" srcId="{9F29B2C9-D318-4E27-9C0F-BD0282207C8A}" destId="{7FAF8D4B-A5EF-4AD1-A4DF-955D5933BC28}" srcOrd="3" destOrd="0" parTransId="{86AE9E11-412B-470E-83FC-5E89A89A3ADF}" sibTransId="{F4F6540B-68C3-4DC2-AE1F-1C59BF678351}"/>
    <dgm:cxn modelId="{9F758EE3-8564-4D77-9EC7-F8C5945C30BD}" srcId="{9F29B2C9-D318-4E27-9C0F-BD0282207C8A}" destId="{270D8157-D7BE-46CC-8EDA-694553A14315}" srcOrd="1" destOrd="0" parTransId="{875EFEDA-9E50-42AA-B66A-BEDA51899353}" sibTransId="{703EB718-89EE-48CD-A889-D2BAFB1CAA6A}"/>
    <dgm:cxn modelId="{0C366941-470E-40A6-B9E2-7C4C17FFF919}" type="presParOf" srcId="{7A4870E8-93AB-4E72-BECC-D5BA689E9376}" destId="{4AD15A5C-8153-43C6-A56D-62947567EC70}" srcOrd="0" destOrd="0" presId="urn:microsoft.com/office/officeart/2005/8/layout/vList2"/>
    <dgm:cxn modelId="{CA9EA9B6-AD1A-431E-AF38-5B5114010404}" type="presParOf" srcId="{7A4870E8-93AB-4E72-BECC-D5BA689E9376}" destId="{201750F7-D56C-416F-A7EF-A0868EE6096A}" srcOrd="1" destOrd="0" presId="urn:microsoft.com/office/officeart/2005/8/layout/vList2"/>
    <dgm:cxn modelId="{FD22FAF6-4F9B-4404-AD7F-3981C5F7DC26}" type="presParOf" srcId="{7A4870E8-93AB-4E72-BECC-D5BA689E9376}" destId="{C209FAE4-BCF6-40AE-89CB-0190CDB5DE8E}" srcOrd="2" destOrd="0" presId="urn:microsoft.com/office/officeart/2005/8/layout/vList2"/>
    <dgm:cxn modelId="{B2734810-CEAE-4A58-BBB3-B776DD19CCC1}" type="presParOf" srcId="{7A4870E8-93AB-4E72-BECC-D5BA689E9376}" destId="{708A58AE-0215-40BE-B554-895B3992B6E1}" srcOrd="3" destOrd="0" presId="urn:microsoft.com/office/officeart/2005/8/layout/vList2"/>
    <dgm:cxn modelId="{673E4A20-73E2-4E09-BA6C-FFD91F5A265A}" type="presParOf" srcId="{7A4870E8-93AB-4E72-BECC-D5BA689E9376}" destId="{93FD82C0-C66B-4329-A79E-555981310EB9}" srcOrd="4" destOrd="0" presId="urn:microsoft.com/office/officeart/2005/8/layout/vList2"/>
    <dgm:cxn modelId="{C2B5898C-AA46-4197-8E22-344A21F423AB}" type="presParOf" srcId="{7A4870E8-93AB-4E72-BECC-D5BA689E9376}" destId="{ACE63E0F-E848-46C5-B9D2-3DBB2FF06CCE}" srcOrd="5" destOrd="0" presId="urn:microsoft.com/office/officeart/2005/8/layout/vList2"/>
    <dgm:cxn modelId="{5CB043AF-A8A9-4432-8E8B-04601A54AD69}" type="presParOf" srcId="{7A4870E8-93AB-4E72-BECC-D5BA689E9376}" destId="{B45442BE-1B1C-4076-B42D-1B6D1EDDBEEC}"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0347D-6516-429F-AF22-C1CC8B79BF68}"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5662F405-ED8C-410E-8B79-5F152B854A1D}">
      <dgm:prSet custT="1"/>
      <dgm:spPr/>
      <dgm:t>
        <a:bodyPr/>
        <a:lstStyle/>
        <a:p>
          <a:r>
            <a:rPr lang="en-US" sz="2000" dirty="0"/>
            <a:t>c. </a:t>
          </a:r>
          <a:r>
            <a:rPr lang="en-US" sz="2000" u="sng" dirty="0"/>
            <a:t>For children: </a:t>
          </a:r>
          <a:r>
            <a:rPr lang="en-US" sz="2000" dirty="0"/>
            <a:t>like </a:t>
          </a:r>
          <a:r>
            <a:rPr lang="el-GR" sz="2000" dirty="0"/>
            <a:t>«</a:t>
          </a:r>
          <a:r>
            <a:rPr lang="en-US" sz="2000" dirty="0"/>
            <a:t>ALA ILI</a:t>
          </a:r>
          <a:r>
            <a:rPr lang="el-GR" sz="2000" dirty="0"/>
            <a:t>»</a:t>
          </a:r>
          <a:r>
            <a:rPr lang="en-US" sz="2000" dirty="0"/>
            <a:t> and </a:t>
          </a:r>
          <a:r>
            <a:rPr lang="el-GR" sz="2000" dirty="0"/>
            <a:t>«</a:t>
          </a:r>
          <a:r>
            <a:rPr lang="en-US" sz="2000" dirty="0"/>
            <a:t>PIRI-PIRI </a:t>
          </a:r>
          <a:r>
            <a:rPr lang="en-US" sz="2000" dirty="0" smtClean="0"/>
            <a:t>TO </a:t>
          </a:r>
          <a:r>
            <a:rPr lang="en-US" sz="2000" dirty="0"/>
            <a:t>PAPIRI</a:t>
          </a:r>
          <a:r>
            <a:rPr lang="el-GR" sz="2000" dirty="0"/>
            <a:t>»</a:t>
          </a:r>
          <a:r>
            <a:rPr lang="en-US" sz="2000" dirty="0"/>
            <a:t> are songs to </a:t>
          </a:r>
          <a:r>
            <a:rPr lang="en-US" sz="2000" dirty="0" smtClean="0"/>
            <a:t>quiet </a:t>
          </a:r>
          <a:r>
            <a:rPr lang="en-US" sz="2000" dirty="0"/>
            <a:t>children or help them sleep.</a:t>
          </a:r>
        </a:p>
      </dgm:t>
    </dgm:pt>
    <dgm:pt modelId="{2CE8314A-A181-4B06-8B58-FA2835612DCB}" type="parTrans" cxnId="{0BF7C544-027B-4AF5-B4B3-7D9EE8E65125}">
      <dgm:prSet/>
      <dgm:spPr/>
      <dgm:t>
        <a:bodyPr/>
        <a:lstStyle/>
        <a:p>
          <a:endParaRPr lang="en-US"/>
        </a:p>
      </dgm:t>
    </dgm:pt>
    <dgm:pt modelId="{D8C56D04-6546-4AB0-A112-711329F8FB2E}" type="sibTrans" cxnId="{0BF7C544-027B-4AF5-B4B3-7D9EE8E65125}">
      <dgm:prSet/>
      <dgm:spPr/>
      <dgm:t>
        <a:bodyPr/>
        <a:lstStyle/>
        <a:p>
          <a:endParaRPr lang="en-US"/>
        </a:p>
      </dgm:t>
    </dgm:pt>
    <dgm:pt modelId="{28C796A1-D137-4493-939F-53A9BBDEA1C2}">
      <dgm:prSet custT="1"/>
      <dgm:spPr/>
      <dgm:t>
        <a:bodyPr/>
        <a:lstStyle/>
        <a:p>
          <a:r>
            <a:rPr lang="en-US" sz="2000" dirty="0"/>
            <a:t>d</a:t>
          </a:r>
          <a:r>
            <a:rPr lang="en-US" sz="2000" u="sng" dirty="0"/>
            <a:t>. Lullabies: </a:t>
          </a:r>
          <a:r>
            <a:rPr lang="en-US" sz="2000" dirty="0"/>
            <a:t>like </a:t>
          </a:r>
          <a:r>
            <a:rPr lang="el-GR" sz="2000" dirty="0"/>
            <a:t>«</a:t>
          </a:r>
          <a:r>
            <a:rPr lang="en-US" sz="2000" dirty="0"/>
            <a:t> AYIA MARINA TZAI TZIRA POU POTZIMIZEIS TA MORA…</a:t>
          </a:r>
          <a:r>
            <a:rPr lang="el-GR" sz="2000" dirty="0"/>
            <a:t>»</a:t>
          </a:r>
          <a:endParaRPr lang="en-US" sz="2000" dirty="0"/>
        </a:p>
      </dgm:t>
    </dgm:pt>
    <dgm:pt modelId="{24B6FE6B-0937-4620-845F-784FCB10010F}" type="parTrans" cxnId="{A76437D0-209B-4995-B49E-801E962DF327}">
      <dgm:prSet/>
      <dgm:spPr/>
      <dgm:t>
        <a:bodyPr/>
        <a:lstStyle/>
        <a:p>
          <a:endParaRPr lang="en-US"/>
        </a:p>
      </dgm:t>
    </dgm:pt>
    <dgm:pt modelId="{7E2C42F0-AE4C-478E-ADCC-11FF30216DCE}" type="sibTrans" cxnId="{A76437D0-209B-4995-B49E-801E962DF327}">
      <dgm:prSet/>
      <dgm:spPr/>
      <dgm:t>
        <a:bodyPr/>
        <a:lstStyle/>
        <a:p>
          <a:endParaRPr lang="en-US"/>
        </a:p>
      </dgm:t>
    </dgm:pt>
    <dgm:pt modelId="{5BE70BE7-6E7F-4FB2-8A08-3129FD3ED11D}">
      <dgm:prSet custT="1"/>
      <dgm:spPr/>
      <dgm:t>
        <a:bodyPr/>
        <a:lstStyle/>
        <a:p>
          <a:r>
            <a:rPr lang="en-US" sz="2000" dirty="0"/>
            <a:t>e. </a:t>
          </a:r>
          <a:r>
            <a:rPr lang="en-US" sz="2000" u="sng" dirty="0"/>
            <a:t>Festive:</a:t>
          </a:r>
          <a:r>
            <a:rPr lang="en-US" sz="2000" dirty="0"/>
            <a:t> these songs are heard at festive events and parties such as Halloween, Easter and Carnival.</a:t>
          </a:r>
        </a:p>
      </dgm:t>
    </dgm:pt>
    <dgm:pt modelId="{F953B957-E931-48D2-AC0C-96FED5F7BB77}" type="parTrans" cxnId="{B5F34733-E5EE-4DDF-8447-7553CAF2BFFC}">
      <dgm:prSet/>
      <dgm:spPr/>
      <dgm:t>
        <a:bodyPr/>
        <a:lstStyle/>
        <a:p>
          <a:endParaRPr lang="en-US"/>
        </a:p>
      </dgm:t>
    </dgm:pt>
    <dgm:pt modelId="{DDF9F384-1E08-4E9A-BFB6-3E45EBCF6A7C}" type="sibTrans" cxnId="{B5F34733-E5EE-4DDF-8447-7553CAF2BFFC}">
      <dgm:prSet/>
      <dgm:spPr/>
      <dgm:t>
        <a:bodyPr/>
        <a:lstStyle/>
        <a:p>
          <a:endParaRPr lang="en-US"/>
        </a:p>
      </dgm:t>
    </dgm:pt>
    <dgm:pt modelId="{AF495F50-EAD4-4369-92FA-122BAD7833D4}">
      <dgm:prSet custT="1"/>
      <dgm:spPr/>
      <dgm:t>
        <a:bodyPr/>
        <a:lstStyle/>
        <a:p>
          <a:r>
            <a:rPr lang="en-US" sz="2000" dirty="0"/>
            <a:t>f. </a:t>
          </a:r>
          <a:r>
            <a:rPr lang="en-US" sz="2000" u="sng" dirty="0" err="1"/>
            <a:t>Satirika</a:t>
          </a:r>
          <a:r>
            <a:rPr lang="en-US" sz="2000" u="sng" dirty="0"/>
            <a:t>:</a:t>
          </a:r>
          <a:r>
            <a:rPr lang="en-US" sz="2000" dirty="0"/>
            <a:t>  they satirize various character and events</a:t>
          </a:r>
        </a:p>
      </dgm:t>
    </dgm:pt>
    <dgm:pt modelId="{861F3FA0-D6BA-4FF4-9F94-01A886CB9003}" type="parTrans" cxnId="{94DB3FC3-F15B-49EC-985A-BEA1BE9820FC}">
      <dgm:prSet/>
      <dgm:spPr/>
      <dgm:t>
        <a:bodyPr/>
        <a:lstStyle/>
        <a:p>
          <a:endParaRPr lang="en-US"/>
        </a:p>
      </dgm:t>
    </dgm:pt>
    <dgm:pt modelId="{FD4129CB-A1CE-47F2-8879-802A8EF11D51}" type="sibTrans" cxnId="{94DB3FC3-F15B-49EC-985A-BEA1BE9820FC}">
      <dgm:prSet/>
      <dgm:spPr/>
      <dgm:t>
        <a:bodyPr/>
        <a:lstStyle/>
        <a:p>
          <a:endParaRPr lang="en-US"/>
        </a:p>
      </dgm:t>
    </dgm:pt>
    <dgm:pt modelId="{5207E021-45F7-4DF7-B6FC-F5B559F2A407}">
      <dgm:prSet custT="1"/>
      <dgm:spPr/>
      <dgm:t>
        <a:bodyPr/>
        <a:lstStyle/>
        <a:p>
          <a:r>
            <a:rPr lang="en-US" sz="2000" dirty="0"/>
            <a:t>g. </a:t>
          </a:r>
          <a:r>
            <a:rPr lang="en-US" sz="2000" u="sng" dirty="0"/>
            <a:t>Weddings songs: </a:t>
          </a:r>
          <a:r>
            <a:rPr lang="en-US" sz="2000" dirty="0"/>
            <a:t>wedding songs are referred to all the customs and customs that precede the wedding, what can be done during the ceremony and what follows after the wedding</a:t>
          </a:r>
        </a:p>
      </dgm:t>
    </dgm:pt>
    <dgm:pt modelId="{F3E57E71-2C34-42CA-AD83-1FB73E4E1E92}" type="parTrans" cxnId="{1009E89C-574B-44F4-BCAA-C8503534763F}">
      <dgm:prSet/>
      <dgm:spPr/>
      <dgm:t>
        <a:bodyPr/>
        <a:lstStyle/>
        <a:p>
          <a:endParaRPr lang="en-US"/>
        </a:p>
      </dgm:t>
    </dgm:pt>
    <dgm:pt modelId="{89001B8E-EE58-47CE-B296-1D21D47B5BDC}" type="sibTrans" cxnId="{1009E89C-574B-44F4-BCAA-C8503534763F}">
      <dgm:prSet/>
      <dgm:spPr/>
      <dgm:t>
        <a:bodyPr/>
        <a:lstStyle/>
        <a:p>
          <a:endParaRPr lang="en-US"/>
        </a:p>
      </dgm:t>
    </dgm:pt>
    <dgm:pt modelId="{E33AB19D-3ADD-4377-ADC7-52F6C7030E03}">
      <dgm:prSet custT="1"/>
      <dgm:spPr/>
      <dgm:t>
        <a:bodyPr/>
        <a:lstStyle/>
        <a:p>
          <a:r>
            <a:rPr lang="en-US" sz="2000" dirty="0"/>
            <a:t>h. </a:t>
          </a:r>
          <a:r>
            <a:rPr lang="en-US" sz="2000" u="sng" dirty="0"/>
            <a:t>Fatalities:</a:t>
          </a:r>
          <a:r>
            <a:rPr lang="en-US" sz="2000" dirty="0"/>
            <a:t> they are sad songs in which people mourn the death of loved ones such as their son, brother, sister or other close relatives.</a:t>
          </a:r>
        </a:p>
      </dgm:t>
    </dgm:pt>
    <dgm:pt modelId="{08167975-6AFB-4D31-91B5-FF195A8FCC3E}" type="parTrans" cxnId="{136552FA-87B6-4AA8-8E95-E5F8350D6BBE}">
      <dgm:prSet/>
      <dgm:spPr/>
      <dgm:t>
        <a:bodyPr/>
        <a:lstStyle/>
        <a:p>
          <a:endParaRPr lang="en-US"/>
        </a:p>
      </dgm:t>
    </dgm:pt>
    <dgm:pt modelId="{D7A30FD5-152C-45B5-B38C-CF3F49733372}" type="sibTrans" cxnId="{136552FA-87B6-4AA8-8E95-E5F8350D6BBE}">
      <dgm:prSet/>
      <dgm:spPr/>
      <dgm:t>
        <a:bodyPr/>
        <a:lstStyle/>
        <a:p>
          <a:endParaRPr lang="en-US"/>
        </a:p>
      </dgm:t>
    </dgm:pt>
    <dgm:pt modelId="{84134B56-2134-48EF-9B7A-836F1C0DB6F6}">
      <dgm:prSet custT="1"/>
      <dgm:spPr/>
      <dgm:t>
        <a:bodyPr/>
        <a:lstStyle/>
        <a:p>
          <a:r>
            <a:rPr lang="en-US" sz="2000" dirty="0" err="1"/>
            <a:t>i</a:t>
          </a:r>
          <a:r>
            <a:rPr lang="en-US" sz="2000" dirty="0"/>
            <a:t>. </a:t>
          </a:r>
          <a:r>
            <a:rPr lang="en-US" sz="2000" u="sng" dirty="0"/>
            <a:t>Historical songs: </a:t>
          </a:r>
          <a:r>
            <a:rPr lang="en-US" sz="2000" dirty="0"/>
            <a:t>they come from historical facts and bring history to life.</a:t>
          </a:r>
        </a:p>
      </dgm:t>
    </dgm:pt>
    <dgm:pt modelId="{63281087-2E46-41B0-8EBE-2982E565340E}" type="parTrans" cxnId="{47ACB414-CCF7-47C2-8D32-953DF550C54A}">
      <dgm:prSet/>
      <dgm:spPr/>
      <dgm:t>
        <a:bodyPr/>
        <a:lstStyle/>
        <a:p>
          <a:endParaRPr lang="en-US"/>
        </a:p>
      </dgm:t>
    </dgm:pt>
    <dgm:pt modelId="{2EF858BA-7759-4D44-B8E2-EFF34161F610}" type="sibTrans" cxnId="{47ACB414-CCF7-47C2-8D32-953DF550C54A}">
      <dgm:prSet/>
      <dgm:spPr/>
      <dgm:t>
        <a:bodyPr/>
        <a:lstStyle/>
        <a:p>
          <a:endParaRPr lang="en-US"/>
        </a:p>
      </dgm:t>
    </dgm:pt>
    <dgm:pt modelId="{D1329945-53E7-4DCD-9C57-040304D72255}" type="pres">
      <dgm:prSet presAssocID="{7F10347D-6516-429F-AF22-C1CC8B79BF68}" presName="vert0" presStyleCnt="0">
        <dgm:presLayoutVars>
          <dgm:dir/>
          <dgm:animOne val="branch"/>
          <dgm:animLvl val="lvl"/>
        </dgm:presLayoutVars>
      </dgm:prSet>
      <dgm:spPr/>
      <dgm:t>
        <a:bodyPr/>
        <a:lstStyle/>
        <a:p>
          <a:endParaRPr lang="el-GR"/>
        </a:p>
      </dgm:t>
    </dgm:pt>
    <dgm:pt modelId="{2C0E1742-F14E-4EE6-AFDD-206E8FAE8B5A}" type="pres">
      <dgm:prSet presAssocID="{5662F405-ED8C-410E-8B79-5F152B854A1D}" presName="thickLine" presStyleLbl="alignNode1" presStyleIdx="0" presStyleCnt="7"/>
      <dgm:spPr/>
    </dgm:pt>
    <dgm:pt modelId="{1E0028CA-9424-4D45-8A31-3E2CC5571303}" type="pres">
      <dgm:prSet presAssocID="{5662F405-ED8C-410E-8B79-5F152B854A1D}" presName="horz1" presStyleCnt="0"/>
      <dgm:spPr/>
    </dgm:pt>
    <dgm:pt modelId="{4A29FD78-5952-4177-9A73-83C8F6EA11C0}" type="pres">
      <dgm:prSet presAssocID="{5662F405-ED8C-410E-8B79-5F152B854A1D}" presName="tx1" presStyleLbl="revTx" presStyleIdx="0" presStyleCnt="7"/>
      <dgm:spPr/>
      <dgm:t>
        <a:bodyPr/>
        <a:lstStyle/>
        <a:p>
          <a:endParaRPr lang="el-GR"/>
        </a:p>
      </dgm:t>
    </dgm:pt>
    <dgm:pt modelId="{603B505A-357D-40D1-9133-4624C8A5B11A}" type="pres">
      <dgm:prSet presAssocID="{5662F405-ED8C-410E-8B79-5F152B854A1D}" presName="vert1" presStyleCnt="0"/>
      <dgm:spPr/>
    </dgm:pt>
    <dgm:pt modelId="{D4DF7455-F22E-4D96-AC8E-3BA70EB7C6D7}" type="pres">
      <dgm:prSet presAssocID="{28C796A1-D137-4493-939F-53A9BBDEA1C2}" presName="thickLine" presStyleLbl="alignNode1" presStyleIdx="1" presStyleCnt="7"/>
      <dgm:spPr/>
    </dgm:pt>
    <dgm:pt modelId="{51B84A71-0ABC-4DA4-A311-109AD27EDC7F}" type="pres">
      <dgm:prSet presAssocID="{28C796A1-D137-4493-939F-53A9BBDEA1C2}" presName="horz1" presStyleCnt="0"/>
      <dgm:spPr/>
    </dgm:pt>
    <dgm:pt modelId="{4B29C9F2-6358-41FB-8A7F-D3A1AE03BD93}" type="pres">
      <dgm:prSet presAssocID="{28C796A1-D137-4493-939F-53A9BBDEA1C2}" presName="tx1" presStyleLbl="revTx" presStyleIdx="1" presStyleCnt="7"/>
      <dgm:spPr/>
      <dgm:t>
        <a:bodyPr/>
        <a:lstStyle/>
        <a:p>
          <a:endParaRPr lang="el-GR"/>
        </a:p>
      </dgm:t>
    </dgm:pt>
    <dgm:pt modelId="{7308A4D2-1E94-445E-86D4-EAB48227FCCD}" type="pres">
      <dgm:prSet presAssocID="{28C796A1-D137-4493-939F-53A9BBDEA1C2}" presName="vert1" presStyleCnt="0"/>
      <dgm:spPr/>
    </dgm:pt>
    <dgm:pt modelId="{BDD4420D-DB02-496C-B7B8-5B1DC4E44A02}" type="pres">
      <dgm:prSet presAssocID="{5BE70BE7-6E7F-4FB2-8A08-3129FD3ED11D}" presName="thickLine" presStyleLbl="alignNode1" presStyleIdx="2" presStyleCnt="7"/>
      <dgm:spPr/>
    </dgm:pt>
    <dgm:pt modelId="{FFD0E871-C744-4663-AE52-64DD6B930D36}" type="pres">
      <dgm:prSet presAssocID="{5BE70BE7-6E7F-4FB2-8A08-3129FD3ED11D}" presName="horz1" presStyleCnt="0"/>
      <dgm:spPr/>
    </dgm:pt>
    <dgm:pt modelId="{E1409023-EDEA-459B-B00F-7BDA9C1FB4DF}" type="pres">
      <dgm:prSet presAssocID="{5BE70BE7-6E7F-4FB2-8A08-3129FD3ED11D}" presName="tx1" presStyleLbl="revTx" presStyleIdx="2" presStyleCnt="7"/>
      <dgm:spPr/>
      <dgm:t>
        <a:bodyPr/>
        <a:lstStyle/>
        <a:p>
          <a:endParaRPr lang="el-GR"/>
        </a:p>
      </dgm:t>
    </dgm:pt>
    <dgm:pt modelId="{45A614C6-DF16-4E99-A528-16632F4DF5EB}" type="pres">
      <dgm:prSet presAssocID="{5BE70BE7-6E7F-4FB2-8A08-3129FD3ED11D}" presName="vert1" presStyleCnt="0"/>
      <dgm:spPr/>
    </dgm:pt>
    <dgm:pt modelId="{8936A038-0027-4BCA-A299-FF733AD89093}" type="pres">
      <dgm:prSet presAssocID="{AF495F50-EAD4-4369-92FA-122BAD7833D4}" presName="thickLine" presStyleLbl="alignNode1" presStyleIdx="3" presStyleCnt="7"/>
      <dgm:spPr/>
    </dgm:pt>
    <dgm:pt modelId="{EBA5A40F-2B38-47A9-B08D-144DFCC3E4CB}" type="pres">
      <dgm:prSet presAssocID="{AF495F50-EAD4-4369-92FA-122BAD7833D4}" presName="horz1" presStyleCnt="0"/>
      <dgm:spPr/>
    </dgm:pt>
    <dgm:pt modelId="{71FFBC7D-9C0E-4767-AC1C-DC040529E07B}" type="pres">
      <dgm:prSet presAssocID="{AF495F50-EAD4-4369-92FA-122BAD7833D4}" presName="tx1" presStyleLbl="revTx" presStyleIdx="3" presStyleCnt="7" custScaleY="44329"/>
      <dgm:spPr/>
      <dgm:t>
        <a:bodyPr/>
        <a:lstStyle/>
        <a:p>
          <a:endParaRPr lang="el-GR"/>
        </a:p>
      </dgm:t>
    </dgm:pt>
    <dgm:pt modelId="{2D1C1910-5FC0-4E10-BE10-D0914BE9D01E}" type="pres">
      <dgm:prSet presAssocID="{AF495F50-EAD4-4369-92FA-122BAD7833D4}" presName="vert1" presStyleCnt="0"/>
      <dgm:spPr/>
    </dgm:pt>
    <dgm:pt modelId="{0FB70750-E532-44E0-9323-5C5F8AADC709}" type="pres">
      <dgm:prSet presAssocID="{5207E021-45F7-4DF7-B6FC-F5B559F2A407}" presName="thickLine" presStyleLbl="alignNode1" presStyleIdx="4" presStyleCnt="7"/>
      <dgm:spPr/>
    </dgm:pt>
    <dgm:pt modelId="{47C359DE-DCE6-45FF-977D-D862A433B9E0}" type="pres">
      <dgm:prSet presAssocID="{5207E021-45F7-4DF7-B6FC-F5B559F2A407}" presName="horz1" presStyleCnt="0"/>
      <dgm:spPr/>
    </dgm:pt>
    <dgm:pt modelId="{194470C2-49B1-4C3B-8FF9-F57175B7213F}" type="pres">
      <dgm:prSet presAssocID="{5207E021-45F7-4DF7-B6FC-F5B559F2A407}" presName="tx1" presStyleLbl="revTx" presStyleIdx="4" presStyleCnt="7" custScaleY="125756"/>
      <dgm:spPr/>
      <dgm:t>
        <a:bodyPr/>
        <a:lstStyle/>
        <a:p>
          <a:endParaRPr lang="el-GR"/>
        </a:p>
      </dgm:t>
    </dgm:pt>
    <dgm:pt modelId="{096B2527-FE7C-44F5-9DB6-2989959529EF}" type="pres">
      <dgm:prSet presAssocID="{5207E021-45F7-4DF7-B6FC-F5B559F2A407}" presName="vert1" presStyleCnt="0"/>
      <dgm:spPr/>
    </dgm:pt>
    <dgm:pt modelId="{ABB1F258-7DE0-4058-8029-0C9CA29A1DDD}" type="pres">
      <dgm:prSet presAssocID="{E33AB19D-3ADD-4377-ADC7-52F6C7030E03}" presName="thickLine" presStyleLbl="alignNode1" presStyleIdx="5" presStyleCnt="7"/>
      <dgm:spPr/>
    </dgm:pt>
    <dgm:pt modelId="{C8CD1FCC-A20B-4923-969E-6E1939DE3CC8}" type="pres">
      <dgm:prSet presAssocID="{E33AB19D-3ADD-4377-ADC7-52F6C7030E03}" presName="horz1" presStyleCnt="0"/>
      <dgm:spPr/>
    </dgm:pt>
    <dgm:pt modelId="{4865B972-1B85-429D-804C-8AA0F859B4EC}" type="pres">
      <dgm:prSet presAssocID="{E33AB19D-3ADD-4377-ADC7-52F6C7030E03}" presName="tx1" presStyleLbl="revTx" presStyleIdx="5" presStyleCnt="7"/>
      <dgm:spPr/>
      <dgm:t>
        <a:bodyPr/>
        <a:lstStyle/>
        <a:p>
          <a:endParaRPr lang="el-GR"/>
        </a:p>
      </dgm:t>
    </dgm:pt>
    <dgm:pt modelId="{6215D059-5CBB-4052-9C14-81F8057646C6}" type="pres">
      <dgm:prSet presAssocID="{E33AB19D-3ADD-4377-ADC7-52F6C7030E03}" presName="vert1" presStyleCnt="0"/>
      <dgm:spPr/>
    </dgm:pt>
    <dgm:pt modelId="{BA43E39D-F91A-4FE2-9968-C3FCA9B63D73}" type="pres">
      <dgm:prSet presAssocID="{84134B56-2134-48EF-9B7A-836F1C0DB6F6}" presName="thickLine" presStyleLbl="alignNode1" presStyleIdx="6" presStyleCnt="7"/>
      <dgm:spPr/>
    </dgm:pt>
    <dgm:pt modelId="{76FD09E8-A31B-4F00-A49D-D4CCCA00F76E}" type="pres">
      <dgm:prSet presAssocID="{84134B56-2134-48EF-9B7A-836F1C0DB6F6}" presName="horz1" presStyleCnt="0"/>
      <dgm:spPr/>
    </dgm:pt>
    <dgm:pt modelId="{6D12CB5C-1E85-4A62-9E85-30064B07B4FB}" type="pres">
      <dgm:prSet presAssocID="{84134B56-2134-48EF-9B7A-836F1C0DB6F6}" presName="tx1" presStyleLbl="revTx" presStyleIdx="6" presStyleCnt="7"/>
      <dgm:spPr/>
      <dgm:t>
        <a:bodyPr/>
        <a:lstStyle/>
        <a:p>
          <a:endParaRPr lang="el-GR"/>
        </a:p>
      </dgm:t>
    </dgm:pt>
    <dgm:pt modelId="{4C044FFD-9D9B-4B29-9675-A7CBE6A301BB}" type="pres">
      <dgm:prSet presAssocID="{84134B56-2134-48EF-9B7A-836F1C0DB6F6}" presName="vert1" presStyleCnt="0"/>
      <dgm:spPr/>
    </dgm:pt>
  </dgm:ptLst>
  <dgm:cxnLst>
    <dgm:cxn modelId="{6114E178-A971-4FC2-880E-E50F689ADB4D}" type="presOf" srcId="{AF495F50-EAD4-4369-92FA-122BAD7833D4}" destId="{71FFBC7D-9C0E-4767-AC1C-DC040529E07B}" srcOrd="0" destOrd="0" presId="urn:microsoft.com/office/officeart/2008/layout/LinedList"/>
    <dgm:cxn modelId="{94DB3FC3-F15B-49EC-985A-BEA1BE9820FC}" srcId="{7F10347D-6516-429F-AF22-C1CC8B79BF68}" destId="{AF495F50-EAD4-4369-92FA-122BAD7833D4}" srcOrd="3" destOrd="0" parTransId="{861F3FA0-D6BA-4FF4-9F94-01A886CB9003}" sibTransId="{FD4129CB-A1CE-47F2-8879-802A8EF11D51}"/>
    <dgm:cxn modelId="{1009E89C-574B-44F4-BCAA-C8503534763F}" srcId="{7F10347D-6516-429F-AF22-C1CC8B79BF68}" destId="{5207E021-45F7-4DF7-B6FC-F5B559F2A407}" srcOrd="4" destOrd="0" parTransId="{F3E57E71-2C34-42CA-AD83-1FB73E4E1E92}" sibTransId="{89001B8E-EE58-47CE-B296-1D21D47B5BDC}"/>
    <dgm:cxn modelId="{06C5A3A1-8AEC-4FEC-90C8-126EEF0D9C7A}" type="presOf" srcId="{84134B56-2134-48EF-9B7A-836F1C0DB6F6}" destId="{6D12CB5C-1E85-4A62-9E85-30064B07B4FB}" srcOrd="0" destOrd="0" presId="urn:microsoft.com/office/officeart/2008/layout/LinedList"/>
    <dgm:cxn modelId="{85BD7EEA-10A3-4E0D-B00D-1B1A97E88819}" type="presOf" srcId="{5BE70BE7-6E7F-4FB2-8A08-3129FD3ED11D}" destId="{E1409023-EDEA-459B-B00F-7BDA9C1FB4DF}" srcOrd="0" destOrd="0" presId="urn:microsoft.com/office/officeart/2008/layout/LinedList"/>
    <dgm:cxn modelId="{3EA595F7-083A-458B-8CD4-BCA0221F6AA3}" type="presOf" srcId="{5207E021-45F7-4DF7-B6FC-F5B559F2A407}" destId="{194470C2-49B1-4C3B-8FF9-F57175B7213F}" srcOrd="0" destOrd="0" presId="urn:microsoft.com/office/officeart/2008/layout/LinedList"/>
    <dgm:cxn modelId="{86421A18-F213-43CC-9803-0C937CD3F1E0}" type="presOf" srcId="{7F10347D-6516-429F-AF22-C1CC8B79BF68}" destId="{D1329945-53E7-4DCD-9C57-040304D72255}" srcOrd="0" destOrd="0" presId="urn:microsoft.com/office/officeart/2008/layout/LinedList"/>
    <dgm:cxn modelId="{1F151831-D030-4D63-BB63-006795290A43}" type="presOf" srcId="{5662F405-ED8C-410E-8B79-5F152B854A1D}" destId="{4A29FD78-5952-4177-9A73-83C8F6EA11C0}" srcOrd="0" destOrd="0" presId="urn:microsoft.com/office/officeart/2008/layout/LinedList"/>
    <dgm:cxn modelId="{7543E6C6-9EA1-41AC-8606-8BEB988F5E04}" type="presOf" srcId="{28C796A1-D137-4493-939F-53A9BBDEA1C2}" destId="{4B29C9F2-6358-41FB-8A7F-D3A1AE03BD93}" srcOrd="0" destOrd="0" presId="urn:microsoft.com/office/officeart/2008/layout/LinedList"/>
    <dgm:cxn modelId="{47ACB414-CCF7-47C2-8D32-953DF550C54A}" srcId="{7F10347D-6516-429F-AF22-C1CC8B79BF68}" destId="{84134B56-2134-48EF-9B7A-836F1C0DB6F6}" srcOrd="6" destOrd="0" parTransId="{63281087-2E46-41B0-8EBE-2982E565340E}" sibTransId="{2EF858BA-7759-4D44-B8E2-EFF34161F610}"/>
    <dgm:cxn modelId="{C369C337-522A-4433-97E6-4FD5B2ADDA0C}" type="presOf" srcId="{E33AB19D-3ADD-4377-ADC7-52F6C7030E03}" destId="{4865B972-1B85-429D-804C-8AA0F859B4EC}" srcOrd="0" destOrd="0" presId="urn:microsoft.com/office/officeart/2008/layout/LinedList"/>
    <dgm:cxn modelId="{0BF7C544-027B-4AF5-B4B3-7D9EE8E65125}" srcId="{7F10347D-6516-429F-AF22-C1CC8B79BF68}" destId="{5662F405-ED8C-410E-8B79-5F152B854A1D}" srcOrd="0" destOrd="0" parTransId="{2CE8314A-A181-4B06-8B58-FA2835612DCB}" sibTransId="{D8C56D04-6546-4AB0-A112-711329F8FB2E}"/>
    <dgm:cxn modelId="{B5F34733-E5EE-4DDF-8447-7553CAF2BFFC}" srcId="{7F10347D-6516-429F-AF22-C1CC8B79BF68}" destId="{5BE70BE7-6E7F-4FB2-8A08-3129FD3ED11D}" srcOrd="2" destOrd="0" parTransId="{F953B957-E931-48D2-AC0C-96FED5F7BB77}" sibTransId="{DDF9F384-1E08-4E9A-BFB6-3E45EBCF6A7C}"/>
    <dgm:cxn modelId="{A76437D0-209B-4995-B49E-801E962DF327}" srcId="{7F10347D-6516-429F-AF22-C1CC8B79BF68}" destId="{28C796A1-D137-4493-939F-53A9BBDEA1C2}" srcOrd="1" destOrd="0" parTransId="{24B6FE6B-0937-4620-845F-784FCB10010F}" sibTransId="{7E2C42F0-AE4C-478E-ADCC-11FF30216DCE}"/>
    <dgm:cxn modelId="{136552FA-87B6-4AA8-8E95-E5F8350D6BBE}" srcId="{7F10347D-6516-429F-AF22-C1CC8B79BF68}" destId="{E33AB19D-3ADD-4377-ADC7-52F6C7030E03}" srcOrd="5" destOrd="0" parTransId="{08167975-6AFB-4D31-91B5-FF195A8FCC3E}" sibTransId="{D7A30FD5-152C-45B5-B38C-CF3F49733372}"/>
    <dgm:cxn modelId="{0C23EA23-4587-42A3-92B2-0408DA40B5AF}" type="presParOf" srcId="{D1329945-53E7-4DCD-9C57-040304D72255}" destId="{2C0E1742-F14E-4EE6-AFDD-206E8FAE8B5A}" srcOrd="0" destOrd="0" presId="urn:microsoft.com/office/officeart/2008/layout/LinedList"/>
    <dgm:cxn modelId="{ADBD24F4-F537-4FB4-B5E7-3D922A97C48D}" type="presParOf" srcId="{D1329945-53E7-4DCD-9C57-040304D72255}" destId="{1E0028CA-9424-4D45-8A31-3E2CC5571303}" srcOrd="1" destOrd="0" presId="urn:microsoft.com/office/officeart/2008/layout/LinedList"/>
    <dgm:cxn modelId="{8E72DAA1-C05F-4E19-905D-A93E1C6CE674}" type="presParOf" srcId="{1E0028CA-9424-4D45-8A31-3E2CC5571303}" destId="{4A29FD78-5952-4177-9A73-83C8F6EA11C0}" srcOrd="0" destOrd="0" presId="urn:microsoft.com/office/officeart/2008/layout/LinedList"/>
    <dgm:cxn modelId="{EE15E8F3-0BC1-4D6A-BC69-D5AA5C703EFB}" type="presParOf" srcId="{1E0028CA-9424-4D45-8A31-3E2CC5571303}" destId="{603B505A-357D-40D1-9133-4624C8A5B11A}" srcOrd="1" destOrd="0" presId="urn:microsoft.com/office/officeart/2008/layout/LinedList"/>
    <dgm:cxn modelId="{54516405-CCDC-4815-8989-2B206113390E}" type="presParOf" srcId="{D1329945-53E7-4DCD-9C57-040304D72255}" destId="{D4DF7455-F22E-4D96-AC8E-3BA70EB7C6D7}" srcOrd="2" destOrd="0" presId="urn:microsoft.com/office/officeart/2008/layout/LinedList"/>
    <dgm:cxn modelId="{A010CDDF-E42F-4140-8D31-5634BD0890F3}" type="presParOf" srcId="{D1329945-53E7-4DCD-9C57-040304D72255}" destId="{51B84A71-0ABC-4DA4-A311-109AD27EDC7F}" srcOrd="3" destOrd="0" presId="urn:microsoft.com/office/officeart/2008/layout/LinedList"/>
    <dgm:cxn modelId="{D5DCCE23-246F-4A32-8937-CB1FAC4D7E08}" type="presParOf" srcId="{51B84A71-0ABC-4DA4-A311-109AD27EDC7F}" destId="{4B29C9F2-6358-41FB-8A7F-D3A1AE03BD93}" srcOrd="0" destOrd="0" presId="urn:microsoft.com/office/officeart/2008/layout/LinedList"/>
    <dgm:cxn modelId="{C457ADB6-8E13-43C6-B50A-58436D5B17DB}" type="presParOf" srcId="{51B84A71-0ABC-4DA4-A311-109AD27EDC7F}" destId="{7308A4D2-1E94-445E-86D4-EAB48227FCCD}" srcOrd="1" destOrd="0" presId="urn:microsoft.com/office/officeart/2008/layout/LinedList"/>
    <dgm:cxn modelId="{71AF26A6-33CB-44A4-8299-8C1045CC1ECF}" type="presParOf" srcId="{D1329945-53E7-4DCD-9C57-040304D72255}" destId="{BDD4420D-DB02-496C-B7B8-5B1DC4E44A02}" srcOrd="4" destOrd="0" presId="urn:microsoft.com/office/officeart/2008/layout/LinedList"/>
    <dgm:cxn modelId="{6E7A2712-3909-46E2-8AA1-B5F1EB2B2D25}" type="presParOf" srcId="{D1329945-53E7-4DCD-9C57-040304D72255}" destId="{FFD0E871-C744-4663-AE52-64DD6B930D36}" srcOrd="5" destOrd="0" presId="urn:microsoft.com/office/officeart/2008/layout/LinedList"/>
    <dgm:cxn modelId="{DCF4B58F-F132-49FE-8ABF-E7846B624156}" type="presParOf" srcId="{FFD0E871-C744-4663-AE52-64DD6B930D36}" destId="{E1409023-EDEA-459B-B00F-7BDA9C1FB4DF}" srcOrd="0" destOrd="0" presId="urn:microsoft.com/office/officeart/2008/layout/LinedList"/>
    <dgm:cxn modelId="{B432237A-33E9-4B91-A3ED-2C91D7C6B5F6}" type="presParOf" srcId="{FFD0E871-C744-4663-AE52-64DD6B930D36}" destId="{45A614C6-DF16-4E99-A528-16632F4DF5EB}" srcOrd="1" destOrd="0" presId="urn:microsoft.com/office/officeart/2008/layout/LinedList"/>
    <dgm:cxn modelId="{DFCCC53F-A9A0-4477-AE63-F4A7A506B2ED}" type="presParOf" srcId="{D1329945-53E7-4DCD-9C57-040304D72255}" destId="{8936A038-0027-4BCA-A299-FF733AD89093}" srcOrd="6" destOrd="0" presId="urn:microsoft.com/office/officeart/2008/layout/LinedList"/>
    <dgm:cxn modelId="{DC5647C6-EFB4-44AB-A0A5-BA52E0EC33D2}" type="presParOf" srcId="{D1329945-53E7-4DCD-9C57-040304D72255}" destId="{EBA5A40F-2B38-47A9-B08D-144DFCC3E4CB}" srcOrd="7" destOrd="0" presId="urn:microsoft.com/office/officeart/2008/layout/LinedList"/>
    <dgm:cxn modelId="{EE3DC9D5-7534-4DF5-9C5E-F495E77A6F89}" type="presParOf" srcId="{EBA5A40F-2B38-47A9-B08D-144DFCC3E4CB}" destId="{71FFBC7D-9C0E-4767-AC1C-DC040529E07B}" srcOrd="0" destOrd="0" presId="urn:microsoft.com/office/officeart/2008/layout/LinedList"/>
    <dgm:cxn modelId="{BEDE47C3-3E5B-46BF-8389-274432E42F63}" type="presParOf" srcId="{EBA5A40F-2B38-47A9-B08D-144DFCC3E4CB}" destId="{2D1C1910-5FC0-4E10-BE10-D0914BE9D01E}" srcOrd="1" destOrd="0" presId="urn:microsoft.com/office/officeart/2008/layout/LinedList"/>
    <dgm:cxn modelId="{C911BDEC-BFF2-4858-A32C-B9FECAC56112}" type="presParOf" srcId="{D1329945-53E7-4DCD-9C57-040304D72255}" destId="{0FB70750-E532-44E0-9323-5C5F8AADC709}" srcOrd="8" destOrd="0" presId="urn:microsoft.com/office/officeart/2008/layout/LinedList"/>
    <dgm:cxn modelId="{A13A4043-65F6-4142-B5B9-0FA82FB99110}" type="presParOf" srcId="{D1329945-53E7-4DCD-9C57-040304D72255}" destId="{47C359DE-DCE6-45FF-977D-D862A433B9E0}" srcOrd="9" destOrd="0" presId="urn:microsoft.com/office/officeart/2008/layout/LinedList"/>
    <dgm:cxn modelId="{83016161-024A-4360-970E-61573FC67EFD}" type="presParOf" srcId="{47C359DE-DCE6-45FF-977D-D862A433B9E0}" destId="{194470C2-49B1-4C3B-8FF9-F57175B7213F}" srcOrd="0" destOrd="0" presId="urn:microsoft.com/office/officeart/2008/layout/LinedList"/>
    <dgm:cxn modelId="{58510AD7-F97D-4A21-AB12-BFEF7F80163E}" type="presParOf" srcId="{47C359DE-DCE6-45FF-977D-D862A433B9E0}" destId="{096B2527-FE7C-44F5-9DB6-2989959529EF}" srcOrd="1" destOrd="0" presId="urn:microsoft.com/office/officeart/2008/layout/LinedList"/>
    <dgm:cxn modelId="{6B3486D2-25AA-4361-A442-A3029534D9C4}" type="presParOf" srcId="{D1329945-53E7-4DCD-9C57-040304D72255}" destId="{ABB1F258-7DE0-4058-8029-0C9CA29A1DDD}" srcOrd="10" destOrd="0" presId="urn:microsoft.com/office/officeart/2008/layout/LinedList"/>
    <dgm:cxn modelId="{FBF7E3DE-AC9C-44B7-AC27-6F88D33D2BC5}" type="presParOf" srcId="{D1329945-53E7-4DCD-9C57-040304D72255}" destId="{C8CD1FCC-A20B-4923-969E-6E1939DE3CC8}" srcOrd="11" destOrd="0" presId="urn:microsoft.com/office/officeart/2008/layout/LinedList"/>
    <dgm:cxn modelId="{09925C58-9799-42BB-BD3E-64A282405B81}" type="presParOf" srcId="{C8CD1FCC-A20B-4923-969E-6E1939DE3CC8}" destId="{4865B972-1B85-429D-804C-8AA0F859B4EC}" srcOrd="0" destOrd="0" presId="urn:microsoft.com/office/officeart/2008/layout/LinedList"/>
    <dgm:cxn modelId="{55F393FE-640B-4FFF-BBE9-A33253D04E5A}" type="presParOf" srcId="{C8CD1FCC-A20B-4923-969E-6E1939DE3CC8}" destId="{6215D059-5CBB-4052-9C14-81F8057646C6}" srcOrd="1" destOrd="0" presId="urn:microsoft.com/office/officeart/2008/layout/LinedList"/>
    <dgm:cxn modelId="{7EF5CE12-1B5E-4FD1-AC74-4AB449A4F99B}" type="presParOf" srcId="{D1329945-53E7-4DCD-9C57-040304D72255}" destId="{BA43E39D-F91A-4FE2-9968-C3FCA9B63D73}" srcOrd="12" destOrd="0" presId="urn:microsoft.com/office/officeart/2008/layout/LinedList"/>
    <dgm:cxn modelId="{4F393F2E-7FAA-4C0C-97E0-C00C478B9103}" type="presParOf" srcId="{D1329945-53E7-4DCD-9C57-040304D72255}" destId="{76FD09E8-A31B-4F00-A49D-D4CCCA00F76E}" srcOrd="13" destOrd="0" presId="urn:microsoft.com/office/officeart/2008/layout/LinedList"/>
    <dgm:cxn modelId="{E5CCCBD3-1184-4E03-BAC0-92221DF53F66}" type="presParOf" srcId="{76FD09E8-A31B-4F00-A49D-D4CCCA00F76E}" destId="{6D12CB5C-1E85-4A62-9E85-30064B07B4FB}" srcOrd="0" destOrd="0" presId="urn:microsoft.com/office/officeart/2008/layout/LinedList"/>
    <dgm:cxn modelId="{2359A742-B54C-4BD1-9B7F-ADF435682F18}" type="presParOf" srcId="{76FD09E8-A31B-4F00-A49D-D4CCCA00F76E}" destId="{4C044FFD-9D9B-4B29-9675-A7CBE6A301B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15A5C-8153-43C6-A56D-62947567EC70}">
      <dsp:nvSpPr>
        <dsp:cNvPr id="0" name=""/>
        <dsp:cNvSpPr/>
      </dsp:nvSpPr>
      <dsp:spPr>
        <a:xfrm>
          <a:off x="0" y="315320"/>
          <a:ext cx="11705833" cy="102119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Music has always been an integral part of the cultural identity of the people around the world. For Cyprus in particular, music had and continues to have a special place in its culture.</a:t>
          </a:r>
        </a:p>
      </dsp:txBody>
      <dsp:txXfrm>
        <a:off x="49850" y="365170"/>
        <a:ext cx="11606133" cy="921490"/>
      </dsp:txXfrm>
    </dsp:sp>
    <dsp:sp modelId="{C209FAE4-BCF6-40AE-89CB-0190CDB5DE8E}">
      <dsp:nvSpPr>
        <dsp:cNvPr id="0" name=""/>
        <dsp:cNvSpPr/>
      </dsp:nvSpPr>
      <dsp:spPr>
        <a:xfrm>
          <a:off x="0" y="1391231"/>
          <a:ext cx="11705833" cy="102119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Greek musical elements are the hallmark of the Cypriot songs. At the same time, the influence of European conquests coming from the West and East is also remarkable. They all conveyed a rich musical folk tradition with unique characteristics that shaped the ultimate character of the music of the place.</a:t>
          </a:r>
        </a:p>
      </dsp:txBody>
      <dsp:txXfrm>
        <a:off x="49850" y="1441081"/>
        <a:ext cx="11606133" cy="921490"/>
      </dsp:txXfrm>
    </dsp:sp>
    <dsp:sp modelId="{93FD82C0-C66B-4329-A79E-555981310EB9}">
      <dsp:nvSpPr>
        <dsp:cNvPr id="0" name=""/>
        <dsp:cNvSpPr/>
      </dsp:nvSpPr>
      <dsp:spPr>
        <a:xfrm>
          <a:off x="0" y="2467141"/>
          <a:ext cx="11705833" cy="102119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Despite the many conquerors Cypriots managed to keep their civilization unaffected, as well as their music. Their music presents, as it is expected, similarities with the music of the other Greek regions, such as Crete, the Dodecanese and Asia Minor.</a:t>
          </a:r>
        </a:p>
      </dsp:txBody>
      <dsp:txXfrm>
        <a:off x="49850" y="2516991"/>
        <a:ext cx="11606133" cy="921490"/>
      </dsp:txXfrm>
    </dsp:sp>
    <dsp:sp modelId="{B45442BE-1B1C-4076-B42D-1B6D1EDDBEEC}">
      <dsp:nvSpPr>
        <dsp:cNvPr id="0" name=""/>
        <dsp:cNvSpPr/>
      </dsp:nvSpPr>
      <dsp:spPr>
        <a:xfrm>
          <a:off x="0" y="3543052"/>
          <a:ext cx="11705833" cy="1021190"/>
        </a:xfrm>
        <a:prstGeom prst="roundRect">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a:t>First recording on its music tradition exists in the Homeric epics where we have a reference to the venereal, devotional celebrations in honor of the goddess Aphrodite, which includes contests of songs.</a:t>
          </a:r>
        </a:p>
      </dsp:txBody>
      <dsp:txXfrm>
        <a:off x="49850" y="3592902"/>
        <a:ext cx="11606133" cy="92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E1742-F14E-4EE6-AFDD-206E8FAE8B5A}">
      <dsp:nvSpPr>
        <dsp:cNvPr id="0" name=""/>
        <dsp:cNvSpPr/>
      </dsp:nvSpPr>
      <dsp:spPr>
        <a:xfrm>
          <a:off x="0" y="1409"/>
          <a:ext cx="7163512"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29FD78-5952-4177-9A73-83C8F6EA11C0}">
      <dsp:nvSpPr>
        <dsp:cNvPr id="0" name=""/>
        <dsp:cNvSpPr/>
      </dsp:nvSpPr>
      <dsp:spPr>
        <a:xfrm>
          <a:off x="0" y="1409"/>
          <a:ext cx="7163512" cy="96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c. </a:t>
          </a:r>
          <a:r>
            <a:rPr lang="en-US" sz="2000" u="sng" kern="1200" dirty="0"/>
            <a:t>For children: </a:t>
          </a:r>
          <a:r>
            <a:rPr lang="en-US" sz="2000" kern="1200" dirty="0"/>
            <a:t>like </a:t>
          </a:r>
          <a:r>
            <a:rPr lang="el-GR" sz="2000" kern="1200" dirty="0"/>
            <a:t>«</a:t>
          </a:r>
          <a:r>
            <a:rPr lang="en-US" sz="2000" kern="1200" dirty="0"/>
            <a:t>ALA ILI</a:t>
          </a:r>
          <a:r>
            <a:rPr lang="el-GR" sz="2000" kern="1200" dirty="0"/>
            <a:t>»</a:t>
          </a:r>
          <a:r>
            <a:rPr lang="en-US" sz="2000" kern="1200" dirty="0"/>
            <a:t> and </a:t>
          </a:r>
          <a:r>
            <a:rPr lang="el-GR" sz="2000" kern="1200" dirty="0"/>
            <a:t>«</a:t>
          </a:r>
          <a:r>
            <a:rPr lang="en-US" sz="2000" kern="1200" dirty="0"/>
            <a:t>PIRI-PIRI </a:t>
          </a:r>
          <a:r>
            <a:rPr lang="en-US" sz="2000" kern="1200" dirty="0" smtClean="0"/>
            <a:t>TO </a:t>
          </a:r>
          <a:r>
            <a:rPr lang="en-US" sz="2000" kern="1200" dirty="0"/>
            <a:t>PAPIRI</a:t>
          </a:r>
          <a:r>
            <a:rPr lang="el-GR" sz="2000" kern="1200" dirty="0"/>
            <a:t>»</a:t>
          </a:r>
          <a:r>
            <a:rPr lang="en-US" sz="2000" kern="1200" dirty="0"/>
            <a:t> are songs to </a:t>
          </a:r>
          <a:r>
            <a:rPr lang="en-US" sz="2000" kern="1200" dirty="0" smtClean="0"/>
            <a:t>quiet </a:t>
          </a:r>
          <a:r>
            <a:rPr lang="en-US" sz="2000" kern="1200" dirty="0"/>
            <a:t>children or help them sleep.</a:t>
          </a:r>
        </a:p>
      </dsp:txBody>
      <dsp:txXfrm>
        <a:off x="0" y="1409"/>
        <a:ext cx="7163512" cy="967488"/>
      </dsp:txXfrm>
    </dsp:sp>
    <dsp:sp modelId="{D4DF7455-F22E-4D96-AC8E-3BA70EB7C6D7}">
      <dsp:nvSpPr>
        <dsp:cNvPr id="0" name=""/>
        <dsp:cNvSpPr/>
      </dsp:nvSpPr>
      <dsp:spPr>
        <a:xfrm>
          <a:off x="0" y="968898"/>
          <a:ext cx="7163512"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B29C9F2-6358-41FB-8A7F-D3A1AE03BD93}">
      <dsp:nvSpPr>
        <dsp:cNvPr id="0" name=""/>
        <dsp:cNvSpPr/>
      </dsp:nvSpPr>
      <dsp:spPr>
        <a:xfrm>
          <a:off x="0" y="968898"/>
          <a:ext cx="7163512" cy="96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d</a:t>
          </a:r>
          <a:r>
            <a:rPr lang="en-US" sz="2000" u="sng" kern="1200" dirty="0"/>
            <a:t>. Lullabies: </a:t>
          </a:r>
          <a:r>
            <a:rPr lang="en-US" sz="2000" kern="1200" dirty="0"/>
            <a:t>like </a:t>
          </a:r>
          <a:r>
            <a:rPr lang="el-GR" sz="2000" kern="1200" dirty="0"/>
            <a:t>«</a:t>
          </a:r>
          <a:r>
            <a:rPr lang="en-US" sz="2000" kern="1200" dirty="0"/>
            <a:t> AYIA MARINA TZAI TZIRA POU POTZIMIZEIS TA MORA…</a:t>
          </a:r>
          <a:r>
            <a:rPr lang="el-GR" sz="2000" kern="1200" dirty="0"/>
            <a:t>»</a:t>
          </a:r>
          <a:endParaRPr lang="en-US" sz="2000" kern="1200" dirty="0"/>
        </a:p>
      </dsp:txBody>
      <dsp:txXfrm>
        <a:off x="0" y="968898"/>
        <a:ext cx="7163512" cy="967488"/>
      </dsp:txXfrm>
    </dsp:sp>
    <dsp:sp modelId="{BDD4420D-DB02-496C-B7B8-5B1DC4E44A02}">
      <dsp:nvSpPr>
        <dsp:cNvPr id="0" name=""/>
        <dsp:cNvSpPr/>
      </dsp:nvSpPr>
      <dsp:spPr>
        <a:xfrm>
          <a:off x="0" y="1936387"/>
          <a:ext cx="7163512"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9525"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409023-EDEA-459B-B00F-7BDA9C1FB4DF}">
      <dsp:nvSpPr>
        <dsp:cNvPr id="0" name=""/>
        <dsp:cNvSpPr/>
      </dsp:nvSpPr>
      <dsp:spPr>
        <a:xfrm>
          <a:off x="0" y="1936387"/>
          <a:ext cx="7163512" cy="96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e. </a:t>
          </a:r>
          <a:r>
            <a:rPr lang="en-US" sz="2000" u="sng" kern="1200" dirty="0"/>
            <a:t>Festive:</a:t>
          </a:r>
          <a:r>
            <a:rPr lang="en-US" sz="2000" kern="1200" dirty="0"/>
            <a:t> these songs are heard at festive events and parties such as Halloween, Easter and Carnival.</a:t>
          </a:r>
        </a:p>
      </dsp:txBody>
      <dsp:txXfrm>
        <a:off x="0" y="1936387"/>
        <a:ext cx="7163512" cy="967488"/>
      </dsp:txXfrm>
    </dsp:sp>
    <dsp:sp modelId="{8936A038-0027-4BCA-A299-FF733AD89093}">
      <dsp:nvSpPr>
        <dsp:cNvPr id="0" name=""/>
        <dsp:cNvSpPr/>
      </dsp:nvSpPr>
      <dsp:spPr>
        <a:xfrm>
          <a:off x="0" y="2903876"/>
          <a:ext cx="7163512" cy="0"/>
        </a:xfrm>
        <a:prstGeom prst="lin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1FFBC7D-9C0E-4767-AC1C-DC040529E07B}">
      <dsp:nvSpPr>
        <dsp:cNvPr id="0" name=""/>
        <dsp:cNvSpPr/>
      </dsp:nvSpPr>
      <dsp:spPr>
        <a:xfrm>
          <a:off x="0" y="2903876"/>
          <a:ext cx="7163512" cy="42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f. </a:t>
          </a:r>
          <a:r>
            <a:rPr lang="en-US" sz="2000" u="sng" kern="1200" dirty="0" err="1"/>
            <a:t>Satirika</a:t>
          </a:r>
          <a:r>
            <a:rPr lang="en-US" sz="2000" u="sng" kern="1200" dirty="0"/>
            <a:t>:</a:t>
          </a:r>
          <a:r>
            <a:rPr lang="en-US" sz="2000" kern="1200" dirty="0"/>
            <a:t>  they satirize various character and events</a:t>
          </a:r>
        </a:p>
      </dsp:txBody>
      <dsp:txXfrm>
        <a:off x="0" y="2903876"/>
        <a:ext cx="7163512" cy="428878"/>
      </dsp:txXfrm>
    </dsp:sp>
    <dsp:sp modelId="{0FB70750-E532-44E0-9323-5C5F8AADC709}">
      <dsp:nvSpPr>
        <dsp:cNvPr id="0" name=""/>
        <dsp:cNvSpPr/>
      </dsp:nvSpPr>
      <dsp:spPr>
        <a:xfrm>
          <a:off x="0" y="3332754"/>
          <a:ext cx="7163512" cy="0"/>
        </a:xfrm>
        <a:prstGeom prst="line">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w="9525"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94470C2-49B1-4C3B-8FF9-F57175B7213F}">
      <dsp:nvSpPr>
        <dsp:cNvPr id="0" name=""/>
        <dsp:cNvSpPr/>
      </dsp:nvSpPr>
      <dsp:spPr>
        <a:xfrm>
          <a:off x="0" y="3332754"/>
          <a:ext cx="7156516" cy="1216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g. </a:t>
          </a:r>
          <a:r>
            <a:rPr lang="en-US" sz="2000" u="sng" kern="1200" dirty="0"/>
            <a:t>Weddings songs: </a:t>
          </a:r>
          <a:r>
            <a:rPr lang="en-US" sz="2000" kern="1200" dirty="0"/>
            <a:t>wedding songs are referred to all the customs and customs that precede the wedding, what can be done during the ceremony and what follows after the wedding</a:t>
          </a:r>
        </a:p>
      </dsp:txBody>
      <dsp:txXfrm>
        <a:off x="0" y="3332754"/>
        <a:ext cx="7156516" cy="1216675"/>
      </dsp:txXfrm>
    </dsp:sp>
    <dsp:sp modelId="{ABB1F258-7DE0-4058-8029-0C9CA29A1DDD}">
      <dsp:nvSpPr>
        <dsp:cNvPr id="0" name=""/>
        <dsp:cNvSpPr/>
      </dsp:nvSpPr>
      <dsp:spPr>
        <a:xfrm>
          <a:off x="0" y="4549430"/>
          <a:ext cx="7163512"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9525"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865B972-1B85-429D-804C-8AA0F859B4EC}">
      <dsp:nvSpPr>
        <dsp:cNvPr id="0" name=""/>
        <dsp:cNvSpPr/>
      </dsp:nvSpPr>
      <dsp:spPr>
        <a:xfrm>
          <a:off x="0" y="4549430"/>
          <a:ext cx="7163512" cy="96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t>h. </a:t>
          </a:r>
          <a:r>
            <a:rPr lang="en-US" sz="2000" u="sng" kern="1200" dirty="0"/>
            <a:t>Fatalities:</a:t>
          </a:r>
          <a:r>
            <a:rPr lang="en-US" sz="2000" kern="1200" dirty="0"/>
            <a:t> they are sad songs in which people mourn the death of loved ones such as their son, brother, sister or other close relatives.</a:t>
          </a:r>
        </a:p>
      </dsp:txBody>
      <dsp:txXfrm>
        <a:off x="0" y="4549430"/>
        <a:ext cx="7163512" cy="967488"/>
      </dsp:txXfrm>
    </dsp:sp>
    <dsp:sp modelId="{BA43E39D-F91A-4FE2-9968-C3FCA9B63D73}">
      <dsp:nvSpPr>
        <dsp:cNvPr id="0" name=""/>
        <dsp:cNvSpPr/>
      </dsp:nvSpPr>
      <dsp:spPr>
        <a:xfrm>
          <a:off x="0" y="5516919"/>
          <a:ext cx="7163512" cy="0"/>
        </a:xfrm>
        <a:prstGeom prst="line">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w="9525"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12CB5C-1E85-4A62-9E85-30064B07B4FB}">
      <dsp:nvSpPr>
        <dsp:cNvPr id="0" name=""/>
        <dsp:cNvSpPr/>
      </dsp:nvSpPr>
      <dsp:spPr>
        <a:xfrm>
          <a:off x="0" y="5516919"/>
          <a:ext cx="7163512" cy="96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a:t>i</a:t>
          </a:r>
          <a:r>
            <a:rPr lang="en-US" sz="2000" kern="1200" dirty="0"/>
            <a:t>. </a:t>
          </a:r>
          <a:r>
            <a:rPr lang="en-US" sz="2000" u="sng" kern="1200" dirty="0"/>
            <a:t>Historical songs: </a:t>
          </a:r>
          <a:r>
            <a:rPr lang="en-US" sz="2000" kern="1200" dirty="0"/>
            <a:t>they come from historical facts and bring history to life.</a:t>
          </a:r>
        </a:p>
      </dsp:txBody>
      <dsp:txXfrm>
        <a:off x="0" y="5516919"/>
        <a:ext cx="7163512" cy="9674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716C03-F450-4BC4-9F4B-0DD9FF74CD5A}"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255346" y="2750337"/>
            <a:ext cx="1171888" cy="1356442"/>
          </a:xfrm>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284307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309"/>
            <a:ext cx="1154151" cy="1090789"/>
          </a:xfrm>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293710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11615"/>
            <a:ext cx="1154151" cy="1090789"/>
          </a:xfrm>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378283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7B1938CA-46DC-4794-85EC-8E46F6ACC852}" type="slidenum">
              <a:rPr lang="en-GB" smtClean="0"/>
              <a:t>‹#›</a:t>
            </a:fld>
            <a:endParaRPr lang="en-GB"/>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2424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10729455" y="4709925"/>
            <a:ext cx="1154151" cy="1090789"/>
          </a:xfrm>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1659327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716C03-F450-4BC4-9F4B-0DD9FF74CD5A}" type="datetimeFigureOut">
              <a:rPr lang="en-GB" smtClean="0"/>
              <a:t>24/05/2020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544971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9716C03-F450-4BC4-9F4B-0DD9FF74CD5A}" type="datetimeFigureOut">
              <a:rPr lang="en-GB" smtClean="0"/>
              <a:t>24/05/2020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163666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716C03-F450-4BC4-9F4B-0DD9FF74CD5A}"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2191892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9716C03-F450-4BC4-9F4B-0DD9FF74CD5A}" type="datetimeFigureOut">
              <a:rPr lang="en-GB" smtClean="0"/>
              <a:t>24/05/2020</a:t>
            </a:fld>
            <a:endParaRPr lang="en-GB"/>
          </a:p>
        </p:txBody>
      </p:sp>
      <p:sp>
        <p:nvSpPr>
          <p:cNvPr id="5" name="Footer Placeholder 4"/>
          <p:cNvSpPr>
            <a:spLocks noGrp="1"/>
          </p:cNvSpPr>
          <p:nvPr>
            <p:ph type="ftr" sz="quarter" idx="11"/>
          </p:nvPr>
        </p:nvSpPr>
        <p:spPr>
          <a:xfrm>
            <a:off x="680321" y="5936188"/>
            <a:ext cx="6126805" cy="365125"/>
          </a:xfrm>
        </p:spPr>
        <p:txBody>
          <a:bodyPr/>
          <a:lstStyle/>
          <a:p>
            <a:endParaRPr lang="en-GB"/>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B1938CA-46DC-4794-85EC-8E46F6ACC852}" type="slidenum">
              <a:rPr lang="en-GB" smtClean="0"/>
              <a:t>‹#›</a:t>
            </a:fld>
            <a:endParaRPr lang="en-GB"/>
          </a:p>
        </p:txBody>
      </p:sp>
    </p:spTree>
    <p:extLst>
      <p:ext uri="{BB962C8B-B14F-4D97-AF65-F5344CB8AC3E}">
        <p14:creationId xmlns:p14="http://schemas.microsoft.com/office/powerpoint/2010/main" val="394568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716C03-F450-4BC4-9F4B-0DD9FF74CD5A}"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189319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716C03-F450-4BC4-9F4B-0DD9FF74CD5A}" type="datetimeFigureOut">
              <a:rPr lang="en-GB" smtClean="0"/>
              <a:t>24/05/2020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729455" y="2869895"/>
            <a:ext cx="1154151" cy="1090789"/>
          </a:xfrm>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24991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59211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716C03-F450-4BC4-9F4B-0DD9FF74CD5A}" type="datetimeFigureOut">
              <a:rPr lang="en-GB" smtClean="0"/>
              <a:t>24/05/2020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76680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716C03-F450-4BC4-9F4B-0DD9FF74CD5A}" type="datetimeFigureOut">
              <a:rPr lang="en-GB" smtClean="0"/>
              <a:t>24/05/2020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4909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9716C03-F450-4BC4-9F4B-0DD9FF74CD5A}" type="datetimeFigureOut">
              <a:rPr lang="en-GB" smtClean="0"/>
              <a:t>24/05/2020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85103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21625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716C03-F450-4BC4-9F4B-0DD9FF74CD5A}" type="datetimeFigureOut">
              <a:rPr lang="en-GB" smtClean="0"/>
              <a:t>24/05/2020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1938CA-46DC-4794-85EC-8E46F6ACC852}" type="slidenum">
              <a:rPr lang="en-GB" smtClean="0"/>
              <a:t>‹#›</a:t>
            </a:fld>
            <a:endParaRPr lang="en-GB"/>
          </a:p>
        </p:txBody>
      </p:sp>
    </p:spTree>
    <p:extLst>
      <p:ext uri="{BB962C8B-B14F-4D97-AF65-F5344CB8AC3E}">
        <p14:creationId xmlns:p14="http://schemas.microsoft.com/office/powerpoint/2010/main" val="320286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716C03-F450-4BC4-9F4B-0DD9FF74CD5A}" type="datetimeFigureOut">
              <a:rPr lang="en-GB" smtClean="0"/>
              <a:t>24/05/2020</a:t>
            </a:fld>
            <a:endParaRPr lang="en-GB"/>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B1938CA-46DC-4794-85EC-8E46F6ACC852}" type="slidenum">
              <a:rPr lang="en-GB" smtClean="0"/>
              <a:t>‹#›</a:t>
            </a:fld>
            <a:endParaRPr lang="en-GB"/>
          </a:p>
        </p:txBody>
      </p:sp>
    </p:spTree>
    <p:extLst>
      <p:ext uri="{BB962C8B-B14F-4D97-AF65-F5344CB8AC3E}">
        <p14:creationId xmlns:p14="http://schemas.microsoft.com/office/powerpoint/2010/main" val="7200845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C031CB-DEB3-405F-9996-5322C24A6A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2031F0E-C3FA-4DAF-BD13-4AC665CFF0F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E685C68-BF28-4330-A4FE-33ABD88511A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13" name="Rectangle 12">
            <a:extLst>
              <a:ext uri="{FF2B5EF4-FFF2-40B4-BE49-F238E27FC236}">
                <a16:creationId xmlns:a16="http://schemas.microsoft.com/office/drawing/2014/main" id="{273350E1-40B5-47D9-8DDD-3C2A17B4B6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063113" y="1997765"/>
            <a:ext cx="5872891" cy="2696635"/>
          </a:xfrm>
        </p:spPr>
        <p:txBody>
          <a:bodyPr>
            <a:normAutofit/>
          </a:bodyPr>
          <a:lstStyle/>
          <a:p>
            <a:r>
              <a:rPr lang="en-US" sz="4700">
                <a:solidFill>
                  <a:srgbClr val="FFFFFF"/>
                </a:solidFill>
              </a:rPr>
              <a:t>Traditional Cypriot music,</a:t>
            </a:r>
            <a:br>
              <a:rPr lang="en-US" sz="4700">
                <a:solidFill>
                  <a:srgbClr val="FFFFFF"/>
                </a:solidFill>
              </a:rPr>
            </a:br>
            <a:r>
              <a:rPr lang="en-US" sz="4700">
                <a:solidFill>
                  <a:srgbClr val="FFFFFF"/>
                </a:solidFill>
              </a:rPr>
              <a:t>musical instruments and dances</a:t>
            </a:r>
            <a:endParaRPr lang="en-GB" sz="4700">
              <a:solidFill>
                <a:srgbClr val="FFFFFF"/>
              </a:solidFill>
            </a:endParaRPr>
          </a:p>
        </p:txBody>
      </p:sp>
      <p:pic>
        <p:nvPicPr>
          <p:cNvPr id="15" name="Picture 14">
            <a:extLst>
              <a:ext uri="{FF2B5EF4-FFF2-40B4-BE49-F238E27FC236}">
                <a16:creationId xmlns:a16="http://schemas.microsoft.com/office/drawing/2014/main" id="{A1500D0A-0DCA-4E06-8B25-618E6299CC9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17" name="Rectangle 16">
            <a:extLst>
              <a:ext uri="{FF2B5EF4-FFF2-40B4-BE49-F238E27FC236}">
                <a16:creationId xmlns:a16="http://schemas.microsoft.com/office/drawing/2014/main" id="{108AC4DC-69B5-4DD1-84BC-850C5A2861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42732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F93BE068-EB49-4EE8-B342-7FF888A468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28">
            <a:extLst>
              <a:ext uri="{FF2B5EF4-FFF2-40B4-BE49-F238E27FC236}">
                <a16:creationId xmlns:a16="http://schemas.microsoft.com/office/drawing/2014/main" id="{C1B05C9B-60E1-40F3-BB02-7DAF0B1F01A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239151" y="479964"/>
            <a:ext cx="11727562" cy="4198053"/>
          </a:xfrm>
        </p:spPr>
        <p:txBody>
          <a:bodyPr anchor="b">
            <a:normAutofit fontScale="92500" lnSpcReduction="10000"/>
          </a:bodyPr>
          <a:lstStyle/>
          <a:p>
            <a:pPr marL="0" indent="0">
              <a:buNone/>
            </a:pPr>
            <a:r>
              <a:rPr lang="en-US" dirty="0"/>
              <a:t>The Cypriot traditional dances have also lots in common with the Greek island dances of Aegean and </a:t>
            </a:r>
            <a:r>
              <a:rPr lang="en-US" dirty="0" err="1"/>
              <a:t>Ionion</a:t>
            </a:r>
            <a:r>
              <a:rPr lang="en-US" dirty="0"/>
              <a:t> sea. The repertoire of Cypriot dances has also adopted, adapted and incorporated dance and musical elements from other musical traditions not only from the wider Hellenism, but also from the </a:t>
            </a:r>
            <a:r>
              <a:rPr lang="en-US" dirty="0" smtClean="0"/>
              <a:t>regions </a:t>
            </a:r>
            <a:r>
              <a:rPr lang="en-US" dirty="0"/>
              <a:t>of Asia Minor and Cappadocia.</a:t>
            </a:r>
          </a:p>
          <a:p>
            <a:pPr marL="0" indent="0">
              <a:buNone/>
            </a:pPr>
            <a:r>
              <a:rPr lang="en-US" dirty="0"/>
              <a:t>A key feature of Cypriot traditional dances is the element of improvisation. Maintaining the main elements of the dance tradition (movements, figures, ‘taps’), each dancer tried to showcase his/her own musical and dance sensibility and ability. This resulted in a dialectic relationship between musicians, dancers and spectators.</a:t>
            </a:r>
          </a:p>
          <a:p>
            <a:pPr marL="0" indent="0">
              <a:buNone/>
            </a:pPr>
            <a:r>
              <a:rPr lang="en-US" dirty="0"/>
              <a:t>Folk music and songs create a complex phenomenon which may be interpreted as a creative force of a culture and an image of its psyche and cultural level as well as of its cultural and historical facts. Altogether, they form a strong and cohesive bond of the culture with its roots and create a point of reference and symbol of the primordial cultural and traditional identity.</a:t>
            </a:r>
          </a:p>
          <a:p>
            <a:pPr marL="0" indent="0">
              <a:buNone/>
            </a:pPr>
            <a:endParaRPr lang="en-US" dirty="0"/>
          </a:p>
        </p:txBody>
      </p:sp>
      <p:sp>
        <p:nvSpPr>
          <p:cNvPr id="40" name="Rectangle 30">
            <a:extLst>
              <a:ext uri="{FF2B5EF4-FFF2-40B4-BE49-F238E27FC236}">
                <a16:creationId xmlns:a16="http://schemas.microsoft.com/office/drawing/2014/main" id="{80C94170-18D0-486D-BF90-C5D8F2465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92F0C59B-04F6-4625-98E1-3A5809FD1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4">
            <a:extLst>
              <a:ext uri="{FF2B5EF4-FFF2-40B4-BE49-F238E27FC236}">
                <a16:creationId xmlns:a16="http://schemas.microsoft.com/office/drawing/2014/main" id="{E94F92A3-106C-4644-B506-76132863E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D9C4DB-091C-47D0-BDA8-3375FF998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0733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93BE068-EB49-4EE8-B342-7FF888A468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C1B05C9B-60E1-40F3-BB02-7DAF0B1F01A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99834" y="1538450"/>
            <a:ext cx="12081580" cy="4679239"/>
          </a:xfrm>
        </p:spPr>
        <p:txBody>
          <a:bodyPr anchor="b">
            <a:normAutofit/>
          </a:bodyPr>
          <a:lstStyle/>
          <a:p>
            <a:pPr marL="0" indent="0">
              <a:buNone/>
            </a:pPr>
            <a:r>
              <a:rPr lang="en-US" sz="2000" dirty="0"/>
              <a:t>In the context of the traditional society of Cyprus, as it operated until the 1970s, the </a:t>
            </a:r>
            <a:r>
              <a:rPr lang="en-US" sz="2000" dirty="0" smtClean="0"/>
              <a:t>anti-</a:t>
            </a:r>
            <a:r>
              <a:rPr lang="en-US" sz="2000" dirty="0" err="1" smtClean="0"/>
              <a:t>criss</a:t>
            </a:r>
            <a:r>
              <a:rPr lang="en-US" sz="2000" dirty="0" smtClean="0"/>
              <a:t>-to dances </a:t>
            </a:r>
            <a:r>
              <a:rPr lang="en-US" sz="2000" dirty="0"/>
              <a:t>were danced exclusively by two people (only men or only women). The characteristic of the traditional Cypriot dances, was the fact that men danced </a:t>
            </a:r>
            <a:r>
              <a:rPr lang="en-US" sz="2000" dirty="0" smtClean="0"/>
              <a:t>separated </a:t>
            </a:r>
            <a:r>
              <a:rPr lang="en-US" sz="2000" dirty="0"/>
              <a:t>from women because of the strict morals of the time. For the same reason women danced more comely and timid, with smaller movements, almost on the spot sometimes, with or without a handkerchief, and movements of their hand movement indicating embroidery or sewing. The women’s dance didn’t included jumps, sits, hitting their foot on the floor, shake of the body or crushing their fingers. </a:t>
            </a:r>
          </a:p>
          <a:p>
            <a:pPr marL="0" indent="0">
              <a:buNone/>
            </a:pPr>
            <a:r>
              <a:rPr lang="en-US" sz="2000" dirty="0"/>
              <a:t>Unlike, the men’s dances were more vivid, intensive, hitting their foot on the floor, going up and down crushing their fingers. Until the 1970s, especially in the agricultural communities, men used to dance at weddings, festivals, celebrations, in the threshing floor or everywhere else men used to gather. On the other hand, women, because of the social circumstances of the time, danced only in weddings which lasted from 3 to 5 days in the most of villages.</a:t>
            </a:r>
          </a:p>
          <a:p>
            <a:pPr marL="0" indent="0">
              <a:buNone/>
            </a:pPr>
            <a:r>
              <a:rPr lang="en-US" sz="2000" dirty="0"/>
              <a:t>During the second half of the 20</a:t>
            </a:r>
            <a:r>
              <a:rPr lang="en-US" sz="2000" baseline="30000" dirty="0"/>
              <a:t>th</a:t>
            </a:r>
            <a:r>
              <a:rPr lang="en-US" sz="2000" dirty="0"/>
              <a:t> century, in Cyprus there were some big changes concerning the maintenance and transmit traditions because of the social, economic, political, technological changes and evolution.</a:t>
            </a:r>
            <a:endParaRPr lang="en-GB" sz="2000" dirty="0"/>
          </a:p>
          <a:p>
            <a:pPr marL="0" indent="0">
              <a:buNone/>
            </a:pPr>
            <a:endParaRPr lang="en-GB" sz="2000" dirty="0"/>
          </a:p>
          <a:p>
            <a:pPr marL="0" indent="0">
              <a:buNone/>
            </a:pPr>
            <a:endParaRPr lang="en-US" sz="2000" dirty="0"/>
          </a:p>
          <a:p>
            <a:pPr marL="0" indent="0">
              <a:buNone/>
            </a:pPr>
            <a:endParaRPr lang="en-US" sz="2000" dirty="0"/>
          </a:p>
          <a:p>
            <a:pPr marL="0" indent="0">
              <a:buNone/>
            </a:pPr>
            <a:endParaRPr lang="en-GB" sz="2000" dirty="0"/>
          </a:p>
        </p:txBody>
      </p:sp>
      <p:sp>
        <p:nvSpPr>
          <p:cNvPr id="31" name="Rectangle 30">
            <a:extLst>
              <a:ext uri="{FF2B5EF4-FFF2-40B4-BE49-F238E27FC236}">
                <a16:creationId xmlns:a16="http://schemas.microsoft.com/office/drawing/2014/main" id="{80C94170-18D0-486D-BF90-C5D8F2465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2F0C59B-04F6-4625-98E1-3A5809FD1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E94F92A3-106C-4644-B506-76132863E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D9C4DB-091C-47D0-BDA8-3375FF998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519569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15339" y="477078"/>
            <a:ext cx="6757793" cy="6036264"/>
          </a:xfrm>
        </p:spPr>
        <p:txBody>
          <a:bodyPr anchor="ctr">
            <a:normAutofit/>
          </a:bodyPr>
          <a:lstStyle/>
          <a:p>
            <a:pPr marL="0" indent="0">
              <a:buNone/>
            </a:pPr>
            <a:r>
              <a:rPr lang="en-US" dirty="0">
                <a:solidFill>
                  <a:srgbClr val="FFFFFF"/>
                </a:solidFill>
              </a:rPr>
              <a:t>The Cypriot traditional dances, in the form they are kept up today, continue to be a medium of artistic expression and Cypriot externalization of their identity and </a:t>
            </a:r>
            <a:r>
              <a:rPr lang="en-US" dirty="0" smtClean="0">
                <a:solidFill>
                  <a:srgbClr val="FFFFFF"/>
                </a:solidFill>
              </a:rPr>
              <a:t>feelings</a:t>
            </a:r>
            <a:r>
              <a:rPr lang="en-US" dirty="0">
                <a:solidFill>
                  <a:srgbClr val="FFFFFF"/>
                </a:solidFill>
              </a:rPr>
              <a:t>.</a:t>
            </a:r>
            <a:r>
              <a:rPr lang="en-US" dirty="0" smtClean="0">
                <a:solidFill>
                  <a:srgbClr val="FFFFFF"/>
                </a:solidFill>
              </a:rPr>
              <a:t> The </a:t>
            </a:r>
            <a:r>
              <a:rPr lang="en-US" dirty="0">
                <a:solidFill>
                  <a:srgbClr val="FFFFFF"/>
                </a:solidFill>
              </a:rPr>
              <a:t>repertoire includes men’s individual male virtuosity in dances which are accompanied by an object or a tool e.g. scythe or knife, comic venues etc. </a:t>
            </a:r>
          </a:p>
          <a:p>
            <a:pPr marL="0" indent="0">
              <a:buNone/>
            </a:pPr>
            <a:r>
              <a:rPr lang="en-US" dirty="0">
                <a:solidFill>
                  <a:srgbClr val="FFFFFF"/>
                </a:solidFill>
              </a:rPr>
              <a:t>The dances in Cyprus are usually danced face to face by couples. The most known traditional is the Anti-</a:t>
            </a:r>
            <a:r>
              <a:rPr lang="en-US" dirty="0" err="1">
                <a:solidFill>
                  <a:srgbClr val="FFFFFF"/>
                </a:solidFill>
              </a:rPr>
              <a:t>criss</a:t>
            </a:r>
            <a:r>
              <a:rPr lang="en-US" dirty="0">
                <a:solidFill>
                  <a:srgbClr val="FFFFFF"/>
                </a:solidFill>
              </a:rPr>
              <a:t>-to from Ancient Greek </a:t>
            </a:r>
            <a:r>
              <a:rPr lang="el-GR" dirty="0">
                <a:solidFill>
                  <a:srgbClr val="FFFFFF"/>
                </a:solidFill>
              </a:rPr>
              <a:t>«</a:t>
            </a:r>
            <a:r>
              <a:rPr lang="en-US" dirty="0">
                <a:solidFill>
                  <a:srgbClr val="FFFFFF"/>
                </a:solidFill>
              </a:rPr>
              <a:t> vis-a-vis</a:t>
            </a:r>
            <a:r>
              <a:rPr lang="el-GR" dirty="0">
                <a:solidFill>
                  <a:srgbClr val="FFFFFF"/>
                </a:solidFill>
              </a:rPr>
              <a:t>» </a:t>
            </a:r>
            <a:r>
              <a:rPr lang="en-US" dirty="0">
                <a:solidFill>
                  <a:srgbClr val="FFFFFF"/>
                </a:solidFill>
              </a:rPr>
              <a:t>, face to face- or later known as </a:t>
            </a:r>
            <a:r>
              <a:rPr lang="el-GR" dirty="0">
                <a:solidFill>
                  <a:srgbClr val="FFFFFF"/>
                </a:solidFill>
              </a:rPr>
              <a:t>«</a:t>
            </a:r>
            <a:r>
              <a:rPr lang="en-US" dirty="0" err="1">
                <a:solidFill>
                  <a:srgbClr val="FFFFFF"/>
                </a:solidFill>
              </a:rPr>
              <a:t>kar-silamas</a:t>
            </a:r>
            <a:r>
              <a:rPr lang="el-GR" dirty="0">
                <a:solidFill>
                  <a:srgbClr val="FFFFFF"/>
                </a:solidFill>
              </a:rPr>
              <a:t>»</a:t>
            </a:r>
            <a:r>
              <a:rPr lang="en-US" dirty="0">
                <a:solidFill>
                  <a:srgbClr val="FFFFFF"/>
                </a:solidFill>
              </a:rPr>
              <a:t>- from the Turkish word </a:t>
            </a:r>
            <a:r>
              <a:rPr lang="en-US" dirty="0" err="1">
                <a:solidFill>
                  <a:srgbClr val="FFFFFF"/>
                </a:solidFill>
              </a:rPr>
              <a:t>Karsi</a:t>
            </a:r>
            <a:r>
              <a:rPr lang="en-US" dirty="0">
                <a:solidFill>
                  <a:srgbClr val="FFFFFF"/>
                </a:solidFill>
              </a:rPr>
              <a:t>-which was exclusively danced in couples too.</a:t>
            </a:r>
          </a:p>
        </p:txBody>
      </p:sp>
    </p:spTree>
    <p:extLst>
      <p:ext uri="{BB962C8B-B14F-4D97-AF65-F5344CB8AC3E}">
        <p14:creationId xmlns:p14="http://schemas.microsoft.com/office/powerpoint/2010/main" val="235762553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C45AD9C-F21B-4046-AF68-07A246947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5F5BD6E-AB48-4A2D-AA03-D787D54FAF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33" name="Picture 32">
            <a:extLst>
              <a:ext uri="{FF2B5EF4-FFF2-40B4-BE49-F238E27FC236}">
                <a16:creationId xmlns:a16="http://schemas.microsoft.com/office/drawing/2014/main" id="{3221115A-B66A-4D35-9D9F-97A91D887F0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35" name="Rectangle 34">
            <a:extLst>
              <a:ext uri="{FF2B5EF4-FFF2-40B4-BE49-F238E27FC236}">
                <a16:creationId xmlns:a16="http://schemas.microsoft.com/office/drawing/2014/main" id="{ABC72B1C-D4EE-45CF-A99C-0AD017C41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36">
            <a:extLst>
              <a:ext uri="{FF2B5EF4-FFF2-40B4-BE49-F238E27FC236}">
                <a16:creationId xmlns:a16="http://schemas.microsoft.com/office/drawing/2014/main" id="{38AB44AF-E52F-46C5-8C2C-8487AC8B1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9" name="Rectangle 38">
            <a:extLst>
              <a:ext uri="{FF2B5EF4-FFF2-40B4-BE49-F238E27FC236}">
                <a16:creationId xmlns:a16="http://schemas.microsoft.com/office/drawing/2014/main" id="{A5B2FDF3-1FF8-4FBF-842A-4EA5719F3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6389DEC8-49B8-4778-BB47-FF48E8C5B6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43" name="Rectangle 42">
            <a:extLst>
              <a:ext uri="{FF2B5EF4-FFF2-40B4-BE49-F238E27FC236}">
                <a16:creationId xmlns:a16="http://schemas.microsoft.com/office/drawing/2014/main" id="{DF550B33-5759-49FD-90FC-11EA4ED58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Content Placeholder 2"/>
          <p:cNvSpPr>
            <a:spLocks noGrp="1"/>
          </p:cNvSpPr>
          <p:nvPr>
            <p:ph idx="1"/>
          </p:nvPr>
        </p:nvSpPr>
        <p:spPr>
          <a:xfrm>
            <a:off x="267286" y="2284868"/>
            <a:ext cx="9931791" cy="3461977"/>
          </a:xfrm>
        </p:spPr>
        <p:txBody>
          <a:bodyPr>
            <a:normAutofit/>
          </a:bodyPr>
          <a:lstStyle/>
          <a:p>
            <a:pPr marL="0" indent="0">
              <a:buNone/>
            </a:pPr>
            <a:r>
              <a:rPr lang="en-US" u="sng" dirty="0" err="1">
                <a:solidFill>
                  <a:srgbClr val="FFFFFF"/>
                </a:solidFill>
              </a:rPr>
              <a:t>Tatsia</a:t>
            </a:r>
            <a:r>
              <a:rPr lang="en-US" u="sng" dirty="0">
                <a:solidFill>
                  <a:srgbClr val="FFFFFF"/>
                </a:solidFill>
              </a:rPr>
              <a:t> or </a:t>
            </a:r>
            <a:r>
              <a:rPr lang="en-US" u="sng" dirty="0" err="1">
                <a:solidFill>
                  <a:srgbClr val="FFFFFF"/>
                </a:solidFill>
              </a:rPr>
              <a:t>tacha</a:t>
            </a:r>
            <a:r>
              <a:rPr lang="en-US" u="sng" dirty="0">
                <a:solidFill>
                  <a:srgbClr val="FFFFFF"/>
                </a:solidFill>
              </a:rPr>
              <a:t>: </a:t>
            </a:r>
            <a:r>
              <a:rPr lang="en-US" dirty="0">
                <a:solidFill>
                  <a:srgbClr val="FFFFFF"/>
                </a:solidFill>
              </a:rPr>
              <a:t>the dancer puts on the bottom of a sieve with several holes – tool where flour was sifted - one or many glasses of wine while he dances to the rhythm.</a:t>
            </a:r>
          </a:p>
          <a:p>
            <a:pPr marL="0" indent="0">
              <a:buNone/>
            </a:pPr>
            <a:r>
              <a:rPr lang="en-US" u="sng" dirty="0">
                <a:solidFill>
                  <a:srgbClr val="FFFFFF"/>
                </a:solidFill>
              </a:rPr>
              <a:t>Glasses:</a:t>
            </a:r>
            <a:r>
              <a:rPr lang="en-US" dirty="0">
                <a:solidFill>
                  <a:srgbClr val="FFFFFF"/>
                </a:solidFill>
              </a:rPr>
              <a:t> a glass or many more are put on his head while dancing</a:t>
            </a:r>
          </a:p>
          <a:p>
            <a:pPr marL="0" indent="0">
              <a:buNone/>
            </a:pPr>
            <a:r>
              <a:rPr lang="en-US" u="sng" dirty="0" err="1">
                <a:solidFill>
                  <a:srgbClr val="FFFFFF"/>
                </a:solidFill>
              </a:rPr>
              <a:t>Syrtos</a:t>
            </a:r>
            <a:r>
              <a:rPr lang="en-US" u="sng" dirty="0">
                <a:solidFill>
                  <a:srgbClr val="FFFFFF"/>
                </a:solidFill>
              </a:rPr>
              <a:t>:</a:t>
            </a:r>
            <a:r>
              <a:rPr lang="en-US" dirty="0">
                <a:solidFill>
                  <a:srgbClr val="FFFFFF"/>
                </a:solidFill>
              </a:rPr>
              <a:t> a folk dance with its origins in Ancient Greece</a:t>
            </a:r>
          </a:p>
          <a:p>
            <a:pPr marL="0" indent="0">
              <a:buNone/>
            </a:pPr>
            <a:r>
              <a:rPr lang="en-US" u="sng" dirty="0" err="1">
                <a:solidFill>
                  <a:srgbClr val="FFFFFF"/>
                </a:solidFill>
              </a:rPr>
              <a:t>Zeibekiko</a:t>
            </a:r>
            <a:r>
              <a:rPr lang="en-US" u="sng" dirty="0">
                <a:solidFill>
                  <a:srgbClr val="FFFFFF"/>
                </a:solidFill>
              </a:rPr>
              <a:t>:</a:t>
            </a:r>
            <a:r>
              <a:rPr lang="en-US" dirty="0">
                <a:solidFill>
                  <a:srgbClr val="FFFFFF"/>
                </a:solidFill>
              </a:rPr>
              <a:t> it was danced only by men</a:t>
            </a:r>
          </a:p>
          <a:p>
            <a:pPr marL="0" indent="0">
              <a:buNone/>
            </a:pPr>
            <a:r>
              <a:rPr lang="en-US" dirty="0" err="1">
                <a:solidFill>
                  <a:srgbClr val="FFFFFF"/>
                </a:solidFill>
              </a:rPr>
              <a:t>Sousta</a:t>
            </a:r>
            <a:r>
              <a:rPr lang="en-US" dirty="0">
                <a:solidFill>
                  <a:srgbClr val="FFFFFF"/>
                </a:solidFill>
              </a:rPr>
              <a:t>, </a:t>
            </a:r>
            <a:r>
              <a:rPr lang="en-US" dirty="0" err="1">
                <a:solidFill>
                  <a:srgbClr val="FFFFFF"/>
                </a:solidFill>
              </a:rPr>
              <a:t>karotseris</a:t>
            </a:r>
            <a:r>
              <a:rPr lang="en-US" dirty="0">
                <a:solidFill>
                  <a:srgbClr val="FFFFFF"/>
                </a:solidFill>
              </a:rPr>
              <a:t>, vraka, </a:t>
            </a:r>
            <a:r>
              <a:rPr lang="en-US" dirty="0" err="1">
                <a:solidFill>
                  <a:srgbClr val="FFFFFF"/>
                </a:solidFill>
              </a:rPr>
              <a:t>kalamatianos</a:t>
            </a:r>
            <a:r>
              <a:rPr lang="en-US" dirty="0">
                <a:solidFill>
                  <a:srgbClr val="FFFFFF"/>
                </a:solidFill>
              </a:rPr>
              <a:t> are some other kinds of traditional dances.</a:t>
            </a:r>
            <a:endParaRPr lang="en-GB" dirty="0">
              <a:solidFill>
                <a:srgbClr val="FFFFFF"/>
              </a:solidFill>
            </a:endParaRPr>
          </a:p>
        </p:txBody>
      </p:sp>
    </p:spTree>
    <p:extLst>
      <p:ext uri="{BB962C8B-B14F-4D97-AF65-F5344CB8AC3E}">
        <p14:creationId xmlns:p14="http://schemas.microsoft.com/office/powerpoint/2010/main" val="1811291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638" r="-3" b="20635"/>
          <a:stretch/>
        </p:blipFill>
        <p:spPr>
          <a:xfrm>
            <a:off x="5162052" y="3272589"/>
            <a:ext cx="6105382" cy="3585411"/>
          </a:xfrm>
          <a:prstGeom prst="rect">
            <a:avLst/>
          </a:prstGeom>
        </p:spPr>
      </p:pic>
      <p:pic>
        <p:nvPicPr>
          <p:cNvPr id="4" name="Picture 3"/>
          <p:cNvPicPr>
            <a:picLocks noChangeAspect="1"/>
          </p:cNvPicPr>
          <p:nvPr/>
        </p:nvPicPr>
        <p:blipFill rotWithShape="1">
          <a:blip r:embed="rId3"/>
          <a:srcRect t="4642" r="1" b="233"/>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5" name="Picture 4"/>
          <p:cNvPicPr>
            <a:picLocks noChangeAspect="1"/>
          </p:cNvPicPr>
          <p:nvPr/>
        </p:nvPicPr>
        <p:blipFill rotWithShape="1">
          <a:blip r:embed="rId4"/>
          <a:srcRect t="13594" r="-3" b="31388"/>
          <a:stretch/>
        </p:blipFill>
        <p:spPr>
          <a:xfrm>
            <a:off x="7458302" y="-22547"/>
            <a:ext cx="3809132" cy="3139531"/>
          </a:xfrm>
          <a:prstGeom prst="rect">
            <a:avLst/>
          </a:prstGeom>
        </p:spPr>
      </p:pic>
      <p:pic>
        <p:nvPicPr>
          <p:cNvPr id="3" name="Picture 2"/>
          <p:cNvPicPr>
            <a:picLocks noChangeAspect="1"/>
          </p:cNvPicPr>
          <p:nvPr/>
        </p:nvPicPr>
        <p:blipFill rotWithShape="1">
          <a:blip r:embed="rId5"/>
          <a:srcRect t="7757" b="8286"/>
          <a:stretch/>
        </p:blipFill>
        <p:spPr>
          <a:xfrm>
            <a:off x="1" y="4065775"/>
            <a:ext cx="5001186" cy="2792224"/>
          </a:xfrm>
          <a:prstGeom prst="rect">
            <a:avLst/>
          </a:prstGeom>
        </p:spPr>
      </p:pic>
      <p:sp>
        <p:nvSpPr>
          <p:cNvPr id="12" name="Rectangle 9">
            <a:extLst>
              <a:ext uri="{FF2B5EF4-FFF2-40B4-BE49-F238E27FC236}">
                <a16:creationId xmlns:a16="http://schemas.microsoft.com/office/drawing/2014/main" id="{25414FA1-2D4C-41DB-83DE-4F3E38C10A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7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17341052-73F2-435C-A1F0-70961D11B4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A4D2D0F6-68B7-4A2F-B80D-B3AAC1F4DC2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48" name="Rectangle 47">
            <a:extLst>
              <a:ext uri="{FF2B5EF4-FFF2-40B4-BE49-F238E27FC236}">
                <a16:creationId xmlns:a16="http://schemas.microsoft.com/office/drawing/2014/main" id="{A0BCEF11-98AA-4EF8-91CF-8146F64793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9613861" cy="1080938"/>
          </a:xfrm>
        </p:spPr>
        <p:txBody>
          <a:bodyPr>
            <a:normAutofit/>
          </a:bodyPr>
          <a:lstStyle/>
          <a:p>
            <a:r>
              <a:rPr lang="en-US"/>
              <a:t>Music</a:t>
            </a:r>
            <a:endParaRPr lang="en-GB"/>
          </a:p>
        </p:txBody>
      </p:sp>
      <p:pic>
        <p:nvPicPr>
          <p:cNvPr id="50" name="Picture 49">
            <a:extLst>
              <a:ext uri="{FF2B5EF4-FFF2-40B4-BE49-F238E27FC236}">
                <a16:creationId xmlns:a16="http://schemas.microsoft.com/office/drawing/2014/main" id="{DB816C00-E2A2-4A28-A8CB-2E9E10E9FDF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2" name="Rectangle 51">
            <a:extLst>
              <a:ext uri="{FF2B5EF4-FFF2-40B4-BE49-F238E27FC236}">
                <a16:creationId xmlns:a16="http://schemas.microsoft.com/office/drawing/2014/main" id="{B2892C6A-FAAA-49A9-B836-6ECC4D48D7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56A8CDF3-3F98-4AEC-8748-52780CE064A3}"/>
              </a:ext>
            </a:extLst>
          </p:cNvPr>
          <p:cNvGraphicFramePr>
            <a:graphicFrameLocks noGrp="1"/>
          </p:cNvGraphicFramePr>
          <p:nvPr>
            <p:ph idx="1"/>
            <p:extLst>
              <p:ext uri="{D42A27DB-BD31-4B8C-83A1-F6EECF244321}">
                <p14:modId xmlns:p14="http://schemas.microsoft.com/office/powerpoint/2010/main" val="3392422563"/>
              </p:ext>
            </p:extLst>
          </p:nvPr>
        </p:nvGraphicFramePr>
        <p:xfrm>
          <a:off x="241495" y="1866036"/>
          <a:ext cx="11705833" cy="4879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616176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2063262"/>
            <a:ext cx="3739279" cy="2661052"/>
          </a:xfrm>
        </p:spPr>
        <p:txBody>
          <a:bodyPr>
            <a:normAutofit/>
          </a:bodyPr>
          <a:lstStyle/>
          <a:p>
            <a:pPr algn="r"/>
            <a:r>
              <a:rPr lang="en-US" sz="4400">
                <a:solidFill>
                  <a:srgbClr val="FFFFFF"/>
                </a:solidFill>
              </a:rPr>
              <a:t>Types of traditional music</a:t>
            </a:r>
            <a:endParaRPr lang="en-GB" sz="4400">
              <a:solidFill>
                <a:srgbClr val="FFFFFF"/>
              </a:solidFill>
            </a:endParaRPr>
          </a:p>
        </p:txBody>
      </p:sp>
      <p:sp>
        <p:nvSpPr>
          <p:cNvPr id="3" name="Content Placeholder 2"/>
          <p:cNvSpPr>
            <a:spLocks noGrp="1"/>
          </p:cNvSpPr>
          <p:nvPr>
            <p:ph idx="1"/>
          </p:nvPr>
        </p:nvSpPr>
        <p:spPr>
          <a:xfrm>
            <a:off x="5099921" y="516836"/>
            <a:ext cx="6721018" cy="5897216"/>
          </a:xfrm>
        </p:spPr>
        <p:txBody>
          <a:bodyPr anchor="ctr">
            <a:normAutofit/>
          </a:bodyPr>
          <a:lstStyle/>
          <a:p>
            <a:pPr marL="514350" indent="-514350">
              <a:buFont typeface="+mj-lt"/>
              <a:buAutoNum type="alphaLcPeriod"/>
            </a:pPr>
            <a:r>
              <a:rPr lang="en-US" u="sng" dirty="0">
                <a:solidFill>
                  <a:srgbClr val="FFFFFF"/>
                </a:solidFill>
              </a:rPr>
              <a:t>The voices type: </a:t>
            </a:r>
            <a:r>
              <a:rPr lang="en-US" dirty="0">
                <a:solidFill>
                  <a:srgbClr val="FFFFFF"/>
                </a:solidFill>
              </a:rPr>
              <a:t>it is the most typical of the Cyprus music tradition. The voices are characteristic and unique traditional melodies. The singer is called “</a:t>
            </a:r>
            <a:r>
              <a:rPr lang="en-US" dirty="0" err="1">
                <a:solidFill>
                  <a:srgbClr val="FFFFFF"/>
                </a:solidFill>
              </a:rPr>
              <a:t>kalophonaris</a:t>
            </a:r>
            <a:r>
              <a:rPr lang="en-US" dirty="0">
                <a:solidFill>
                  <a:srgbClr val="FFFFFF"/>
                </a:solidFill>
              </a:rPr>
              <a:t>”. It means that he has the ideal voice type, a </a:t>
            </a:r>
            <a:r>
              <a:rPr lang="en-US" dirty="0" err="1">
                <a:solidFill>
                  <a:srgbClr val="FFFFFF"/>
                </a:solidFill>
              </a:rPr>
              <a:t>lound</a:t>
            </a:r>
            <a:r>
              <a:rPr lang="en-US" dirty="0">
                <a:solidFill>
                  <a:srgbClr val="FFFFFF"/>
                </a:solidFill>
              </a:rPr>
              <a:t> tenor.</a:t>
            </a:r>
          </a:p>
          <a:p>
            <a:pPr marL="514350" indent="-514350">
              <a:buFont typeface="+mj-lt"/>
              <a:buAutoNum type="alphaLcPeriod"/>
            </a:pPr>
            <a:r>
              <a:rPr lang="en-US" u="sng" dirty="0">
                <a:solidFill>
                  <a:srgbClr val="FFFFFF"/>
                </a:solidFill>
              </a:rPr>
              <a:t>The </a:t>
            </a:r>
            <a:r>
              <a:rPr lang="en-US" u="sng" dirty="0" err="1">
                <a:solidFill>
                  <a:srgbClr val="FFFFFF"/>
                </a:solidFill>
              </a:rPr>
              <a:t>tsiatista</a:t>
            </a:r>
            <a:r>
              <a:rPr lang="en-US" u="sng" dirty="0">
                <a:solidFill>
                  <a:srgbClr val="FFFFFF"/>
                </a:solidFill>
              </a:rPr>
              <a:t>: </a:t>
            </a:r>
            <a:r>
              <a:rPr lang="en-US" dirty="0">
                <a:solidFill>
                  <a:srgbClr val="FFFFFF"/>
                </a:solidFill>
              </a:rPr>
              <a:t>they are one of the most vivid pieces of Cypriot folk poetry. These are impromptu poetic creations of instant inspiration,  but mostly of a competitive nature. They are erotic, social, bucolic or of political </a:t>
            </a:r>
            <a:r>
              <a:rPr lang="en-US" dirty="0" err="1">
                <a:solidFill>
                  <a:srgbClr val="FFFFFF"/>
                </a:solidFill>
              </a:rPr>
              <a:t>contect</a:t>
            </a:r>
            <a:r>
              <a:rPr lang="en-US" dirty="0">
                <a:solidFill>
                  <a:srgbClr val="FFFFFF"/>
                </a:solidFill>
              </a:rPr>
              <a:t>. They are sometimes accompanied</a:t>
            </a:r>
            <a:r>
              <a:rPr lang="el-GR" dirty="0">
                <a:solidFill>
                  <a:srgbClr val="FFFFFF"/>
                </a:solidFill>
              </a:rPr>
              <a:t> </a:t>
            </a:r>
            <a:r>
              <a:rPr lang="en-US" dirty="0">
                <a:solidFill>
                  <a:srgbClr val="FFFFFF"/>
                </a:solidFill>
              </a:rPr>
              <a:t>with music. They are recognized as a courtyard cultural heritage by UNESCO</a:t>
            </a:r>
            <a:endParaRPr lang="en-GB" dirty="0">
              <a:solidFill>
                <a:srgbClr val="FFFFFF"/>
              </a:solidFill>
            </a:endParaRPr>
          </a:p>
        </p:txBody>
      </p:sp>
    </p:spTree>
    <p:extLst>
      <p:ext uri="{BB962C8B-B14F-4D97-AF65-F5344CB8AC3E}">
        <p14:creationId xmlns:p14="http://schemas.microsoft.com/office/powerpoint/2010/main" val="4235037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8"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31AB7A8-2668-4097-9354-EC42CDF885EE}"/>
              </a:ext>
            </a:extLst>
          </p:cNvPr>
          <p:cNvGraphicFramePr>
            <a:graphicFrameLocks noGrp="1"/>
          </p:cNvGraphicFramePr>
          <p:nvPr>
            <p:ph idx="1"/>
            <p:extLst>
              <p:ext uri="{D42A27DB-BD31-4B8C-83A1-F6EECF244321}">
                <p14:modId xmlns:p14="http://schemas.microsoft.com/office/powerpoint/2010/main" val="3396989581"/>
              </p:ext>
            </p:extLst>
          </p:nvPr>
        </p:nvGraphicFramePr>
        <p:xfrm>
          <a:off x="5033959" y="372182"/>
          <a:ext cx="7163512" cy="64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36359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Themes</a:t>
            </a:r>
            <a:endParaRPr lang="en-GB" dirty="0"/>
          </a:p>
        </p:txBody>
      </p:sp>
      <p:sp>
        <p:nvSpPr>
          <p:cNvPr id="3" name="Content Placeholder 2"/>
          <p:cNvSpPr>
            <a:spLocks noGrp="1"/>
          </p:cNvSpPr>
          <p:nvPr>
            <p:ph idx="1"/>
          </p:nvPr>
        </p:nvSpPr>
        <p:spPr>
          <a:xfrm>
            <a:off x="680321" y="2336873"/>
            <a:ext cx="10390953" cy="4092062"/>
          </a:xfrm>
        </p:spPr>
        <p:txBody>
          <a:bodyPr/>
          <a:lstStyle/>
          <a:p>
            <a:pPr marL="0" indent="0">
              <a:buNone/>
            </a:pPr>
            <a:r>
              <a:rPr lang="en-US" dirty="0"/>
              <a:t>In the Mediterranean island of Cyprus, using the idiom of their language, the theme of its songs went from narrating historical heroes to sadness, to the pain of slavery, hostility and poverty.</a:t>
            </a:r>
          </a:p>
          <a:p>
            <a:pPr marL="0" indent="0">
              <a:buNone/>
            </a:pPr>
            <a:r>
              <a:rPr lang="en-US" dirty="0"/>
              <a:t>Cypriot music tradition is influenced mostly by the traditions of Greece. It was conquest by Persians, Phoenicians, Romans, Franks, Venetians and Turks. However, Cypriots managed and maintained through the centuries its own musical tradition.</a:t>
            </a:r>
          </a:p>
          <a:p>
            <a:pPr marL="0" indent="0">
              <a:buNone/>
            </a:pPr>
            <a:endParaRPr lang="en-GB" dirty="0"/>
          </a:p>
        </p:txBody>
      </p:sp>
    </p:spTree>
    <p:extLst>
      <p:ext uri="{BB962C8B-B14F-4D97-AF65-F5344CB8AC3E}">
        <p14:creationId xmlns:p14="http://schemas.microsoft.com/office/powerpoint/2010/main" val="147155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C45AD9C-F21B-4046-AF68-07A246947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85F5BD6E-AB48-4A2D-AA03-D787D54FAF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51" name="Picture 50">
            <a:extLst>
              <a:ext uri="{FF2B5EF4-FFF2-40B4-BE49-F238E27FC236}">
                <a16:creationId xmlns:a16="http://schemas.microsoft.com/office/drawing/2014/main" id="{3221115A-B66A-4D35-9D9F-97A91D887F0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63704"/>
            <a:ext cx="10437812" cy="321164"/>
          </a:xfrm>
          <a:prstGeom prst="rect">
            <a:avLst/>
          </a:prstGeom>
        </p:spPr>
      </p:pic>
      <p:sp>
        <p:nvSpPr>
          <p:cNvPr id="53" name="Rectangle 52">
            <a:extLst>
              <a:ext uri="{FF2B5EF4-FFF2-40B4-BE49-F238E27FC236}">
                <a16:creationId xmlns:a16="http://schemas.microsoft.com/office/drawing/2014/main" id="{ABC72B1C-D4EE-45CF-A99C-0AD017C416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5" name="Picture 54">
            <a:extLst>
              <a:ext uri="{FF2B5EF4-FFF2-40B4-BE49-F238E27FC236}">
                <a16:creationId xmlns:a16="http://schemas.microsoft.com/office/drawing/2014/main" id="{38AB44AF-E52F-46C5-8C2C-8487AC8B1B6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7" name="Rectangle 56">
            <a:extLst>
              <a:ext uri="{FF2B5EF4-FFF2-40B4-BE49-F238E27FC236}">
                <a16:creationId xmlns:a16="http://schemas.microsoft.com/office/drawing/2014/main" id="{A5B2FDF3-1FF8-4FBF-842A-4EA5719F34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9003"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9" name="Picture 58">
            <a:extLst>
              <a:ext uri="{FF2B5EF4-FFF2-40B4-BE49-F238E27FC236}">
                <a16:creationId xmlns:a16="http://schemas.microsoft.com/office/drawing/2014/main" id="{6389DEC8-49B8-4778-BB47-FF48E8C5B6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5885714"/>
            <a:ext cx="10437812" cy="321164"/>
          </a:xfrm>
          <a:prstGeom prst="rect">
            <a:avLst/>
          </a:prstGeom>
        </p:spPr>
      </p:pic>
      <p:sp>
        <p:nvSpPr>
          <p:cNvPr id="61" name="Rectangle 60">
            <a:extLst>
              <a:ext uri="{FF2B5EF4-FFF2-40B4-BE49-F238E27FC236}">
                <a16:creationId xmlns:a16="http://schemas.microsoft.com/office/drawing/2014/main" id="{DF550B33-5759-49FD-90FC-11EA4ED58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2008" y="2130761"/>
            <a:ext cx="10741280" cy="3794369"/>
          </a:xfrm>
        </p:spPr>
        <p:txBody>
          <a:bodyPr>
            <a:normAutofit/>
          </a:bodyPr>
          <a:lstStyle/>
          <a:p>
            <a:pPr marL="0" indent="0">
              <a:buNone/>
            </a:pPr>
            <a:r>
              <a:rPr lang="en-US" sz="2000" dirty="0">
                <a:solidFill>
                  <a:srgbClr val="FFFFFF"/>
                </a:solidFill>
              </a:rPr>
              <a:t>In Cyprus, musicians are distinguished in three categories:</a:t>
            </a:r>
          </a:p>
          <a:p>
            <a:pPr marL="514350" indent="-514350">
              <a:buFont typeface="+mj-lt"/>
              <a:buAutoNum type="alphaLcPeriod"/>
            </a:pPr>
            <a:r>
              <a:rPr lang="en-US" sz="2000" dirty="0">
                <a:solidFill>
                  <a:srgbClr val="FFFFFF"/>
                </a:solidFill>
              </a:rPr>
              <a:t>The musicians who </a:t>
            </a:r>
            <a:r>
              <a:rPr lang="en-US" sz="2000" dirty="0" smtClean="0">
                <a:solidFill>
                  <a:srgbClr val="FFFFFF"/>
                </a:solidFill>
              </a:rPr>
              <a:t>tried </a:t>
            </a:r>
            <a:r>
              <a:rPr lang="en-US" sz="2000" dirty="0">
                <a:solidFill>
                  <a:srgbClr val="FFFFFF"/>
                </a:solidFill>
              </a:rPr>
              <a:t>to learn an instrument for earning reasons</a:t>
            </a:r>
          </a:p>
          <a:p>
            <a:pPr marL="514350" indent="-514350">
              <a:buFont typeface="+mj-lt"/>
              <a:buAutoNum type="alphaLcPeriod"/>
            </a:pPr>
            <a:r>
              <a:rPr lang="en-US" sz="2000" dirty="0">
                <a:solidFill>
                  <a:srgbClr val="FFFFFF"/>
                </a:solidFill>
              </a:rPr>
              <a:t>The main purpose of the musician’s self-promotion</a:t>
            </a:r>
          </a:p>
          <a:p>
            <a:pPr marL="514350" indent="-514350">
              <a:buFont typeface="+mj-lt"/>
              <a:buAutoNum type="alphaLcPeriod"/>
            </a:pPr>
            <a:r>
              <a:rPr lang="en-US" sz="2000" dirty="0">
                <a:solidFill>
                  <a:srgbClr val="FFFFFF"/>
                </a:solidFill>
              </a:rPr>
              <a:t>The gifted Music lovers</a:t>
            </a:r>
          </a:p>
          <a:p>
            <a:pPr marL="0" indent="0">
              <a:buNone/>
            </a:pPr>
            <a:r>
              <a:rPr lang="en-US" sz="2000" dirty="0">
                <a:solidFill>
                  <a:srgbClr val="FFFFFF"/>
                </a:solidFill>
              </a:rPr>
              <a:t>The last musicians are the ones who respected and kept the musical tradition of Cyprus, improving the melody and the orchestra, always preserving the pattern of the additional music.</a:t>
            </a:r>
          </a:p>
          <a:p>
            <a:pPr marL="0" indent="0">
              <a:buNone/>
            </a:pPr>
            <a:r>
              <a:rPr lang="en-US" sz="2000" dirty="0">
                <a:solidFill>
                  <a:srgbClr val="FFFFFF"/>
                </a:solidFill>
              </a:rPr>
              <a:t>Their music was also influenced by Byzantine music after the fall of the city, Due to its geographical location, a crossroad between East and West, music accepted various influences.</a:t>
            </a:r>
            <a:endParaRPr lang="en-GB" sz="2000" dirty="0">
              <a:solidFill>
                <a:srgbClr val="FFFFFF"/>
              </a:solidFill>
            </a:endParaRPr>
          </a:p>
        </p:txBody>
      </p:sp>
    </p:spTree>
    <p:extLst>
      <p:ext uri="{BB962C8B-B14F-4D97-AF65-F5344CB8AC3E}">
        <p14:creationId xmlns:p14="http://schemas.microsoft.com/office/powerpoint/2010/main" val="20688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8A3AC32-2A4A-4E2F-8D02-86DE2C322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F6824B56-A902-4034-AAF7-7A90BEBF9A3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5" name="Rectangle 24">
            <a:extLst>
              <a:ext uri="{FF2B5EF4-FFF2-40B4-BE49-F238E27FC236}">
                <a16:creationId xmlns:a16="http://schemas.microsoft.com/office/drawing/2014/main" id="{7B56C275-CA41-40B4-BB1A-A48475F447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8325"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7081EF7-63CF-4DA6-9368-996DBA3256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8"/>
            <a:ext cx="7087552" cy="1080938"/>
          </a:xfrm>
        </p:spPr>
        <p:txBody>
          <a:bodyPr>
            <a:normAutofit/>
          </a:bodyPr>
          <a:lstStyle/>
          <a:p>
            <a:r>
              <a:rPr lang="en-US"/>
              <a:t>Musical Instruments:</a:t>
            </a:r>
            <a:endParaRPr lang="en-GB"/>
          </a:p>
        </p:txBody>
      </p:sp>
      <p:pic>
        <p:nvPicPr>
          <p:cNvPr id="29" name="Picture 28">
            <a:extLst>
              <a:ext uri="{FF2B5EF4-FFF2-40B4-BE49-F238E27FC236}">
                <a16:creationId xmlns:a16="http://schemas.microsoft.com/office/drawing/2014/main" id="{7DB3A236-0E98-4521-B1C6-CB9DFE7E40B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7" name="Content Placeholder 2"/>
          <p:cNvSpPr>
            <a:spLocks noGrp="1"/>
          </p:cNvSpPr>
          <p:nvPr>
            <p:ph idx="1"/>
          </p:nvPr>
        </p:nvSpPr>
        <p:spPr>
          <a:xfrm>
            <a:off x="145774" y="2121426"/>
            <a:ext cx="7452551" cy="4451652"/>
          </a:xfrm>
        </p:spPr>
        <p:txBody>
          <a:bodyPr>
            <a:normAutofit lnSpcReduction="10000"/>
          </a:bodyPr>
          <a:lstStyle/>
          <a:p>
            <a:pPr marL="0" indent="0">
              <a:buNone/>
            </a:pPr>
            <a:r>
              <a:rPr lang="en-US" sz="2800" dirty="0"/>
              <a:t>The musical instruments used in the tradition of Cyprus are </a:t>
            </a:r>
            <a:r>
              <a:rPr lang="en-US" sz="2800" dirty="0" err="1"/>
              <a:t>Pithkiavlin</a:t>
            </a:r>
            <a:r>
              <a:rPr lang="en-US" sz="2800" dirty="0"/>
              <a:t> and  </a:t>
            </a:r>
            <a:r>
              <a:rPr lang="en-US" sz="2800" dirty="0" err="1"/>
              <a:t>Tamboutsia</a:t>
            </a:r>
            <a:r>
              <a:rPr lang="en-US" sz="2800" dirty="0"/>
              <a:t>. </a:t>
            </a:r>
            <a:r>
              <a:rPr lang="en-US" sz="2800" dirty="0" err="1"/>
              <a:t>Pithkiavlin</a:t>
            </a:r>
            <a:r>
              <a:rPr lang="en-US" sz="2800" dirty="0"/>
              <a:t> is a flute and was mainly a shepherd’s wood instrument. </a:t>
            </a:r>
            <a:r>
              <a:rPr lang="en-US" sz="2800" dirty="0" err="1"/>
              <a:t>Tabboutsia</a:t>
            </a:r>
            <a:r>
              <a:rPr lang="en-US" sz="2800" dirty="0"/>
              <a:t> is like a sieve but with skin without holes. It was a household utensil used as a percussion instrument which was played with the palm and fingers or with two small sticks.</a:t>
            </a:r>
          </a:p>
          <a:p>
            <a:pPr marL="0" indent="0">
              <a:buNone/>
            </a:pPr>
            <a:r>
              <a:rPr lang="en-US" sz="2800" dirty="0"/>
              <a:t>The soloist violin and lute were added later. The lute is a four- string folk musical instrument which mainly provides rhythmic and harmonious accompaniment.</a:t>
            </a:r>
            <a:endParaRPr lang="en-GB" sz="2800" dirty="0"/>
          </a:p>
        </p:txBody>
      </p:sp>
      <p:sp>
        <p:nvSpPr>
          <p:cNvPr id="31" name="Rectangle 30">
            <a:extLst>
              <a:ext uri="{FF2B5EF4-FFF2-40B4-BE49-F238E27FC236}">
                <a16:creationId xmlns:a16="http://schemas.microsoft.com/office/drawing/2014/main" id="{DE810158-8D4E-4D32-B175-06FAB0D48D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423" y="642795"/>
            <a:ext cx="3347830"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F52133-FACF-4801-893E-FAF748E07F44}"/>
              </a:ext>
            </a:extLst>
          </p:cNvPr>
          <p:cNvPicPr>
            <a:picLocks noChangeAspect="1"/>
          </p:cNvPicPr>
          <p:nvPr/>
        </p:nvPicPr>
        <p:blipFill>
          <a:blip r:embed="rId4"/>
          <a:stretch>
            <a:fillRect/>
          </a:stretch>
        </p:blipFill>
        <p:spPr>
          <a:xfrm>
            <a:off x="8673034" y="955592"/>
            <a:ext cx="2494607" cy="1540420"/>
          </a:xfrm>
          <a:prstGeom prst="rect">
            <a:avLst/>
          </a:prstGeom>
          <a:ln>
            <a:noFill/>
          </a:ln>
          <a:effectLst/>
        </p:spPr>
      </p:pic>
      <p:pic>
        <p:nvPicPr>
          <p:cNvPr id="6" name="Picture 5">
            <a:extLst>
              <a:ext uri="{FF2B5EF4-FFF2-40B4-BE49-F238E27FC236}">
                <a16:creationId xmlns:a16="http://schemas.microsoft.com/office/drawing/2014/main" id="{2220EFA9-87C5-4A82-85B0-E2F14F305BC6}"/>
              </a:ext>
            </a:extLst>
          </p:cNvPr>
          <p:cNvPicPr>
            <a:picLocks noChangeAspect="1"/>
          </p:cNvPicPr>
          <p:nvPr/>
        </p:nvPicPr>
        <p:blipFill>
          <a:blip r:embed="rId5"/>
          <a:stretch>
            <a:fillRect/>
          </a:stretch>
        </p:blipFill>
        <p:spPr>
          <a:xfrm>
            <a:off x="8890483" y="2621622"/>
            <a:ext cx="2059709" cy="1575678"/>
          </a:xfrm>
          <a:prstGeom prst="rect">
            <a:avLst/>
          </a:prstGeom>
        </p:spPr>
      </p:pic>
      <p:pic>
        <p:nvPicPr>
          <p:cNvPr id="9" name="Picture 8">
            <a:extLst>
              <a:ext uri="{FF2B5EF4-FFF2-40B4-BE49-F238E27FC236}">
                <a16:creationId xmlns:a16="http://schemas.microsoft.com/office/drawing/2014/main" id="{1ED2D477-3E99-47DC-83D0-DF042E796B0C}"/>
              </a:ext>
            </a:extLst>
          </p:cNvPr>
          <p:cNvPicPr>
            <a:picLocks noChangeAspect="1"/>
          </p:cNvPicPr>
          <p:nvPr/>
        </p:nvPicPr>
        <p:blipFill>
          <a:blip r:embed="rId6"/>
          <a:stretch>
            <a:fillRect/>
          </a:stretch>
        </p:blipFill>
        <p:spPr>
          <a:xfrm>
            <a:off x="8548738" y="4399297"/>
            <a:ext cx="2743200" cy="1460754"/>
          </a:xfrm>
          <a:prstGeom prst="rect">
            <a:avLst/>
          </a:prstGeom>
        </p:spPr>
      </p:pic>
    </p:spTree>
    <p:extLst>
      <p:ext uri="{BB962C8B-B14F-4D97-AF65-F5344CB8AC3E}">
        <p14:creationId xmlns:p14="http://schemas.microsoft.com/office/powerpoint/2010/main" val="224569307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F93BE068-EB49-4EE8-B342-7FF888A468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9">
            <a:extLst>
              <a:ext uri="{FF2B5EF4-FFF2-40B4-BE49-F238E27FC236}">
                <a16:creationId xmlns:a16="http://schemas.microsoft.com/office/drawing/2014/main" id="{C1B05C9B-60E1-40F3-BB02-7DAF0B1F01A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369453" y="285440"/>
            <a:ext cx="9715451" cy="4064244"/>
          </a:xfrm>
        </p:spPr>
        <p:txBody>
          <a:bodyPr anchor="b">
            <a:normAutofit/>
          </a:bodyPr>
          <a:lstStyle/>
          <a:p>
            <a:pPr marL="0" indent="0">
              <a:buNone/>
            </a:pPr>
            <a:r>
              <a:rPr lang="en-US" sz="2800" dirty="0"/>
              <a:t>When there was no lute or other </a:t>
            </a:r>
            <a:r>
              <a:rPr lang="en-US" sz="2800" dirty="0" smtClean="0"/>
              <a:t>musical instrument, </a:t>
            </a:r>
            <a:r>
              <a:rPr lang="en-US" sz="2800" dirty="0"/>
              <a:t>the table was used as a percussion instrument to keep the rhythm of the dance. Moreover, the competent performers of the </a:t>
            </a:r>
            <a:r>
              <a:rPr lang="en-US" sz="2800" dirty="0" err="1"/>
              <a:t>pitkiavlin</a:t>
            </a:r>
            <a:r>
              <a:rPr lang="en-US" sz="2800" dirty="0"/>
              <a:t> could perform the repertoire of Cypriot dances and accompany the dance in moments of joy and revelry that were born spontaneously so that people could withstand the endless hours of hard work in the fields, in </a:t>
            </a:r>
            <a:r>
              <a:rPr lang="en-US" sz="2800" dirty="0" err="1"/>
              <a:t>grazing,etc</a:t>
            </a:r>
            <a:r>
              <a:rPr lang="en-US" sz="2800" dirty="0"/>
              <a:t>.</a:t>
            </a:r>
            <a:endParaRPr lang="en-GB" sz="2800" b="1" u="sng" dirty="0"/>
          </a:p>
        </p:txBody>
      </p:sp>
      <p:sp>
        <p:nvSpPr>
          <p:cNvPr id="21" name="Rectangle 11">
            <a:extLst>
              <a:ext uri="{FF2B5EF4-FFF2-40B4-BE49-F238E27FC236}">
                <a16:creationId xmlns:a16="http://schemas.microsoft.com/office/drawing/2014/main" id="{80C94170-18D0-486D-BF90-C5D8F2465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6" y="6210130"/>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92F0C59B-04F6-4625-98E1-3A5809FD1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8978671" cy="1660332"/>
          </a:xfrm>
          <a:prstGeom prst="rect">
            <a:avLst/>
          </a:prstGeom>
          <a:solidFill>
            <a:srgbClr val="0D0D0D">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5">
            <a:extLst>
              <a:ext uri="{FF2B5EF4-FFF2-40B4-BE49-F238E27FC236}">
                <a16:creationId xmlns:a16="http://schemas.microsoft.com/office/drawing/2014/main" id="{E94F92A3-106C-4644-B506-76132863E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6191468"/>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D9C4DB-091C-47D0-BDA8-3375FF9989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2301" y="4557357"/>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5445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B2E911EF-80F5-4781-A4DF-44EFAF242F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B0A2A734-17E4-44D5-9630-D54D6AF746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EFFB5C33-24B2-4764-BDBD-4C10A21DB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8808" y="0"/>
            <a:ext cx="34031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FEB601E2-EFED-4313-BEE4-9E27B94FC67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242852"/>
            <a:ext cx="9110541" cy="246557"/>
          </a:xfrm>
          <a:prstGeom prst="rect">
            <a:avLst/>
          </a:prstGeom>
        </p:spPr>
      </p:pic>
      <p:sp>
        <p:nvSpPr>
          <p:cNvPr id="25" name="Rectangle 24">
            <a:extLst>
              <a:ext uri="{FF2B5EF4-FFF2-40B4-BE49-F238E27FC236}">
                <a16:creationId xmlns:a16="http://schemas.microsoft.com/office/drawing/2014/main" id="{1425DB5A-CEE1-4EE1-8C4A-689E49D354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0078"/>
            <a:ext cx="9110542"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0510" y="2733709"/>
            <a:ext cx="7657792" cy="1373070"/>
          </a:xfrm>
        </p:spPr>
        <p:txBody>
          <a:bodyPr vert="horz" lIns="91440" tIns="45720" rIns="91440" bIns="45720" rtlCol="0" anchor="b">
            <a:normAutofit/>
          </a:bodyPr>
          <a:lstStyle/>
          <a:p>
            <a:pPr algn="r"/>
            <a:r>
              <a:rPr lang="en-US" sz="5400">
                <a:solidFill>
                  <a:srgbClr val="FFFFFF"/>
                </a:solidFill>
              </a:rPr>
              <a:t>Traditional Dances</a:t>
            </a:r>
          </a:p>
        </p:txBody>
      </p:sp>
    </p:spTree>
    <p:extLst>
      <p:ext uri="{BB962C8B-B14F-4D97-AF65-F5344CB8AC3E}">
        <p14:creationId xmlns:p14="http://schemas.microsoft.com/office/powerpoint/2010/main" val="3963006500"/>
      </p:ext>
    </p:extLst>
  </p:cSld>
  <p:clrMapOvr>
    <a:masterClrMapping/>
  </p:clrMapOvr>
  <p:transition spd="med">
    <p:pull/>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58</TotalTime>
  <Words>1407</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Traditional Cypriot music, musical instruments and dances</vt:lpstr>
      <vt:lpstr>Music</vt:lpstr>
      <vt:lpstr>Types of traditional music</vt:lpstr>
      <vt:lpstr>PowerPoint Presentation</vt:lpstr>
      <vt:lpstr>Themes</vt:lpstr>
      <vt:lpstr>PowerPoint Presentation</vt:lpstr>
      <vt:lpstr>Musical Instruments:</vt:lpstr>
      <vt:lpstr>PowerPoint Presentation</vt:lpstr>
      <vt:lpstr>Traditional Dances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Cypriot music, musical instruments and dances</dc:title>
  <dc:creator>User8</dc:creator>
  <cp:lastModifiedBy>ΑΝΤΡΕΑΣ ΑΛ</cp:lastModifiedBy>
  <cp:revision>11</cp:revision>
  <dcterms:created xsi:type="dcterms:W3CDTF">2020-02-17T14:48:39Z</dcterms:created>
  <dcterms:modified xsi:type="dcterms:W3CDTF">2020-05-24T15:35:45Z</dcterms:modified>
</cp:coreProperties>
</file>