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Bungee Inline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BungeeInli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5e0ae7a3e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5e0ae7a3e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6f62ebc1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6f62ebc1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6f62ebc1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6f62ebc1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5e0ae7a3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5e0ae7a3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64b582cb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64b582c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5e0ae7a3e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5e0ae7a3e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Anchovy: Getaria, Gipuzkoa is a major center of anchovy.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Bacalao (salt cod): It is usually eat with tomato.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Besugo (sea bream): Most often offered bake.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Merluza: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Marmitako: A tradicional recipe delivers this rich tuna and potatoes.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Txipirones: Usually served “en su tinta”.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sz="1800">
                <a:solidFill>
                  <a:schemeClr val="dk1"/>
                </a:solidFill>
              </a:rPr>
              <a:t>Txangurro (spider-crab): Most often use in </a:t>
            </a:r>
            <a:r>
              <a:rPr i="1" lang="en-GB" sz="1800">
                <a:solidFill>
                  <a:schemeClr val="dk1"/>
                </a:solidFill>
              </a:rPr>
              <a:t>pintxos</a:t>
            </a:r>
            <a:r>
              <a:rPr lang="en-GB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5e0ae7a3e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5e0ae7a3e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5e0ae7a3e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5e0ae7a3e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5e0ae7a3e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5e0ae7a3e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6f62ebc1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6f62ebc1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6f62ebc18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6f62ebc1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://drive.google.com/file/d/13S578cMy9b2k7_RSG59lB1QcmIbf0Xln/view" TargetMode="External"/><Relationship Id="rId6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Tp-jVkKg64c" TargetMode="External"/><Relationship Id="rId4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11" Type="http://schemas.openxmlformats.org/officeDocument/2006/relationships/image" Target="../media/image10.png"/><Relationship Id="rId10" Type="http://schemas.openxmlformats.org/officeDocument/2006/relationships/image" Target="../media/image7.jpg"/><Relationship Id="rId9" Type="http://schemas.openxmlformats.org/officeDocument/2006/relationships/hyperlink" Target="http://drive.google.com/file/d/11tU7h7ERoKXn5mOEWNZYhpnpuFsn0jb0/view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C7OtWqi7BC_6Bn0yw0kmDREvo1EvDFdY/view" TargetMode="External"/><Relationship Id="rId7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21.jp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11.jpg"/><Relationship Id="rId9" Type="http://schemas.openxmlformats.org/officeDocument/2006/relationships/image" Target="../media/image2.png"/><Relationship Id="rId5" Type="http://schemas.openxmlformats.org/officeDocument/2006/relationships/image" Target="../media/image19.jpg"/><Relationship Id="rId6" Type="http://schemas.openxmlformats.org/officeDocument/2006/relationships/hyperlink" Target="http://drive.google.com/file/d/1Pqp8l9a8lLZyFhvYQD5YnEYFa_jJLFLM/view" TargetMode="External"/><Relationship Id="rId7" Type="http://schemas.openxmlformats.org/officeDocument/2006/relationships/image" Target="../media/image20.jpg"/><Relationship Id="rId8" Type="http://schemas.openxmlformats.org/officeDocument/2006/relationships/hyperlink" Target="http://drive.google.com/file/d/1VYE5kplFGf2x5Cg87OnGwlSoxd9Ss8Rk/vie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hyperlink" Target="http://drive.google.com/file/d/15d_0IJQNbG2LSB3TQ-YVGjuZJxaqc5iK/view" TargetMode="External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59675" y="1916650"/>
            <a:ext cx="8520600" cy="11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BASQUE GASTRONOMY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TXAKOLI 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1750"/>
            <a:ext cx="5700176" cy="23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8022" y="140075"/>
            <a:ext cx="3484278" cy="23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 title="txakoli (1)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2576" y="2608175"/>
            <a:ext cx="3139024" cy="235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311700" y="432275"/>
            <a:ext cx="875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WINE IN THE BASQUE COUNTRY AND NAVARRE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LA RIOJA: There are lot of wine cellars.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Resultado de imagen de vinos de la rioja"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550" y="1427125"/>
            <a:ext cx="3588700" cy="16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PINTXOS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311700" y="1373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El GASTRODIARIO parahoreca.com visitó algunos de los establecimientos más famosos por sus tapas y pinchos. Desde San Sebastián informa Alfredo Muñiz." id="167" name="Google Shape;167;p24" title="Los mejores pinchos de San Sebastiá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625" y="1373275"/>
            <a:ext cx="4260800" cy="31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5465100" y="1313400"/>
            <a:ext cx="33012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Pintxos are small salty pieces of food (usually on a piece of bread) and you can eat them anywhere and anytime.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  MEAT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946550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Tx</a:t>
            </a:r>
            <a:r>
              <a:rPr lang="en-GB">
                <a:solidFill>
                  <a:srgbClr val="000000"/>
                </a:solidFill>
              </a:rPr>
              <a:t>uleton</a:t>
            </a:r>
            <a:r>
              <a:rPr lang="en-GB">
                <a:solidFill>
                  <a:srgbClr val="000000"/>
                </a:solidFill>
              </a:rPr>
              <a:t>: a magnificent beef chop </a:t>
            </a:r>
            <a:r>
              <a:rPr i="1" lang="en-GB">
                <a:solidFill>
                  <a:srgbClr val="000000"/>
                </a:solidFill>
              </a:rPr>
              <a:t>grilled.</a:t>
            </a:r>
            <a:endParaRPr i="1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Txistorra: Familiar with </a:t>
            </a:r>
            <a:r>
              <a:rPr i="1" lang="en-GB">
                <a:solidFill>
                  <a:srgbClr val="000000"/>
                </a:solidFill>
              </a:rPr>
              <a:t>chorizo, </a:t>
            </a:r>
            <a:r>
              <a:rPr lang="en-GB">
                <a:solidFill>
                  <a:srgbClr val="000000"/>
                </a:solidFill>
              </a:rPr>
              <a:t>generally use for </a:t>
            </a:r>
            <a:r>
              <a:rPr i="1" lang="en-GB">
                <a:solidFill>
                  <a:srgbClr val="000000"/>
                </a:solidFill>
              </a:rPr>
              <a:t>pintxos</a:t>
            </a:r>
            <a:endParaRPr i="1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Txorizo Pamplonica: Is a great spicy Spanish sausage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 The ham is so </a:t>
            </a:r>
            <a:r>
              <a:rPr lang="en-GB">
                <a:solidFill>
                  <a:srgbClr val="000000"/>
                </a:solidFill>
              </a:rPr>
              <a:t>typical 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4163" y="623275"/>
            <a:ext cx="1388826" cy="9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0" l="24767" r="11659" t="0"/>
          <a:stretch/>
        </p:blipFill>
        <p:spPr>
          <a:xfrm>
            <a:off x="7070162" y="1769650"/>
            <a:ext cx="1587849" cy="8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664" y="3987850"/>
            <a:ext cx="1587849" cy="94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12064" l="0" r="0" t="0"/>
          <a:stretch/>
        </p:blipFill>
        <p:spPr>
          <a:xfrm>
            <a:off x="7070150" y="2669150"/>
            <a:ext cx="1388826" cy="1221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31" y="103975"/>
            <a:ext cx="2112936" cy="14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24767" r="11659" t="0"/>
          <a:stretch/>
        </p:blipFill>
        <p:spPr>
          <a:xfrm>
            <a:off x="6303569" y="1435825"/>
            <a:ext cx="2417705" cy="12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12064" l="0" r="0" t="0"/>
          <a:stretch/>
        </p:blipFill>
        <p:spPr>
          <a:xfrm>
            <a:off x="178350" y="2409850"/>
            <a:ext cx="2213500" cy="19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1575" y="3616925"/>
            <a:ext cx="2263176" cy="13534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5383975" y="578225"/>
            <a:ext cx="13476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chemeClr val="lt1"/>
                </a:highlight>
              </a:rPr>
              <a:t>TXULETON</a:t>
            </a:r>
            <a:endParaRPr b="1">
              <a:highlight>
                <a:schemeClr val="lt1"/>
              </a:highlight>
            </a:endParaRPr>
          </a:p>
        </p:txBody>
      </p:sp>
      <p:cxnSp>
        <p:nvCxnSpPr>
          <p:cNvPr id="75" name="Google Shape;75;p15"/>
          <p:cNvCxnSpPr>
            <a:stCxn id="70" idx="3"/>
            <a:endCxn id="74" idx="1"/>
          </p:cNvCxnSpPr>
          <p:nvPr/>
        </p:nvCxnSpPr>
        <p:spPr>
          <a:xfrm>
            <a:off x="2341568" y="806987"/>
            <a:ext cx="3042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" name="Google Shape;76;p15"/>
          <p:cNvSpPr txBox="1"/>
          <p:nvPr/>
        </p:nvSpPr>
        <p:spPr>
          <a:xfrm>
            <a:off x="2509925" y="1854625"/>
            <a:ext cx="13476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chemeClr val="lt1"/>
                </a:highlight>
              </a:rPr>
              <a:t>TXISTORRA</a:t>
            </a:r>
            <a:endParaRPr b="1">
              <a:highlight>
                <a:schemeClr val="lt1"/>
              </a:highlight>
            </a:endParaRPr>
          </a:p>
        </p:txBody>
      </p:sp>
      <p:cxnSp>
        <p:nvCxnSpPr>
          <p:cNvPr id="77" name="Google Shape;77;p15"/>
          <p:cNvCxnSpPr>
            <a:endCxn id="76" idx="3"/>
          </p:cNvCxnSpPr>
          <p:nvPr/>
        </p:nvCxnSpPr>
        <p:spPr>
          <a:xfrm rot="10800000">
            <a:off x="3857525" y="2046325"/>
            <a:ext cx="2445900" cy="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" name="Google Shape;78;p15"/>
          <p:cNvSpPr txBox="1"/>
          <p:nvPr/>
        </p:nvSpPr>
        <p:spPr>
          <a:xfrm>
            <a:off x="3424750" y="3057225"/>
            <a:ext cx="20277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chemeClr val="lt1"/>
                </a:highlight>
              </a:rPr>
              <a:t>TXORIZO PAMPLONICA</a:t>
            </a:r>
            <a:endParaRPr b="1">
              <a:highlight>
                <a:schemeClr val="lt1"/>
              </a:highlight>
            </a:endParaRPr>
          </a:p>
        </p:txBody>
      </p:sp>
      <p:cxnSp>
        <p:nvCxnSpPr>
          <p:cNvPr id="79" name="Google Shape;79;p15"/>
          <p:cNvCxnSpPr>
            <a:endCxn id="78" idx="1"/>
          </p:cNvCxnSpPr>
          <p:nvPr/>
        </p:nvCxnSpPr>
        <p:spPr>
          <a:xfrm flipH="1" rot="10800000">
            <a:off x="2391850" y="3341625"/>
            <a:ext cx="1032900" cy="4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" name="Google Shape;80;p15"/>
          <p:cNvCxnSpPr>
            <a:stCxn id="73" idx="1"/>
            <a:endCxn id="81" idx="3"/>
          </p:cNvCxnSpPr>
          <p:nvPr/>
        </p:nvCxnSpPr>
        <p:spPr>
          <a:xfrm rot="10800000">
            <a:off x="5177575" y="4292163"/>
            <a:ext cx="1554000" cy="1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" name="Google Shape;81;p15"/>
          <p:cNvSpPr txBox="1"/>
          <p:nvPr/>
        </p:nvSpPr>
        <p:spPr>
          <a:xfrm>
            <a:off x="4572000" y="4100325"/>
            <a:ext cx="6057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chemeClr val="lt1"/>
                </a:highlight>
              </a:rPr>
              <a:t>HAM</a:t>
            </a:r>
            <a:endParaRPr b="1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FISH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Antxoak (Anchovy)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Bakallaoa (salt cod)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Bixubua (sea bream)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Legatza (hake)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Marmitakoa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Txipiroiak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Txangurroa (spider-crab)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0" r="0" t="25716"/>
          <a:stretch/>
        </p:blipFill>
        <p:spPr>
          <a:xfrm>
            <a:off x="6112075" y="121225"/>
            <a:ext cx="1388299" cy="10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16604" l="17553" r="13986" t="0"/>
          <a:stretch/>
        </p:blipFill>
        <p:spPr>
          <a:xfrm>
            <a:off x="7611525" y="1017725"/>
            <a:ext cx="1078301" cy="78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6899" y="3860598"/>
            <a:ext cx="1388300" cy="78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6">
            <a:alphaModFix/>
          </a:blip>
          <a:srcRect b="15880" l="0" r="0" t="19327"/>
          <a:stretch/>
        </p:blipFill>
        <p:spPr>
          <a:xfrm>
            <a:off x="6112063" y="1833463"/>
            <a:ext cx="2006276" cy="10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749" y="4016849"/>
            <a:ext cx="2002965" cy="11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8">
            <a:alphaModFix/>
          </a:blip>
          <a:srcRect b="14922" l="11819" r="5296" t="0"/>
          <a:stretch/>
        </p:blipFill>
        <p:spPr>
          <a:xfrm>
            <a:off x="3738212" y="4016852"/>
            <a:ext cx="1667575" cy="1126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ated with WeVideo Video Editor (http://www.wevideo.com). Download Android App at http://bit.ly/10xf4Ec" id="94" name="Google Shape;94;p16" title="fish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14751" y="4225871"/>
            <a:ext cx="1136075" cy="8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2522" y="2933222"/>
            <a:ext cx="1388300" cy="927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CHEESE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311700" y="1152475"/>
            <a:ext cx="8014500" cy="3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b="1" lang="en-GB">
                <a:solidFill>
                  <a:srgbClr val="000000"/>
                </a:solidFill>
              </a:rPr>
              <a:t>Idiazabal: </a:t>
            </a:r>
            <a:r>
              <a:rPr lang="en-GB">
                <a:solidFill>
                  <a:srgbClr val="000000"/>
                </a:solidFill>
              </a:rPr>
              <a:t>Is made in Navarre northern province. Often, served with membrillo, a quince jely</a:t>
            </a:r>
            <a:r>
              <a:rPr b="1" lang="en-GB">
                <a:solidFill>
                  <a:srgbClr val="000000"/>
                </a:solidFill>
              </a:rPr>
              <a:t>.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  -   </a:t>
            </a:r>
            <a:r>
              <a:rPr b="1" lang="en-GB">
                <a:solidFill>
                  <a:schemeClr val="dk1"/>
                </a:solidFill>
              </a:rPr>
              <a:t> Roncal: </a:t>
            </a:r>
            <a:r>
              <a:rPr lang="en-GB">
                <a:solidFill>
                  <a:schemeClr val="dk1"/>
                </a:solidFill>
              </a:rPr>
              <a:t>From the northeast Navarrese valley of Roncal, Roncal cheese                                                                                                        received its official denomination in 1981.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 </a:t>
            </a:r>
            <a:r>
              <a:rPr b="1" lang="en-GB">
                <a:solidFill>
                  <a:schemeClr val="dk1"/>
                </a:solidFill>
              </a:rPr>
              <a:t>-    Ossau-iraty:</a:t>
            </a:r>
            <a:r>
              <a:rPr lang="en-GB">
                <a:solidFill>
                  <a:schemeClr val="dk1"/>
                </a:solidFill>
              </a:rPr>
              <a:t> North of the Pyrenees.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Resultado de imagen de queso idiazabal"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9950" y="1017725"/>
            <a:ext cx="1002341" cy="7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b="0" l="0" r="21740" t="0"/>
          <a:stretch/>
        </p:blipFill>
        <p:spPr>
          <a:xfrm>
            <a:off x="8141650" y="1903825"/>
            <a:ext cx="1002349" cy="85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3600" y="2583051"/>
            <a:ext cx="1105994" cy="91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ated with WeVideo Video Editor (http://www.wevideo.com). Download Android App at http://bit.ly/10xf4Ec" id="105" name="Google Shape;105;p17" title="CHEESSE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9525" y="3839725"/>
            <a:ext cx="1614400" cy="12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VEGETABLES AND LEGUMES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Asparagus: Are typical from Navarre.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Tolosa beans: Are black/purple.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marR="76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Artichokes: Are from the south of Navarre (Tudela)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Resultado de imagen de alubias de tolosa"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775" y="2357900"/>
            <a:ext cx="1202275" cy="801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esparragos de navarra"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900" y="1017725"/>
            <a:ext cx="1202275" cy="120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alcachofas de tudela" id="114" name="Google Shape;114;p18"/>
          <p:cNvPicPr preferRelativeResize="0"/>
          <p:nvPr/>
        </p:nvPicPr>
        <p:blipFill rotWithShape="1">
          <a:blip r:embed="rId5">
            <a:alphaModFix/>
          </a:blip>
          <a:srcRect b="0" l="0" r="17702" t="13088"/>
          <a:stretch/>
        </p:blipFill>
        <p:spPr>
          <a:xfrm>
            <a:off x="6186175" y="2932600"/>
            <a:ext cx="878550" cy="139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DESSERT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152475"/>
            <a:ext cx="264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GOXUA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222222"/>
                </a:solidFill>
              </a:rPr>
              <a:t>Goxua is a Basque cuisine made with cream covered with cake, pastry cream and caramelised sugar.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248400" y="1152475"/>
            <a:ext cx="264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00000"/>
                </a:solidFill>
              </a:rPr>
              <a:t>BASQUE CAKE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It’s made with broken pasta and filled with fine pastry cream.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6185100" y="1152475"/>
            <a:ext cx="264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PANTXINETA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</a:rPr>
              <a:t>It is made in the oven with puff pastry stuffed with custard and sprinkled with almonds.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goxua bilaketarekin bat datozen irudiak" id="123" name="Google Shape;123;p19"/>
          <p:cNvPicPr preferRelativeResize="0"/>
          <p:nvPr/>
        </p:nvPicPr>
        <p:blipFill rotWithShape="1">
          <a:blip r:embed="rId3">
            <a:alphaModFix/>
          </a:blip>
          <a:srcRect b="0" l="5742" r="13598" t="0"/>
          <a:stretch/>
        </p:blipFill>
        <p:spPr>
          <a:xfrm>
            <a:off x="118125" y="3481250"/>
            <a:ext cx="24123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l vasco bilaketarekin bat datozen irudiak" id="124" name="Google Shape;124;p19"/>
          <p:cNvPicPr preferRelativeResize="0"/>
          <p:nvPr/>
        </p:nvPicPr>
        <p:blipFill rotWithShape="1">
          <a:blip r:embed="rId4">
            <a:alphaModFix/>
          </a:blip>
          <a:srcRect b="0" l="0" r="0" t="8045"/>
          <a:stretch/>
        </p:blipFill>
        <p:spPr>
          <a:xfrm>
            <a:off x="2751650" y="3481250"/>
            <a:ext cx="276225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ntxineta bilaketarekin bat datozen irudiak" id="125" name="Google Shape;125;p19"/>
          <p:cNvPicPr preferRelativeResize="0"/>
          <p:nvPr/>
        </p:nvPicPr>
        <p:blipFill rotWithShape="1">
          <a:blip r:embed="rId5">
            <a:alphaModFix/>
          </a:blip>
          <a:srcRect b="4761" l="0" r="0" t="0"/>
          <a:stretch/>
        </p:blipFill>
        <p:spPr>
          <a:xfrm>
            <a:off x="5895600" y="3443150"/>
            <a:ext cx="28575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ated with WeVideo Video Editor (http://www.wevideo.com). Download Android App at http://bit.ly/10xf4Ec" id="126" name="Google Shape;126;p19" title="DESSERT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6500" y="1017725"/>
            <a:ext cx="962400" cy="72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ated with WeVideo Video Editor (http://www.wevideo.com). Download Android App at http://bit.ly/10xf4Ec" id="127" name="Google Shape;127;p19" title="Pantxineta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6775" y="954100"/>
            <a:ext cx="1047224" cy="7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ALCOHOLIC DRINKS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Pacharan: Is made with sloe and sweet anise.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Kalimotxo: This drink is a mixture of Coca-cola and wine.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Cider: Cider is made with apples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Resultado de imagen de pacharan azanza"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3075" y="925475"/>
            <a:ext cx="775864" cy="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325" y="1953925"/>
            <a:ext cx="968500" cy="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5">
            <a:alphaModFix/>
          </a:blip>
          <a:srcRect b="0" l="17634" r="18427" t="0"/>
          <a:stretch/>
        </p:blipFill>
        <p:spPr>
          <a:xfrm>
            <a:off x="4317450" y="2988850"/>
            <a:ext cx="1214525" cy="10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1FF">
            <a:alpha val="12690"/>
          </a:srgbClr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ungee Inline"/>
                <a:ea typeface="Bungee Inline"/>
                <a:cs typeface="Bungee Inline"/>
                <a:sym typeface="Bungee Inline"/>
              </a:rPr>
              <a:t>DRINKS WITHOUT ALCOHOL</a:t>
            </a:r>
            <a:endParaRPr>
              <a:latin typeface="Bungee Inline"/>
              <a:ea typeface="Bungee Inline"/>
              <a:cs typeface="Bungee Inline"/>
              <a:sym typeface="Bungee Inline"/>
            </a:endParaRPr>
          </a:p>
        </p:txBody>
      </p: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Grape juice: Is a juice made with grapes.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>
                <a:solidFill>
                  <a:srgbClr val="000000"/>
                </a:solidFill>
              </a:rPr>
              <a:t>Apple juice: Is a juice made with apple.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Resultado de imagen de mosto de uva"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425" y="1152475"/>
            <a:ext cx="1346625" cy="1346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mosto de manzana"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200" y="2868300"/>
            <a:ext cx="1466475" cy="146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ated with WeVideo Video Editor (http://www.wevideo.com). Download Android App at http://bit.ly/10xf4Ec" id="145" name="Google Shape;145;p21" title="DRINKS WITHOUT ALCOHOL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9525" y="3380175"/>
            <a:ext cx="1955300" cy="14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