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Aclonica"/>
      <p:regular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schemas.openxmlformats.org/officeDocument/2006/relationships/font" Target="fonts/Aclonica-regular.fntdata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4840947034_3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4840947034_3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840947034_3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840947034_3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489268c02f_12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489268c02f_1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4840947034_3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4840947034_3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4840947034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4840947034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484094703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484094703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489268c02f_12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489268c02f_12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489268c02f_12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489268c02f_12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4a54a0b61d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4a54a0b61d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4840947034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4840947034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4840947034_3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4840947034_3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4840947034_3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4840947034_3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4840947034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4840947034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4840947034_3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4840947034_3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4840947034_3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4840947034_3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840947034_3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4840947034_3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489268c02f_2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489268c02f_2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Relationship Id="rId4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Relationship Id="rId4" Type="http://schemas.openxmlformats.org/officeDocument/2006/relationships/image" Target="../media/image14.png"/><Relationship Id="rId5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Relationship Id="rId4" Type="http://schemas.openxmlformats.org/officeDocument/2006/relationships/image" Target="../media/image18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Relationship Id="rId4" Type="http://schemas.openxmlformats.org/officeDocument/2006/relationships/image" Target="../media/image12.jpg"/><Relationship Id="rId5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1226475"/>
            <a:ext cx="8520600" cy="127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latin typeface="Aclonica"/>
                <a:ea typeface="Aclonica"/>
                <a:cs typeface="Aclonica"/>
                <a:sym typeface="Aclonica"/>
              </a:rPr>
              <a:t>SEARCHING OUR PAST</a:t>
            </a:r>
            <a:endParaRPr>
              <a:solidFill>
                <a:srgbClr val="000000"/>
              </a:solidFill>
              <a:latin typeface="Aclonica"/>
              <a:ea typeface="Aclonica"/>
              <a:cs typeface="Aclonica"/>
              <a:sym typeface="Aclonic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STORIES THAT CAUGHT OUR ATTENTION (2):</a:t>
            </a:r>
            <a:endParaRPr/>
          </a:p>
        </p:txBody>
      </p:sp>
      <p:sp>
        <p:nvSpPr>
          <p:cNvPr id="127" name="Google Shape;127;p22"/>
          <p:cNvSpPr txBox="1"/>
          <p:nvPr>
            <p:ph idx="1" type="body"/>
          </p:nvPr>
        </p:nvSpPr>
        <p:spPr>
          <a:xfrm>
            <a:off x="311700" y="1611825"/>
            <a:ext cx="3138600" cy="125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000000"/>
                </a:solidFill>
              </a:rPr>
              <a:t>- </a:t>
            </a:r>
            <a:r>
              <a:rPr lang="en-GB" sz="1700">
                <a:solidFill>
                  <a:srgbClr val="000000"/>
                </a:solidFill>
              </a:rPr>
              <a:t>“Mari, Anbotoko Mari”.</a:t>
            </a:r>
            <a:endParaRPr sz="17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000000"/>
                </a:solidFill>
              </a:rPr>
              <a:t>- Lived in a cave in “Anboto” </a:t>
            </a:r>
            <a:endParaRPr sz="17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000000"/>
                </a:solidFill>
              </a:rPr>
              <a:t>- Witch. </a:t>
            </a:r>
            <a:endParaRPr sz="1200"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descr="anbotoko mari bilaketarekin bat datozen irudiak" id="128" name="Google Shape;12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700" y="3160675"/>
            <a:ext cx="2457400" cy="166692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2"/>
          <p:cNvSpPr txBox="1"/>
          <p:nvPr/>
        </p:nvSpPr>
        <p:spPr>
          <a:xfrm>
            <a:off x="467600" y="1132125"/>
            <a:ext cx="24576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/>
              <a:t>Anbotoko Mari:</a:t>
            </a:r>
            <a:endParaRPr b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pic>
        <p:nvPicPr>
          <p:cNvPr descr="anbotoko mari bilaketarekin bat datozen irudiak" id="130" name="Google Shape;13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5775" y="3155938"/>
            <a:ext cx="2238375" cy="16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2"/>
          <p:cNvSpPr txBox="1"/>
          <p:nvPr/>
        </p:nvSpPr>
        <p:spPr>
          <a:xfrm>
            <a:off x="3959250" y="1366875"/>
            <a:ext cx="4458900" cy="15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1"/>
                </a:solidFill>
              </a:rPr>
              <a:t>- Powerful girl, Lady of the Earth and the Meteors. 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700">
                <a:solidFill>
                  <a:schemeClr val="dk1"/>
                </a:solidFill>
              </a:rPr>
              <a:t>- She had the dominion of the forces of the climate and the interior of the earth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>
            <p:ph type="title"/>
          </p:nvPr>
        </p:nvSpPr>
        <p:spPr>
          <a:xfrm>
            <a:off x="86550" y="1527275"/>
            <a:ext cx="8778600" cy="170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200">
                <a:latin typeface="Aclonica"/>
                <a:ea typeface="Aclonica"/>
                <a:cs typeface="Aclonica"/>
                <a:sym typeface="Aclonica"/>
              </a:rPr>
              <a:t>      </a:t>
            </a:r>
            <a:r>
              <a:rPr lang="en-GB" sz="5200">
                <a:latin typeface="Aclonica"/>
                <a:ea typeface="Aclonica"/>
                <a:cs typeface="Aclonica"/>
                <a:sym typeface="Aclonica"/>
              </a:rPr>
              <a:t>ALDABIKA:</a:t>
            </a:r>
            <a:endParaRPr sz="5200">
              <a:latin typeface="Aclonica"/>
              <a:ea typeface="Aclonica"/>
              <a:cs typeface="Aclonica"/>
              <a:sym typeface="Aclonic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200">
                <a:latin typeface="Aclonica"/>
                <a:ea typeface="Aclonica"/>
                <a:cs typeface="Aclonica"/>
                <a:sym typeface="Aclonica"/>
              </a:rPr>
              <a:t>our most famous story.</a:t>
            </a:r>
            <a:endParaRPr sz="5200">
              <a:latin typeface="Aclonica"/>
              <a:ea typeface="Aclonica"/>
              <a:cs typeface="Aclonica"/>
              <a:sym typeface="Aclonic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WHO WAS ALDABIKA?</a:t>
            </a:r>
            <a:endParaRPr/>
          </a:p>
        </p:txBody>
      </p:sp>
      <p:sp>
        <p:nvSpPr>
          <p:cNvPr id="142" name="Google Shape;142;p24"/>
          <p:cNvSpPr txBox="1"/>
          <p:nvPr>
            <p:ph idx="1" type="body"/>
          </p:nvPr>
        </p:nvSpPr>
        <p:spPr>
          <a:xfrm>
            <a:off x="388100" y="10177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-GB">
                <a:solidFill>
                  <a:srgbClr val="000000"/>
                </a:solidFill>
              </a:rPr>
              <a:t>A thief from Lizarra. 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-GB">
                <a:solidFill>
                  <a:srgbClr val="000000"/>
                </a:solidFill>
              </a:rPr>
              <a:t>Condemned to death because of all his robberies. 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-GB">
                <a:solidFill>
                  <a:srgbClr val="000000"/>
                </a:solidFill>
              </a:rPr>
              <a:t>After one  </a:t>
            </a:r>
            <a:r>
              <a:rPr lang="en-GB">
                <a:solidFill>
                  <a:srgbClr val="000000"/>
                </a:solidFill>
              </a:rPr>
              <a:t>robbery</a:t>
            </a:r>
            <a:r>
              <a:rPr lang="en-GB">
                <a:solidFill>
                  <a:srgbClr val="000000"/>
                </a:solidFill>
              </a:rPr>
              <a:t> he fled to the mountains and hid inside of a tree 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-GB">
                <a:solidFill>
                  <a:srgbClr val="000000"/>
                </a:solidFill>
              </a:rPr>
              <a:t>The guards put traps in all over the zone to </a:t>
            </a:r>
            <a:r>
              <a:rPr lang="en-GB">
                <a:solidFill>
                  <a:srgbClr val="000000"/>
                </a:solidFill>
              </a:rPr>
              <a:t>caught</a:t>
            </a:r>
            <a:r>
              <a:rPr lang="en-GB">
                <a:solidFill>
                  <a:srgbClr val="000000"/>
                </a:solidFill>
              </a:rPr>
              <a:t> him.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43" name="Google Shape;14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5750" y="2934963"/>
            <a:ext cx="2876550" cy="159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AND WHAT HAPPENED AFTER THAT?</a:t>
            </a:r>
            <a:endParaRPr/>
          </a:p>
        </p:txBody>
      </p:sp>
      <p:sp>
        <p:nvSpPr>
          <p:cNvPr id="149" name="Google Shape;149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- </a:t>
            </a:r>
            <a:r>
              <a:rPr lang="en-GB">
                <a:solidFill>
                  <a:srgbClr val="000000"/>
                </a:solidFill>
              </a:rPr>
              <a:t>When Aldabika went to Lizarra, he got caught in a trap.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- The guards took him to the town.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000000"/>
                </a:solidFill>
              </a:rPr>
              <a:t>- Then are many versions. Some of them say that Aldabika was burned with people dancing around dressed with </a:t>
            </a:r>
            <a:r>
              <a:rPr b="1" lang="en-GB">
                <a:solidFill>
                  <a:srgbClr val="000000"/>
                </a:solidFill>
              </a:rPr>
              <a:t>palokis</a:t>
            </a:r>
            <a:endParaRPr b="1">
              <a:solidFill>
                <a:srgbClr val="000000"/>
              </a:solidFill>
            </a:endParaRPr>
          </a:p>
        </p:txBody>
      </p:sp>
      <p:pic>
        <p:nvPicPr>
          <p:cNvPr id="150" name="Google Shape;150;p25"/>
          <p:cNvPicPr preferRelativeResize="0"/>
          <p:nvPr/>
        </p:nvPicPr>
        <p:blipFill rotWithShape="1">
          <a:blip r:embed="rId3">
            <a:alphaModFix/>
          </a:blip>
          <a:srcRect b="11197" l="0" r="7063" t="0"/>
          <a:stretch/>
        </p:blipFill>
        <p:spPr>
          <a:xfrm>
            <a:off x="746125" y="3579050"/>
            <a:ext cx="2460383" cy="156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5"/>
          <p:cNvPicPr preferRelativeResize="0"/>
          <p:nvPr/>
        </p:nvPicPr>
        <p:blipFill rotWithShape="1">
          <a:blip r:embed="rId4">
            <a:alphaModFix/>
          </a:blip>
          <a:srcRect b="8298" l="0" r="0" t="0"/>
          <a:stretch/>
        </p:blipFill>
        <p:spPr>
          <a:xfrm>
            <a:off x="5536425" y="3579050"/>
            <a:ext cx="2457851" cy="1502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2" name="Google Shape;152;p25"/>
          <p:cNvCxnSpPr>
            <a:stCxn id="150" idx="0"/>
          </p:cNvCxnSpPr>
          <p:nvPr/>
        </p:nvCxnSpPr>
        <p:spPr>
          <a:xfrm flipH="1" rot="10800000">
            <a:off x="1976317" y="3029150"/>
            <a:ext cx="2042100" cy="549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3" name="Google Shape;153;p25"/>
          <p:cNvCxnSpPr>
            <a:stCxn id="151" idx="0"/>
          </p:cNvCxnSpPr>
          <p:nvPr/>
        </p:nvCxnSpPr>
        <p:spPr>
          <a:xfrm rot="10800000">
            <a:off x="4821950" y="3078650"/>
            <a:ext cx="1943400" cy="500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54" name="Google Shape;154;p25"/>
          <p:cNvPicPr preferRelativeResize="0"/>
          <p:nvPr/>
        </p:nvPicPr>
        <p:blipFill rotWithShape="1">
          <a:blip r:embed="rId5">
            <a:alphaModFix/>
          </a:blip>
          <a:srcRect b="0" l="0" r="0" t="19445"/>
          <a:stretch/>
        </p:blipFill>
        <p:spPr>
          <a:xfrm>
            <a:off x="3662613" y="3430300"/>
            <a:ext cx="1417700" cy="17131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5" name="Google Shape;155;p25"/>
          <p:cNvCxnSpPr>
            <a:stCxn id="154" idx="0"/>
          </p:cNvCxnSpPr>
          <p:nvPr/>
        </p:nvCxnSpPr>
        <p:spPr>
          <a:xfrm flipH="1" rot="10800000">
            <a:off x="4371462" y="3078700"/>
            <a:ext cx="17700" cy="3516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6"/>
          <p:cNvSpPr txBox="1"/>
          <p:nvPr>
            <p:ph type="title"/>
          </p:nvPr>
        </p:nvSpPr>
        <p:spPr>
          <a:xfrm>
            <a:off x="311700" y="3700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Evil or survivor?</a:t>
            </a:r>
            <a:endParaRPr/>
          </a:p>
        </p:txBody>
      </p:sp>
      <p:sp>
        <p:nvSpPr>
          <p:cNvPr id="161" name="Google Shape;161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000000"/>
                </a:solidFill>
              </a:rPr>
              <a:t>Was Aldabika a thief or just a poor person who only wanted to survive?</a:t>
            </a:r>
            <a:endParaRPr/>
          </a:p>
        </p:txBody>
      </p:sp>
      <p:pic>
        <p:nvPicPr>
          <p:cNvPr descr="signo interrogacion png bilaketarekin bat datozen irudiak" id="162" name="Google Shape;16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284259">
            <a:off x="7766550" y="411400"/>
            <a:ext cx="1107275" cy="1820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ablo animado png bilaketarekin bat datozen irudiak" id="163" name="Google Shape;16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25675" y="3158600"/>
            <a:ext cx="2918325" cy="1984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4" name="Google Shape;164;p26"/>
          <p:cNvGrpSpPr/>
          <p:nvPr/>
        </p:nvGrpSpPr>
        <p:grpSpPr>
          <a:xfrm>
            <a:off x="268200" y="1661275"/>
            <a:ext cx="5276601" cy="3351750"/>
            <a:chOff x="311700" y="1889625"/>
            <a:chExt cx="5276601" cy="3351750"/>
          </a:xfrm>
        </p:grpSpPr>
        <p:pic>
          <p:nvPicPr>
            <p:cNvPr id="165" name="Google Shape;165;p26" title="Points scored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11700" y="1889625"/>
              <a:ext cx="5276601" cy="3253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bolsa sin dinero png bilaketarekin bat datozen irudiak" id="166" name="Google Shape;166;p2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49850" y="3982750"/>
              <a:ext cx="1262275" cy="12586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OUR PERFORMANCE ABOUT ALDABIKA</a:t>
            </a:r>
            <a:endParaRPr/>
          </a:p>
        </p:txBody>
      </p:sp>
      <p:sp>
        <p:nvSpPr>
          <p:cNvPr id="172" name="Google Shape;172;p27"/>
          <p:cNvSpPr txBox="1"/>
          <p:nvPr>
            <p:ph idx="1" type="body"/>
          </p:nvPr>
        </p:nvSpPr>
        <p:spPr>
          <a:xfrm>
            <a:off x="311700" y="1080750"/>
            <a:ext cx="8520600" cy="23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000000"/>
                </a:solidFill>
              </a:rPr>
              <a:t>Every year our school performs a theatre about Aldabika </a:t>
            </a:r>
            <a:r>
              <a:rPr lang="en-GB">
                <a:solidFill>
                  <a:srgbClr val="000000"/>
                </a:solidFill>
              </a:rPr>
              <a:t>where he is shown as a thief for survival: </a:t>
            </a:r>
            <a:r>
              <a:rPr lang="en-GB">
                <a:solidFill>
                  <a:srgbClr val="000000"/>
                </a:solidFill>
              </a:rPr>
              <a:t>he robbed because he didn’t have other option. The students play</a:t>
            </a:r>
            <a:r>
              <a:rPr lang="en-GB">
                <a:solidFill>
                  <a:srgbClr val="000000"/>
                </a:solidFill>
              </a:rPr>
              <a:t> different roles of the characters of the history of Aldabika.</a:t>
            </a:r>
            <a:r>
              <a:rPr lang="en-GB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73" name="Google Shape;17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1400" y="2571750"/>
            <a:ext cx="3333850" cy="247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OUR VERSION?</a:t>
            </a:r>
            <a:endParaRPr/>
          </a:p>
        </p:txBody>
      </p:sp>
      <p:sp>
        <p:nvSpPr>
          <p:cNvPr id="179" name="Google Shape;179;p28"/>
          <p:cNvSpPr txBox="1"/>
          <p:nvPr>
            <p:ph idx="1" type="body"/>
          </p:nvPr>
        </p:nvSpPr>
        <p:spPr>
          <a:xfrm>
            <a:off x="311700" y="11142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000000"/>
                </a:solidFill>
              </a:rPr>
              <a:t>Aldabika was stealing around Lizarra to survive. After a long time hiding in the trunk of a tree, one day he was caught with stocks and he was burned in the town square.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80" name="Google Shape;180;p28"/>
          <p:cNvPicPr preferRelativeResize="0"/>
          <p:nvPr/>
        </p:nvPicPr>
        <p:blipFill rotWithShape="1">
          <a:blip r:embed="rId3">
            <a:alphaModFix/>
          </a:blip>
          <a:srcRect b="0" l="0" r="30006" t="23873"/>
          <a:stretch/>
        </p:blipFill>
        <p:spPr>
          <a:xfrm>
            <a:off x="311700" y="2342575"/>
            <a:ext cx="3268674" cy="257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8"/>
          <p:cNvPicPr preferRelativeResize="0"/>
          <p:nvPr/>
        </p:nvPicPr>
        <p:blipFill rotWithShape="1">
          <a:blip r:embed="rId4">
            <a:alphaModFix/>
          </a:blip>
          <a:srcRect b="37737" l="15037" r="53357" t="31393"/>
          <a:stretch/>
        </p:blipFill>
        <p:spPr>
          <a:xfrm>
            <a:off x="4213533" y="2361250"/>
            <a:ext cx="4618767" cy="2536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ANOTHER VERSION</a:t>
            </a:r>
            <a:endParaRPr/>
          </a:p>
        </p:txBody>
      </p:sp>
      <p:sp>
        <p:nvSpPr>
          <p:cNvPr id="187" name="Google Shape;187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00000"/>
                </a:solidFill>
              </a:rPr>
              <a:t>Most opinions say Aldabika was an evil thief; there are also people who think the opposite, that</a:t>
            </a:r>
            <a:r>
              <a:rPr b="1" lang="en-GB" sz="1600">
                <a:solidFill>
                  <a:srgbClr val="000000"/>
                </a:solidFill>
              </a:rPr>
              <a:t> he was a good thief.</a:t>
            </a:r>
            <a:endParaRPr b="1"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600">
                <a:solidFill>
                  <a:srgbClr val="000000"/>
                </a:solidFill>
              </a:rPr>
              <a:t>Some people say that he stole because he </a:t>
            </a:r>
            <a:r>
              <a:rPr lang="en-GB" sz="1600">
                <a:solidFill>
                  <a:srgbClr val="000000"/>
                </a:solidFill>
              </a:rPr>
              <a:t>didn't</a:t>
            </a:r>
            <a:r>
              <a:rPr lang="en-GB" sz="1600">
                <a:solidFill>
                  <a:srgbClr val="000000"/>
                </a:solidFill>
              </a:rPr>
              <a:t> have another option and that he was a really good person.</a:t>
            </a:r>
            <a:endParaRPr sz="1600">
              <a:solidFill>
                <a:srgbClr val="000000"/>
              </a:solidFill>
            </a:endParaRPr>
          </a:p>
        </p:txBody>
      </p:sp>
      <p:pic>
        <p:nvPicPr>
          <p:cNvPr id="188" name="Google Shape;18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300" y="2671350"/>
            <a:ext cx="4108174" cy="227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2905600"/>
            <a:ext cx="4455401" cy="1471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"/>
          <p:cNvSpPr txBox="1"/>
          <p:nvPr>
            <p:ph type="title"/>
          </p:nvPr>
        </p:nvSpPr>
        <p:spPr>
          <a:xfrm>
            <a:off x="311700" y="1891625"/>
            <a:ext cx="8520600" cy="9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DO YOU THINK, WAS HE A GOOD OR A BAD GUY?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ctrTitle"/>
          </p:nvPr>
        </p:nvSpPr>
        <p:spPr>
          <a:xfrm>
            <a:off x="83875" y="179825"/>
            <a:ext cx="8520600" cy="72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WHO DID WE INTERVIEW?</a:t>
            </a:r>
            <a:endParaRPr sz="2800"/>
          </a:p>
        </p:txBody>
      </p:sp>
      <p:sp>
        <p:nvSpPr>
          <p:cNvPr id="60" name="Google Shape;60;p14"/>
          <p:cNvSpPr txBox="1"/>
          <p:nvPr/>
        </p:nvSpPr>
        <p:spPr>
          <a:xfrm>
            <a:off x="226450" y="1725275"/>
            <a:ext cx="26418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Comic Sans MS"/>
                <a:ea typeface="Comic Sans MS"/>
                <a:cs typeface="Comic Sans MS"/>
                <a:sym typeface="Comic Sans MS"/>
              </a:rPr>
              <a:t>grandmothers, grandparents, </a:t>
            </a:r>
            <a:r>
              <a:rPr lang="en-GB" sz="1600">
                <a:latin typeface="Comic Sans MS"/>
                <a:ea typeface="Comic Sans MS"/>
                <a:cs typeface="Comic Sans MS"/>
                <a:sym typeface="Comic Sans MS"/>
              </a:rPr>
              <a:t>mothers and fathers.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galdera ikurra png bilaketarekin bat datozen irudiak"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4500" y="1725275"/>
            <a:ext cx="2039975" cy="241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 rotWithShape="1">
          <a:blip r:embed="rId4">
            <a:alphaModFix/>
          </a:blip>
          <a:srcRect b="0" l="1884" r="51235" t="0"/>
          <a:stretch/>
        </p:blipFill>
        <p:spPr>
          <a:xfrm>
            <a:off x="4575725" y="3214250"/>
            <a:ext cx="1015025" cy="1929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4">
            <a:alphaModFix/>
          </a:blip>
          <a:srcRect b="0" l="51235" r="1884" t="0"/>
          <a:stretch/>
        </p:blipFill>
        <p:spPr>
          <a:xfrm>
            <a:off x="3400775" y="3273125"/>
            <a:ext cx="1015025" cy="187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MANY PEOPLE DID WE INTERVIEW? WOMEN / MEN?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235500" y="2204200"/>
            <a:ext cx="3692700" cy="139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13 people in total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 9 women and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000000"/>
                </a:solidFill>
              </a:rPr>
              <a:t>4men. 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70" name="Google Shape;70;p15" title="Gráfico"/>
          <p:cNvPicPr preferRelativeResize="0"/>
          <p:nvPr/>
        </p:nvPicPr>
        <p:blipFill rotWithShape="1">
          <a:blip r:embed="rId3">
            <a:alphaModFix/>
          </a:blip>
          <a:srcRect b="9035" l="3444" r="2693" t="7922"/>
          <a:stretch/>
        </p:blipFill>
        <p:spPr>
          <a:xfrm>
            <a:off x="4232300" y="1870350"/>
            <a:ext cx="4460100" cy="2565775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AGE OF THE PEOPLE WE HAVE INTERVIEWED</a:t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4799400" cy="104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between 60-80 year old.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000000"/>
                </a:solidFill>
              </a:rPr>
              <a:t> The oldest 90 years and the youngest 66.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 b="0" l="1884" r="51235" t="0"/>
          <a:stretch/>
        </p:blipFill>
        <p:spPr>
          <a:xfrm>
            <a:off x="1212150" y="3243675"/>
            <a:ext cx="1015025" cy="1929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 rotWithShape="1">
          <a:blip r:embed="rId3">
            <a:alphaModFix/>
          </a:blip>
          <a:srcRect b="0" l="51235" r="1884" t="0"/>
          <a:stretch/>
        </p:blipFill>
        <p:spPr>
          <a:xfrm>
            <a:off x="57650" y="3273125"/>
            <a:ext cx="1015025" cy="187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 title="Gráfic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11278" y="914680"/>
            <a:ext cx="3832725" cy="4228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WHERE DO THEY LIVE?</a:t>
            </a:r>
            <a:endParaRPr/>
          </a:p>
        </p:txBody>
      </p:sp>
      <p:sp>
        <p:nvSpPr>
          <p:cNvPr id="85" name="Google Shape;85;p17"/>
          <p:cNvSpPr txBox="1"/>
          <p:nvPr/>
        </p:nvSpPr>
        <p:spPr>
          <a:xfrm>
            <a:off x="123075" y="1445325"/>
            <a:ext cx="3493800" cy="24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- The 30,8% of the people live out of Navarre.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- The 61,5% of the people live in Navarre.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- The rest 8% live in other places, out of the Basque Country.</a:t>
            </a:r>
            <a:endParaRPr sz="1800"/>
          </a:p>
        </p:txBody>
      </p:sp>
      <p:pic>
        <p:nvPicPr>
          <p:cNvPr id="86" name="Google Shape;86;p17" title="Gráfic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6750" y="1246588"/>
            <a:ext cx="4286250" cy="2650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 WITCH SECTOR THEY WORKED?</a:t>
            </a:r>
            <a:endParaRPr/>
          </a:p>
        </p:txBody>
      </p:sp>
      <p:pic>
        <p:nvPicPr>
          <p:cNvPr id="92" name="Google Shape;92;p18" title="Gráfic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4550" y="1217900"/>
            <a:ext cx="4210875" cy="315285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8"/>
          <p:cNvSpPr txBox="1"/>
          <p:nvPr/>
        </p:nvSpPr>
        <p:spPr>
          <a:xfrm>
            <a:off x="311700" y="2167050"/>
            <a:ext cx="3213300" cy="8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All of the </a:t>
            </a:r>
            <a:r>
              <a:rPr lang="en-GB" sz="1800"/>
              <a:t>interviewed</a:t>
            </a:r>
            <a:r>
              <a:rPr lang="en-GB" sz="1800"/>
              <a:t> </a:t>
            </a:r>
            <a:r>
              <a:rPr lang="en-GB" sz="1800"/>
              <a:t>people</a:t>
            </a:r>
            <a:r>
              <a:rPr lang="en-GB" sz="1800"/>
              <a:t> worked in the 3</a:t>
            </a:r>
            <a:r>
              <a:rPr baseline="30000" lang="en-GB" sz="1800"/>
              <a:t>rd </a:t>
            </a:r>
            <a:r>
              <a:rPr lang="en-GB" sz="1800"/>
              <a:t>sector</a:t>
            </a:r>
            <a:endParaRPr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THINGS THAT THE TALES HAVE IN COMMON</a:t>
            </a:r>
            <a:endParaRPr/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265125" y="1017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000000"/>
                </a:solidFill>
              </a:rPr>
              <a:t>The tales that they told us only have one thing in common: they are very old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00" name="Google Shape;100;p19"/>
          <p:cNvSpPr txBox="1"/>
          <p:nvPr/>
        </p:nvSpPr>
        <p:spPr>
          <a:xfrm>
            <a:off x="145500" y="1590425"/>
            <a:ext cx="8853000" cy="4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highlight>
                  <a:srgbClr val="000000"/>
                </a:highlight>
              </a:rPr>
              <a:t> </a:t>
            </a:r>
            <a:r>
              <a:rPr lang="en-GB" sz="1800">
                <a:solidFill>
                  <a:srgbClr val="FFFFFF"/>
                </a:solidFill>
                <a:highlight>
                  <a:srgbClr val="000000"/>
                </a:highlight>
              </a:rPr>
              <a:t>-ALDABIKA:                                           </a:t>
            </a:r>
            <a:endParaRPr sz="1800">
              <a:solidFill>
                <a:srgbClr val="FFFFFF"/>
              </a:solidFill>
              <a:highlight>
                <a:srgbClr val="000000"/>
              </a:highlight>
            </a:endParaRPr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130775"/>
            <a:ext cx="1906884" cy="2860326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2" name="Google Shape;10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59284" y="2130763"/>
            <a:ext cx="1906884" cy="2860326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3" name="Google Shape;10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48043" y="2159400"/>
            <a:ext cx="2076611" cy="2803074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9"/>
          <p:cNvSpPr txBox="1"/>
          <p:nvPr/>
        </p:nvSpPr>
        <p:spPr>
          <a:xfrm>
            <a:off x="4767350" y="1654475"/>
            <a:ext cx="2238000" cy="3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highlight>
                  <a:srgbClr val="000000"/>
                </a:highlight>
              </a:rPr>
              <a:t>-</a:t>
            </a:r>
            <a:r>
              <a:rPr lang="en-GB" sz="1800">
                <a:solidFill>
                  <a:schemeClr val="lt1"/>
                </a:solidFill>
                <a:highlight>
                  <a:srgbClr val="000000"/>
                </a:highlight>
              </a:rPr>
              <a:t> TARTTALO</a:t>
            </a:r>
            <a:endParaRPr sz="1800">
              <a:solidFill>
                <a:schemeClr val="lt1"/>
              </a:solidFill>
              <a:highlight>
                <a:srgbClr val="000000"/>
              </a:highligh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MANY TALES DO THEY KNOW?</a:t>
            </a:r>
            <a:endParaRPr/>
          </a:p>
        </p:txBody>
      </p:sp>
      <p:sp>
        <p:nvSpPr>
          <p:cNvPr id="110" name="Google Shape;110;p20"/>
          <p:cNvSpPr txBox="1"/>
          <p:nvPr/>
        </p:nvSpPr>
        <p:spPr>
          <a:xfrm>
            <a:off x="311700" y="1878225"/>
            <a:ext cx="3812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/>
              <a:t>In total the people that we have interviewed knew 13 tales. </a:t>
            </a:r>
            <a:endParaRPr b="1" sz="1600"/>
          </a:p>
        </p:txBody>
      </p:sp>
      <p:pic>
        <p:nvPicPr>
          <p:cNvPr id="111" name="Google Shape;111;p20"/>
          <p:cNvPicPr preferRelativeResize="0"/>
          <p:nvPr/>
        </p:nvPicPr>
        <p:blipFill rotWithShape="1">
          <a:blip r:embed="rId3">
            <a:alphaModFix/>
          </a:blip>
          <a:srcRect b="0" l="17079" r="20106" t="0"/>
          <a:stretch/>
        </p:blipFill>
        <p:spPr>
          <a:xfrm>
            <a:off x="4572000" y="1676025"/>
            <a:ext cx="3122899" cy="2387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type="title"/>
          </p:nvPr>
        </p:nvSpPr>
        <p:spPr>
          <a:xfrm>
            <a:off x="311700" y="368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STORIES THAT CAUGHT OUR ATTENTION (1):</a:t>
            </a:r>
            <a:endParaRPr/>
          </a:p>
        </p:txBody>
      </p:sp>
      <p:sp>
        <p:nvSpPr>
          <p:cNvPr id="117" name="Google Shape;117;p21"/>
          <p:cNvSpPr txBox="1"/>
          <p:nvPr/>
        </p:nvSpPr>
        <p:spPr>
          <a:xfrm>
            <a:off x="467600" y="1654550"/>
            <a:ext cx="8364600" cy="9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Sacamantecas is a history made for children and its </a:t>
            </a:r>
            <a:r>
              <a:rPr lang="en-GB" sz="1800"/>
              <a:t>objective</a:t>
            </a:r>
            <a:r>
              <a:rPr lang="en-GB" sz="1800"/>
              <a:t> is to afraid them if they misbehave.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This history is basically to scare children while they are out  in the street. </a:t>
            </a:r>
            <a:endParaRPr sz="1800"/>
          </a:p>
        </p:txBody>
      </p:sp>
      <p:sp>
        <p:nvSpPr>
          <p:cNvPr id="118" name="Google Shape;118;p21"/>
          <p:cNvSpPr txBox="1"/>
          <p:nvPr/>
        </p:nvSpPr>
        <p:spPr>
          <a:xfrm>
            <a:off x="467600" y="1180750"/>
            <a:ext cx="2385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/>
              <a:t>Sacamantecas:</a:t>
            </a:r>
            <a:endParaRPr b="1" sz="1600"/>
          </a:p>
        </p:txBody>
      </p:sp>
      <p:pic>
        <p:nvPicPr>
          <p:cNvPr descr="Imagen relacionada" id="119" name="Google Shape;1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8799" y="3125500"/>
            <a:ext cx="2524775" cy="1894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" name="Google Shape;120;p21"/>
          <p:cNvCxnSpPr>
            <a:stCxn id="119" idx="3"/>
            <a:endCxn id="121" idx="1"/>
          </p:cNvCxnSpPr>
          <p:nvPr/>
        </p:nvCxnSpPr>
        <p:spPr>
          <a:xfrm>
            <a:off x="4453574" y="4072675"/>
            <a:ext cx="18150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1" name="Google Shape;121;p21"/>
          <p:cNvSpPr txBox="1"/>
          <p:nvPr/>
        </p:nvSpPr>
        <p:spPr>
          <a:xfrm>
            <a:off x="6268575" y="3843925"/>
            <a:ext cx="18150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SACAMANTECAS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