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70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3"/>
    <p:restoredTop sz="91536"/>
  </p:normalViewPr>
  <p:slideViewPr>
    <p:cSldViewPr snapToGrid="0" snapToObjects="1">
      <p:cViewPr varScale="1">
        <p:scale>
          <a:sx n="67" d="100"/>
          <a:sy n="67" d="100"/>
        </p:scale>
        <p:origin x="-3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C0A3-0E87-BB4A-84B1-5BD18B3F54B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FF25C-4F97-C348-A650-F89CB05708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69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FF25C-4F97-C348-A650-F89CB057084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007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FF25C-4F97-C348-A650-F89CB057084A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F:\koruma_yok\klarnet.m4a" TargetMode="External"/><Relationship Id="rId7" Type="http://schemas.openxmlformats.org/officeDocument/2006/relationships/image" Target="../media/image20.jpeg"/><Relationship Id="rId2" Type="http://schemas.openxmlformats.org/officeDocument/2006/relationships/audio" Target="file:///F:\koruma_yok\kaval.m4a" TargetMode="External"/><Relationship Id="rId1" Type="http://schemas.openxmlformats.org/officeDocument/2006/relationships/audio" Target="file:///F:\koruma_yok\tulum.m4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koruma_yok\ba&#287;lama.m4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F:\koruma_yok\kanun.m4a" TargetMode="External"/><Relationship Id="rId1" Type="http://schemas.openxmlformats.org/officeDocument/2006/relationships/audio" Target="file:///F:\koruma_yok\kemen&#231;e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:\koruma_yok\ERASMUS mobilities\Erasmus SUNU\Logos\Türk&amp;AB bay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18" y="404664"/>
            <a:ext cx="1020720" cy="504056"/>
          </a:xfrm>
          <a:prstGeom prst="rect">
            <a:avLst/>
          </a:prstGeom>
          <a:noFill/>
        </p:spPr>
      </p:pic>
      <p:pic>
        <p:nvPicPr>
          <p:cNvPr id="22534" name="Picture 6" descr="G:\koruma_yok\ERASMUS mobilities\Erasmus SUNU\Logos\u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4" y="404664"/>
            <a:ext cx="976511" cy="453296"/>
          </a:xfrm>
          <a:prstGeom prst="rect">
            <a:avLst/>
          </a:prstGeom>
          <a:noFill/>
        </p:spPr>
      </p:pic>
      <p:pic>
        <p:nvPicPr>
          <p:cNvPr id="22535" name="Picture 7" descr="G:\koruma_yok\ERASMUS mobilities\Erasmus SUNU\Logos\Erasmus+ Solda Yazılı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100" y="260649"/>
            <a:ext cx="3910508" cy="759917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431371" y="1196754"/>
            <a:ext cx="115212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Erasmus</a:t>
            </a:r>
            <a:r>
              <a:rPr lang="tr-TR" b="1" dirty="0" smtClean="0"/>
              <a:t>+, KA229, </a:t>
            </a:r>
            <a:r>
              <a:rPr lang="tr-TR" b="1" dirty="0" err="1" smtClean="0"/>
              <a:t>School</a:t>
            </a:r>
            <a:r>
              <a:rPr lang="tr-TR" b="1" dirty="0" smtClean="0"/>
              <a:t> </a:t>
            </a:r>
            <a:r>
              <a:rPr lang="tr-TR" b="1" dirty="0" err="1" smtClean="0"/>
              <a:t>Partnerships</a:t>
            </a:r>
            <a:r>
              <a:rPr lang="tr-TR" b="1" dirty="0" smtClean="0"/>
              <a:t> Project</a:t>
            </a:r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  <a:cs typeface="Andalus" pitchFamily="18" charset="-78"/>
            </a:endParaRPr>
          </a:p>
          <a:p>
            <a:pPr algn="ctr"/>
            <a:endParaRPr lang="tr-TR" sz="48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  <a:cs typeface="Andalus" pitchFamily="18" charset="-78"/>
            </a:endParaRPr>
          </a:p>
          <a:p>
            <a:pPr algn="ctr"/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5</a:t>
            </a:r>
            <a:r>
              <a:rPr lang="tr-TR" sz="2400" baseline="30000" dirty="0" smtClean="0">
                <a:latin typeface="Andalus" pitchFamily="18" charset="-78"/>
                <a:cs typeface="Andalus" pitchFamily="18" charset="-78"/>
              </a:rPr>
              <a:t>th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Project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meeting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   </a:t>
            </a:r>
          </a:p>
          <a:p>
            <a:pPr algn="ctr"/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Karvina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Czech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Republic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28.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Febr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. – 04. </a:t>
            </a:r>
            <a:r>
              <a:rPr lang="tr-TR" sz="2400" dirty="0" err="1" smtClean="0">
                <a:latin typeface="Andalus" pitchFamily="18" charset="-78"/>
                <a:cs typeface="Andalus" pitchFamily="18" charset="-78"/>
              </a:rPr>
              <a:t>March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, 2020</a:t>
            </a:r>
          </a:p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“</a:t>
            </a:r>
            <a:r>
              <a:rPr lang="tr-TR" sz="4400" dirty="0" err="1" smtClean="0">
                <a:solidFill>
                  <a:srgbClr val="FF0000"/>
                </a:solidFill>
              </a:rPr>
              <a:t>Music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and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</a:rPr>
              <a:t>Dance</a:t>
            </a:r>
            <a:r>
              <a:rPr lang="cs-CZ" sz="4400" dirty="0" smtClean="0">
                <a:solidFill>
                  <a:srgbClr val="FF0000"/>
                </a:solidFill>
              </a:rPr>
              <a:t>"</a:t>
            </a:r>
            <a:endParaRPr lang="tr-TR" sz="44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558284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824984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1348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168009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3168134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4139684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31371" y="4974649"/>
            <a:ext cx="5597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77635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8816459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7" name="46 Metin kutusu"/>
          <p:cNvSpPr txBox="1"/>
          <p:nvPr/>
        </p:nvSpPr>
        <p:spPr>
          <a:xfrm>
            <a:off x="623392" y="6597352"/>
            <a:ext cx="10945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dirty="0" smtClean="0">
              <a:solidFill>
                <a:schemeClr val="accent3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2400" dirty="0" smtClean="0">
              <a:latin typeface="Gabriola" pitchFamily="82" charset="0"/>
            </a:endParaRPr>
          </a:p>
          <a:p>
            <a:pPr algn="ctr"/>
            <a:endParaRPr lang="tr-TR" sz="6000" dirty="0">
              <a:solidFill>
                <a:schemeClr val="accent3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787" y="1556792"/>
            <a:ext cx="4320480" cy="1669276"/>
          </a:xfrm>
          <a:prstGeom prst="rect">
            <a:avLst/>
          </a:prstGeom>
          <a:noFill/>
        </p:spPr>
      </p:pic>
      <p:sp>
        <p:nvSpPr>
          <p:cNvPr id="18" name="17 Dikdörtgen"/>
          <p:cNvSpPr/>
          <p:nvPr/>
        </p:nvSpPr>
        <p:spPr>
          <a:xfrm>
            <a:off x="3407701" y="50131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dirty="0" err="1" smtClean="0">
                <a:latin typeface="Gabriola" pitchFamily="82" charset="0"/>
              </a:rPr>
              <a:t>by</a:t>
            </a:r>
            <a:r>
              <a:rPr lang="tr-TR" sz="2400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tr-TR" sz="2400" dirty="0" smtClean="0">
                <a:latin typeface="Gabriola" pitchFamily="82" charset="0"/>
              </a:rPr>
              <a:t>Özel Falez Fen Bilimleri Anadolu Lisesi</a:t>
            </a:r>
          </a:p>
          <a:p>
            <a:pPr algn="ctr"/>
            <a:r>
              <a:rPr lang="tr-TR" sz="2400" dirty="0" smtClean="0">
                <a:latin typeface="Gabriola" pitchFamily="82" charset="0"/>
              </a:rPr>
              <a:t>Antalya / </a:t>
            </a:r>
            <a:r>
              <a:rPr lang="tr-TR" sz="2400" dirty="0" err="1" smtClean="0">
                <a:latin typeface="Gabriola" pitchFamily="82" charset="0"/>
              </a:rPr>
              <a:t>Turkey</a:t>
            </a:r>
            <a:endParaRPr lang="tr-TR" sz="2400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12503" y="268052"/>
            <a:ext cx="11025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RalewayRegular" charset="-94"/>
              </a:rPr>
              <a:t>                                               </a:t>
            </a:r>
            <a:r>
              <a:rPr lang="tr-TR" sz="4000" dirty="0" err="1" smtClean="0">
                <a:solidFill>
                  <a:srgbClr val="FF0000"/>
                </a:solidFill>
                <a:latin typeface="RalewayRegular" charset="-94"/>
              </a:rPr>
              <a:t>Wind</a:t>
            </a:r>
            <a:r>
              <a:rPr lang="tr-TR" sz="4000" dirty="0" smtClean="0">
                <a:solidFill>
                  <a:srgbClr val="FF0000"/>
                </a:solidFill>
                <a:latin typeface="RalewayRegular" charset="-94"/>
              </a:rPr>
              <a:t> </a:t>
            </a:r>
            <a:r>
              <a:rPr lang="tr-TR" sz="4000" dirty="0">
                <a:solidFill>
                  <a:srgbClr val="FF0000"/>
                </a:solidFill>
                <a:latin typeface="RalewayRegular" charset="-94"/>
              </a:rPr>
              <a:t>Instruments: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03" y="1086979"/>
            <a:ext cx="3640015" cy="24228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15199" y="1539398"/>
            <a:ext cx="4285129" cy="42851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22070" y="2439174"/>
            <a:ext cx="4865586" cy="22844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40" y="3875176"/>
            <a:ext cx="2730787" cy="2730787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3524935" y="4569857"/>
            <a:ext cx="177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00B050"/>
                </a:solidFill>
                <a:latin typeface="Calibri" pitchFamily="34" charset="0"/>
              </a:rPr>
              <a:t>Kaval</a:t>
            </a:r>
            <a:endParaRPr lang="tr-TR" sz="4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8858250" y="2600325"/>
            <a:ext cx="18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00B050"/>
                </a:solidFill>
                <a:latin typeface="Calibri" pitchFamily="34" charset="0"/>
              </a:rPr>
              <a:t>Klarnet</a:t>
            </a:r>
            <a:endParaRPr lang="tr-TR" sz="40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2493348" y="1249168"/>
            <a:ext cx="155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Calibri" pitchFamily="34" charset="0"/>
              </a:rPr>
              <a:t>Tulum</a:t>
            </a:r>
            <a:endParaRPr lang="tr-TR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tulum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340948" y="671138"/>
            <a:ext cx="304800" cy="304800"/>
          </a:xfrm>
          <a:prstGeom prst="rect">
            <a:avLst/>
          </a:prstGeom>
        </p:spPr>
      </p:pic>
      <p:pic>
        <p:nvPicPr>
          <p:cNvPr id="14" name="kaval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5943600" y="1743099"/>
            <a:ext cx="304800" cy="304800"/>
          </a:xfrm>
          <a:prstGeom prst="rect">
            <a:avLst/>
          </a:prstGeom>
        </p:spPr>
      </p:pic>
      <p:pic>
        <p:nvPicPr>
          <p:cNvPr id="15" name="klarnet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8553450" y="18954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7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37533" y="411487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  <a:latin typeface="RalewayRegular" charset="-94"/>
              </a:rPr>
              <a:t>Percussion</a:t>
            </a:r>
            <a:r>
              <a:rPr lang="tr-TR" sz="3600" dirty="0">
                <a:solidFill>
                  <a:srgbClr val="FF0000"/>
                </a:solidFill>
                <a:latin typeface="RalewayRegular" charset="-94"/>
              </a:rPr>
              <a:t>:</a:t>
            </a:r>
            <a:r>
              <a:rPr lang="tr-TR" sz="3600" dirty="0">
                <a:solidFill>
                  <a:srgbClr val="2C2C2C"/>
                </a:solidFill>
                <a:latin typeface="RalewayRegular" charset="-94"/>
              </a:rPr>
              <a:t> 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10" y="1765331"/>
            <a:ext cx="1793090" cy="17930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703" y="1390079"/>
            <a:ext cx="2136250" cy="2136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292" y="1057818"/>
            <a:ext cx="2757854" cy="16040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366" y="565150"/>
            <a:ext cx="2857500" cy="28575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10" y="3754911"/>
            <a:ext cx="2857500" cy="2857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292" y="3417620"/>
            <a:ext cx="2857500" cy="28575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10" y="3890682"/>
            <a:ext cx="2889019" cy="2478778"/>
          </a:xfrm>
          <a:prstGeom prst="rect">
            <a:avLst/>
          </a:prstGeom>
        </p:spPr>
      </p:pic>
      <p:pic>
        <p:nvPicPr>
          <p:cNvPr id="12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3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30417" y="806825"/>
            <a:ext cx="3861583" cy="5074022"/>
          </a:xfrm>
        </p:spPr>
        <p:txBody>
          <a:bodyPr>
            <a:noAutofit/>
          </a:bodyPr>
          <a:lstStyle/>
          <a:p>
            <a:r>
              <a:rPr lang="tr-TR" sz="2800" dirty="0" err="1">
                <a:latin typeface="Calibri" pitchFamily="34" charset="0"/>
              </a:rPr>
              <a:t>Turkey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took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part</a:t>
            </a:r>
            <a:r>
              <a:rPr lang="tr-TR" sz="2800" dirty="0">
                <a:latin typeface="Calibri" pitchFamily="34" charset="0"/>
              </a:rPr>
              <a:t> in </a:t>
            </a:r>
            <a:r>
              <a:rPr lang="tr-TR" sz="2800" dirty="0" err="1">
                <a:latin typeface="Calibri" pitchFamily="34" charset="0"/>
              </a:rPr>
              <a:t>the</a:t>
            </a:r>
            <a:r>
              <a:rPr lang="tr-TR" sz="2800" dirty="0">
                <a:latin typeface="Calibri" pitchFamily="34" charset="0"/>
              </a:rPr>
              <a:t> Eurovision </a:t>
            </a:r>
            <a:r>
              <a:rPr lang="tr-TR" sz="2800" dirty="0" err="1">
                <a:latin typeface="Calibri" pitchFamily="34" charset="0"/>
              </a:rPr>
              <a:t>Song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Contest</a:t>
            </a:r>
            <a:r>
              <a:rPr lang="tr-TR" sz="2800" dirty="0">
                <a:latin typeface="Calibri" pitchFamily="34" charset="0"/>
              </a:rPr>
              <a:t> 2003 </a:t>
            </a:r>
            <a:r>
              <a:rPr lang="tr-TR" sz="2800" dirty="0" smtClean="0">
                <a:latin typeface="Calibri" pitchFamily="34" charset="0"/>
              </a:rPr>
              <a:t>in Riga, </a:t>
            </a:r>
            <a:r>
              <a:rPr lang="tr-TR" sz="2800" dirty="0" err="1" smtClean="0">
                <a:latin typeface="Calibri" pitchFamily="34" charset="0"/>
              </a:rPr>
              <a:t>Latvia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with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the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singer</a:t>
            </a:r>
            <a:r>
              <a:rPr lang="tr-TR" sz="2800" dirty="0" smtClean="0">
                <a:latin typeface="Calibri" pitchFamily="34" charset="0"/>
              </a:rPr>
              <a:t>, Sertab Erener. </a:t>
            </a:r>
          </a:p>
          <a:p>
            <a:pPr>
              <a:buNone/>
            </a:pPr>
            <a:r>
              <a:rPr lang="tr-TR" sz="2800" dirty="0" smtClean="0">
                <a:latin typeface="Calibri" pitchFamily="34" charset="0"/>
              </a:rPr>
              <a:t>   </a:t>
            </a:r>
            <a:r>
              <a:rPr lang="tr-TR" sz="2800" dirty="0" err="1" smtClean="0">
                <a:latin typeface="Calibri" pitchFamily="34" charset="0"/>
              </a:rPr>
              <a:t>She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became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the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best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singer</a:t>
            </a:r>
            <a:r>
              <a:rPr lang="tr-TR" sz="2800" dirty="0" smtClean="0">
                <a:latin typeface="Calibri" pitchFamily="34" charset="0"/>
              </a:rPr>
              <a:t> in </a:t>
            </a:r>
            <a:r>
              <a:rPr lang="tr-TR" sz="2800" dirty="0" err="1" smtClean="0">
                <a:latin typeface="Calibri" pitchFamily="34" charset="0"/>
              </a:rPr>
              <a:t>the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dirty="0" err="1" smtClean="0">
                <a:latin typeface="Calibri" pitchFamily="34" charset="0"/>
              </a:rPr>
              <a:t>contest</a:t>
            </a:r>
            <a:r>
              <a:rPr lang="tr-TR" sz="2800" dirty="0" smtClean="0">
                <a:latin typeface="Calibri" pitchFamily="34" charset="0"/>
              </a:rPr>
              <a:t>: </a:t>
            </a:r>
          </a:p>
          <a:p>
            <a:pPr>
              <a:buNone/>
            </a:pPr>
            <a:r>
              <a:rPr lang="tr-TR" sz="2800" dirty="0" smtClean="0">
                <a:latin typeface="Calibri" pitchFamily="34" charset="0"/>
              </a:rPr>
              <a:t>   "</a:t>
            </a:r>
            <a:r>
              <a:rPr lang="tr-TR" sz="2800" dirty="0" err="1">
                <a:latin typeface="Calibri" pitchFamily="34" charset="0"/>
              </a:rPr>
              <a:t>Everyway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That</a:t>
            </a:r>
            <a:r>
              <a:rPr lang="tr-TR" sz="2800" dirty="0">
                <a:latin typeface="Calibri" pitchFamily="34" charset="0"/>
              </a:rPr>
              <a:t> I Can".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90" y="806825"/>
            <a:ext cx="7793627" cy="4375565"/>
          </a:xfrm>
          <a:prstGeom prst="rect">
            <a:avLst/>
          </a:prstGeom>
        </p:spPr>
      </p:pic>
      <p:pic>
        <p:nvPicPr>
          <p:cNvPr id="4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0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7922" y="3971925"/>
            <a:ext cx="10891042" cy="2001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200" dirty="0" smtClean="0"/>
              <a:t>  </a:t>
            </a:r>
            <a:r>
              <a:rPr lang="tr-TR" sz="3200" dirty="0" smtClean="0">
                <a:latin typeface="Calibri" pitchFamily="34" charset="0"/>
              </a:rPr>
              <a:t>Tarkan, is </a:t>
            </a:r>
            <a:r>
              <a:rPr lang="tr-TR" sz="3200" dirty="0" err="1" smtClean="0">
                <a:latin typeface="Calibri" pitchFamily="34" charset="0"/>
              </a:rPr>
              <a:t>one</a:t>
            </a:r>
            <a:r>
              <a:rPr lang="tr-TR" sz="3200" dirty="0" smtClean="0">
                <a:latin typeface="Calibri" pitchFamily="34" charset="0"/>
              </a:rPr>
              <a:t> of </a:t>
            </a:r>
            <a:r>
              <a:rPr lang="tr-TR" sz="3200" dirty="0" err="1" smtClean="0">
                <a:latin typeface="Calibri" pitchFamily="34" charset="0"/>
              </a:rPr>
              <a:t>the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most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well</a:t>
            </a:r>
            <a:r>
              <a:rPr lang="tr-TR" sz="3200" dirty="0" smtClean="0">
                <a:latin typeface="Calibri" pitchFamily="34" charset="0"/>
              </a:rPr>
              <a:t>-</a:t>
            </a:r>
            <a:r>
              <a:rPr lang="tr-TR" sz="3200" dirty="0" err="1" smtClean="0">
                <a:latin typeface="Calibri" pitchFamily="34" charset="0"/>
              </a:rPr>
              <a:t>known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Turkish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singer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and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songwriter</a:t>
            </a:r>
            <a:r>
              <a:rPr lang="tr-TR" sz="3200" dirty="0">
                <a:latin typeface="Calibri" pitchFamily="34" charset="0"/>
              </a:rPr>
              <a:t>. Since </a:t>
            </a:r>
            <a:r>
              <a:rPr lang="tr-TR" sz="3200" dirty="0" err="1">
                <a:latin typeface="Calibri" pitchFamily="34" charset="0"/>
              </a:rPr>
              <a:t>the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early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</a:rPr>
              <a:t>1990s, </a:t>
            </a:r>
            <a:r>
              <a:rPr lang="tr-TR" sz="3200" dirty="0" err="1" smtClean="0">
                <a:latin typeface="Calibri" pitchFamily="34" charset="0"/>
              </a:rPr>
              <a:t>Turkish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</a:rPr>
              <a:t>pop </a:t>
            </a:r>
            <a:r>
              <a:rPr lang="tr-TR" sz="3200" dirty="0" err="1">
                <a:latin typeface="Calibri" pitchFamily="34" charset="0"/>
              </a:rPr>
              <a:t>music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with</a:t>
            </a:r>
            <a:r>
              <a:rPr lang="tr-TR" sz="3200" dirty="0">
                <a:latin typeface="Calibri" pitchFamily="34" charset="0"/>
              </a:rPr>
              <a:t> a </a:t>
            </a:r>
            <a:r>
              <a:rPr lang="tr-TR" sz="3200" dirty="0" err="1">
                <a:latin typeface="Calibri" pitchFamily="34" charset="0"/>
              </a:rPr>
              <a:t>continuous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list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and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the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sales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 smtClean="0">
                <a:latin typeface="Calibri" pitchFamily="34" charset="0"/>
              </a:rPr>
              <a:t>success</a:t>
            </a:r>
            <a:r>
              <a:rPr lang="tr-TR" sz="3200" dirty="0" smtClean="0">
                <a:latin typeface="Calibri" pitchFamily="34" charset="0"/>
              </a:rPr>
              <a:t>, he </a:t>
            </a:r>
            <a:r>
              <a:rPr lang="tr-TR" sz="3200" dirty="0">
                <a:latin typeface="Calibri" pitchFamily="34" charset="0"/>
              </a:rPr>
              <a:t>has </a:t>
            </a:r>
            <a:r>
              <a:rPr lang="tr-TR" sz="3200" dirty="0" err="1">
                <a:latin typeface="Calibri" pitchFamily="34" charset="0"/>
              </a:rPr>
              <a:t>been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recognized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both</a:t>
            </a:r>
            <a:r>
              <a:rPr lang="tr-TR" sz="3200" dirty="0">
                <a:latin typeface="Calibri" pitchFamily="34" charset="0"/>
              </a:rPr>
              <a:t> in </a:t>
            </a:r>
            <a:r>
              <a:rPr lang="tr-TR" sz="3200" dirty="0" err="1">
                <a:latin typeface="Calibri" pitchFamily="34" charset="0"/>
              </a:rPr>
              <a:t>Turkey</a:t>
            </a: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and</a:t>
            </a:r>
            <a:r>
              <a:rPr lang="tr-TR" sz="3200" dirty="0">
                <a:latin typeface="Calibri" pitchFamily="34" charset="0"/>
              </a:rPr>
              <a:t> in Europe.</a:t>
            </a:r>
          </a:p>
        </p:txBody>
      </p:sp>
      <p:pic>
        <p:nvPicPr>
          <p:cNvPr id="1026" name="Picture 2" descr="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266" y="331314"/>
            <a:ext cx="6228633" cy="3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25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ks for watching funn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906" y="0"/>
            <a:ext cx="7135906" cy="53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048000" y="5351931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Gabriola" pitchFamily="82" charset="0"/>
              </a:rPr>
              <a:t>by</a:t>
            </a:r>
            <a:r>
              <a:rPr lang="tr-TR" sz="2800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  <a:latin typeface="Gabriola" pitchFamily="82" charset="0"/>
              </a:rPr>
              <a:t>Özel Falez Fen Bilimleri Anadolu Lisesi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  <a:latin typeface="Gabriola" pitchFamily="82" charset="0"/>
              </a:rPr>
              <a:t>Antalya / </a:t>
            </a:r>
            <a:r>
              <a:rPr lang="tr-TR" sz="2800" dirty="0" err="1" smtClean="0">
                <a:solidFill>
                  <a:srgbClr val="FF0000"/>
                </a:solidFill>
                <a:latin typeface="Gabriola" pitchFamily="82" charset="0"/>
              </a:rPr>
              <a:t>Turkey</a:t>
            </a:r>
            <a:endParaRPr lang="tr-TR" sz="2800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49" y="1082809"/>
            <a:ext cx="6615113" cy="490412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300913" y="0"/>
            <a:ext cx="4891087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Calibri" pitchFamily="34" charset="0"/>
              </a:rPr>
              <a:t> 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annual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ceremonies</a:t>
            </a:r>
            <a:r>
              <a:rPr lang="tr-TR" sz="2000" dirty="0" smtClean="0">
                <a:latin typeface="Calibri" pitchFamily="34" charset="0"/>
              </a:rPr>
              <a:t> on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anniversary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Mevlana's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death</a:t>
            </a:r>
            <a:r>
              <a:rPr lang="tr-TR" sz="2000" dirty="0" smtClean="0">
                <a:latin typeface="Calibri" pitchFamily="34" charset="0"/>
              </a:rPr>
              <a:t>, </a:t>
            </a:r>
            <a:r>
              <a:rPr lang="tr-TR" sz="2000" dirty="0" err="1" smtClean="0">
                <a:latin typeface="Calibri" pitchFamily="34" charset="0"/>
              </a:rPr>
              <a:t>who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was</a:t>
            </a:r>
            <a:r>
              <a:rPr lang="tr-TR" sz="2000" dirty="0" smtClean="0">
                <a:latin typeface="Calibri" pitchFamily="34" charset="0"/>
              </a:rPr>
              <a:t> an </a:t>
            </a:r>
            <a:r>
              <a:rPr lang="tr-TR" sz="2000" dirty="0" err="1" smtClean="0">
                <a:latin typeface="Calibri" pitchFamily="34" charset="0"/>
              </a:rPr>
              <a:t>Islamic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scholar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who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addressed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humanity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with</a:t>
            </a:r>
            <a:r>
              <a:rPr lang="tr-TR" sz="2000" dirty="0" smtClean="0">
                <a:latin typeface="Calibri" pitchFamily="34" charset="0"/>
              </a:rPr>
              <a:t> his </a:t>
            </a:r>
            <a:r>
              <a:rPr lang="tr-TR" sz="2000" dirty="0" err="1" smtClean="0">
                <a:latin typeface="Calibri" pitchFamily="34" charset="0"/>
              </a:rPr>
              <a:t>unique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philosophy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love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are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organized</a:t>
            </a:r>
            <a:r>
              <a:rPr lang="tr-TR" sz="2000" dirty="0" smtClean="0">
                <a:latin typeface="Calibri" pitchFamily="34" charset="0"/>
              </a:rPr>
              <a:t> in </a:t>
            </a:r>
            <a:r>
              <a:rPr lang="tr-TR" sz="2000" dirty="0" err="1" smtClean="0">
                <a:latin typeface="Calibri" pitchFamily="34" charset="0"/>
              </a:rPr>
              <a:t>December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every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year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host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thousands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pilgrims</a:t>
            </a:r>
            <a:r>
              <a:rPr lang="tr-TR" sz="2000" dirty="0" smtClean="0">
                <a:latin typeface="Calibri" pitchFamily="34" charset="0"/>
              </a:rPr>
              <a:t> in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central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Anatolian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city</a:t>
            </a:r>
            <a:r>
              <a:rPr lang="tr-TR" sz="2000" dirty="0" smtClean="0">
                <a:latin typeface="Calibri" pitchFamily="34" charset="0"/>
              </a:rPr>
              <a:t> of Konya.</a:t>
            </a:r>
          </a:p>
          <a:p>
            <a:endParaRPr lang="tr-TR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According to </a:t>
            </a:r>
            <a:r>
              <a:rPr lang="en-US" sz="2000" dirty="0" err="1" smtClean="0">
                <a:latin typeface="Calibri" pitchFamily="34" charset="0"/>
              </a:rPr>
              <a:t>Mevlana's</a:t>
            </a:r>
            <a:r>
              <a:rPr lang="en-US" sz="2000" dirty="0" smtClean="0">
                <a:latin typeface="Calibri" pitchFamily="34" charset="0"/>
              </a:rPr>
              <a:t> teachings, human beings are born twice, once of their mothers and the second time of their own bodies. The real birth is the second, spiritual birth. </a:t>
            </a:r>
            <a:endParaRPr lang="tr-TR" sz="2000" dirty="0" smtClean="0">
              <a:latin typeface="Calibri" pitchFamily="34" charset="0"/>
            </a:endParaRPr>
          </a:p>
          <a:p>
            <a:endParaRPr lang="tr-TR" sz="2000" dirty="0" smtClean="0">
              <a:latin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</a:rPr>
              <a:t>Mevlevi</a:t>
            </a:r>
            <a:r>
              <a:rPr lang="en-US" sz="2000" dirty="0" smtClean="0">
                <a:latin typeface="Calibri" pitchFamily="34" charset="0"/>
              </a:rPr>
              <a:t> dervishes are expected to live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according to the principles of his teaching. </a:t>
            </a:r>
            <a:endParaRPr lang="tr-TR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 long period of spiritual progress is necessary before they can participate in 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whirling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dance</a:t>
            </a:r>
            <a:r>
              <a:rPr lang="en-US" sz="2000" dirty="0" smtClean="0">
                <a:latin typeface="Calibri" pitchFamily="34" charset="0"/>
              </a:rPr>
              <a:t>, for which they wear a tall cap symbolizing the tomb of carnality, and a white robe which is its shroud</a:t>
            </a:r>
            <a:r>
              <a:rPr lang="en-US" sz="2000" dirty="0" smtClean="0"/>
              <a:t>.</a:t>
            </a:r>
            <a:endParaRPr lang="tr-TR" sz="2000" dirty="0" smtClean="0">
              <a:latin typeface="Calibri" pitchFamily="34" charset="0"/>
            </a:endParaRPr>
          </a:p>
          <a:p>
            <a:endParaRPr lang="tr-TR" sz="2000" dirty="0" smtClean="0">
              <a:latin typeface="Calibri" pitchFamily="34" charset="0"/>
            </a:endParaRPr>
          </a:p>
          <a:p>
            <a:endParaRPr lang="tr-TR" sz="2000" dirty="0" smtClean="0">
              <a:latin typeface="Calibri" pitchFamily="34" charset="0"/>
            </a:endParaRPr>
          </a:p>
          <a:p>
            <a:r>
              <a:rPr lang="tr-TR" sz="2000" dirty="0" smtClean="0">
                <a:latin typeface="Calibri" pitchFamily="34" charset="0"/>
              </a:rPr>
              <a:t> 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9977" y="309456"/>
            <a:ext cx="6869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tr-TR" sz="4000" b="1" dirty="0" err="1" smtClean="0">
                <a:solidFill>
                  <a:srgbClr val="FF0000"/>
                </a:solidFill>
                <a:latin typeface="Calibri" pitchFamily="34" charset="0"/>
              </a:rPr>
              <a:t>Whirling</a:t>
            </a:r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Calibri" pitchFamily="34" charset="0"/>
              </a:rPr>
              <a:t>Dervishes</a:t>
            </a:r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tr-TR" sz="4000" b="1" dirty="0" err="1" smtClean="0">
                <a:solidFill>
                  <a:srgbClr val="FF0000"/>
                </a:solidFill>
                <a:latin typeface="Calibri" pitchFamily="34" charset="0"/>
              </a:rPr>
              <a:t>Şeb</a:t>
            </a:r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-i </a:t>
            </a:r>
            <a:r>
              <a:rPr lang="tr-TR" sz="4000" b="1" dirty="0" err="1" smtClean="0">
                <a:solidFill>
                  <a:srgbClr val="FF0000"/>
                </a:solidFill>
                <a:latin typeface="Calibri" pitchFamily="34" charset="0"/>
              </a:rPr>
              <a:t>Arus</a:t>
            </a:r>
            <a:endParaRPr lang="tr-TR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129463" y="309455"/>
            <a:ext cx="50625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 </a:t>
            </a:r>
            <a:r>
              <a:rPr lang="tr-TR" sz="2000" i="1" dirty="0" smtClean="0">
                <a:latin typeface="Calibri" pitchFamily="34" charset="0"/>
              </a:rPr>
              <a:t>semah</a:t>
            </a:r>
            <a:r>
              <a:rPr lang="tr-TR" sz="2000" dirty="0" smtClean="0">
                <a:latin typeface="Calibri" pitchFamily="34" charset="0"/>
              </a:rPr>
              <a:t> is a </a:t>
            </a:r>
            <a:r>
              <a:rPr lang="tr-TR" sz="2000" dirty="0" err="1" smtClean="0">
                <a:latin typeface="Calibri" pitchFamily="34" charset="0"/>
              </a:rPr>
              <a:t>means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reaching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God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through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mystical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movements</a:t>
            </a:r>
            <a:r>
              <a:rPr lang="tr-TR" sz="2000" dirty="0" smtClean="0">
                <a:latin typeface="Calibri" pitchFamily="34" charset="0"/>
              </a:rPr>
              <a:t> in </a:t>
            </a:r>
            <a:r>
              <a:rPr lang="tr-TR" sz="2000" dirty="0" err="1" smtClean="0">
                <a:latin typeface="Calibri" pitchFamily="34" charset="0"/>
              </a:rPr>
              <a:t>harmony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with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rhythm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music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song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accompanied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by</a:t>
            </a:r>
            <a:r>
              <a:rPr lang="tr-TR" sz="2000" dirty="0" smtClean="0">
                <a:latin typeface="Calibri" pitchFamily="34" charset="0"/>
              </a:rPr>
              <a:t> a </a:t>
            </a:r>
            <a:r>
              <a:rPr lang="tr-TR" sz="2000" i="1" dirty="0" smtClean="0">
                <a:latin typeface="Calibri" pitchFamily="34" charset="0"/>
              </a:rPr>
              <a:t>saz </a:t>
            </a:r>
            <a:r>
              <a:rPr lang="tr-TR" sz="2000" dirty="0" smtClean="0">
                <a:latin typeface="Calibri" pitchFamily="34" charset="0"/>
              </a:rPr>
              <a:t>(</a:t>
            </a:r>
            <a:r>
              <a:rPr lang="tr-TR" sz="2000" dirty="0" err="1" smtClean="0">
                <a:latin typeface="Calibri" pitchFamily="34" charset="0"/>
              </a:rPr>
              <a:t>Turkish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stringed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instrument</a:t>
            </a:r>
            <a:r>
              <a:rPr lang="tr-TR" sz="2000" dirty="0" smtClean="0">
                <a:latin typeface="Calibri" pitchFamily="34" charset="0"/>
              </a:rPr>
              <a:t>)</a:t>
            </a:r>
          </a:p>
          <a:p>
            <a:r>
              <a:rPr lang="tr-TR" sz="2000" dirty="0" smtClean="0">
                <a:latin typeface="Calibri" pitchFamily="34" charset="0"/>
              </a:rPr>
              <a:t> </a:t>
            </a:r>
          </a:p>
          <a:p>
            <a:r>
              <a:rPr lang="tr-TR" sz="2000" dirty="0" err="1" smtClean="0">
                <a:latin typeface="Calibri" pitchFamily="34" charset="0"/>
              </a:rPr>
              <a:t>This</a:t>
            </a:r>
            <a:r>
              <a:rPr lang="tr-TR" sz="2000" dirty="0" smtClean="0">
                <a:latin typeface="Calibri" pitchFamily="34" charset="0"/>
              </a:rPr>
              <a:t> is a </a:t>
            </a:r>
            <a:r>
              <a:rPr lang="tr-TR" sz="2000" dirty="0" err="1" smtClean="0">
                <a:latin typeface="Calibri" pitchFamily="34" charset="0"/>
              </a:rPr>
              <a:t>muslim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belief</a:t>
            </a:r>
            <a:r>
              <a:rPr lang="tr-TR" sz="2000" i="1" dirty="0" smtClean="0">
                <a:latin typeface="Calibri" pitchFamily="34" charset="0"/>
              </a:rPr>
              <a:t> </a:t>
            </a:r>
            <a:r>
              <a:rPr lang="tr-TR" sz="2000" dirty="0" smtClean="0">
                <a:latin typeface="Calibri" pitchFamily="34" charset="0"/>
              </a:rPr>
              <a:t>in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Alevi </a:t>
            </a:r>
            <a:r>
              <a:rPr lang="tr-TR" sz="2000" dirty="0" err="1" smtClean="0">
                <a:latin typeface="Calibri" pitchFamily="34" charset="0"/>
              </a:rPr>
              <a:t>communities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that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practice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preserve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their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traditions</a:t>
            </a:r>
            <a:r>
              <a:rPr lang="tr-TR" sz="2000" dirty="0" smtClean="0">
                <a:latin typeface="Calibri" pitchFamily="34" charset="0"/>
              </a:rPr>
              <a:t>.</a:t>
            </a:r>
          </a:p>
          <a:p>
            <a:r>
              <a:rPr lang="tr-TR" sz="2000" dirty="0" smtClean="0">
                <a:latin typeface="Calibri" pitchFamily="34" charset="0"/>
              </a:rPr>
              <a:t> </a:t>
            </a:r>
          </a:p>
          <a:p>
            <a:r>
              <a:rPr lang="tr-TR" sz="2000" dirty="0" err="1" smtClean="0">
                <a:latin typeface="Calibri" pitchFamily="34" charset="0"/>
              </a:rPr>
              <a:t>They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dance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semah in a </a:t>
            </a:r>
            <a:r>
              <a:rPr lang="tr-TR" sz="2000" dirty="0" err="1" smtClean="0">
                <a:latin typeface="Calibri" pitchFamily="34" charset="0"/>
              </a:rPr>
              <a:t>circle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without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touching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each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other</a:t>
            </a:r>
            <a:r>
              <a:rPr lang="tr-TR" sz="2000" dirty="0" smtClean="0">
                <a:latin typeface="Calibri" pitchFamily="34" charset="0"/>
              </a:rPr>
              <a:t> but </a:t>
            </a:r>
            <a:r>
              <a:rPr lang="tr-TR" sz="2000" dirty="0" err="1" smtClean="0">
                <a:latin typeface="Calibri" pitchFamily="34" charset="0"/>
              </a:rPr>
              <a:t>standing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across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from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one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another</a:t>
            </a:r>
            <a:r>
              <a:rPr lang="tr-TR" sz="2000" dirty="0" smtClean="0">
                <a:latin typeface="Calibri" pitchFamily="34" charset="0"/>
              </a:rPr>
              <a:t>.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palm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one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hand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faces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sky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while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palm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other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hand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looks</a:t>
            </a:r>
            <a:r>
              <a:rPr lang="tr-TR" sz="2000" dirty="0" smtClean="0">
                <a:latin typeface="Calibri" pitchFamily="34" charset="0"/>
              </a:rPr>
              <a:t> at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ground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shows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that</a:t>
            </a:r>
            <a:r>
              <a:rPr lang="tr-TR" sz="2000" dirty="0" smtClean="0">
                <a:latin typeface="Calibri" pitchFamily="34" charset="0"/>
              </a:rPr>
              <a:t>, “</a:t>
            </a:r>
            <a:r>
              <a:rPr lang="tr-TR" sz="2000" dirty="0" err="1" smtClean="0">
                <a:latin typeface="Calibri" pitchFamily="34" charset="0"/>
              </a:rPr>
              <a:t>You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are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God</a:t>
            </a:r>
            <a:r>
              <a:rPr lang="tr-TR" sz="2000" dirty="0" smtClean="0">
                <a:latin typeface="Calibri" pitchFamily="34" charset="0"/>
              </a:rPr>
              <a:t>. I </a:t>
            </a:r>
            <a:r>
              <a:rPr lang="tr-TR" sz="2000" dirty="0" err="1" smtClean="0">
                <a:latin typeface="Calibri" pitchFamily="34" charset="0"/>
              </a:rPr>
              <a:t>am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human</a:t>
            </a:r>
            <a:r>
              <a:rPr lang="tr-TR" sz="2000" dirty="0" smtClean="0">
                <a:latin typeface="Calibri" pitchFamily="34" charset="0"/>
              </a:rPr>
              <a:t>. I </a:t>
            </a:r>
            <a:r>
              <a:rPr lang="tr-TR" sz="2000" dirty="0" err="1" smtClean="0">
                <a:latin typeface="Calibri" pitchFamily="34" charset="0"/>
              </a:rPr>
              <a:t>came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from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you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bear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your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essence</a:t>
            </a:r>
            <a:r>
              <a:rPr lang="tr-TR" sz="2000" dirty="0" smtClean="0">
                <a:latin typeface="Calibri" pitchFamily="34" charset="0"/>
              </a:rPr>
              <a:t>. I </a:t>
            </a:r>
            <a:r>
              <a:rPr lang="tr-TR" sz="2000" dirty="0" err="1" smtClean="0">
                <a:latin typeface="Calibri" pitchFamily="34" charset="0"/>
              </a:rPr>
              <a:t>am</a:t>
            </a:r>
            <a:r>
              <a:rPr lang="tr-TR" sz="2000" dirty="0" smtClean="0">
                <a:latin typeface="Calibri" pitchFamily="34" charset="0"/>
              </a:rPr>
              <a:t> not </a:t>
            </a:r>
            <a:r>
              <a:rPr lang="tr-TR" sz="2000" dirty="0" err="1" smtClean="0">
                <a:latin typeface="Calibri" pitchFamily="34" charset="0"/>
              </a:rPr>
              <a:t>separate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from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you</a:t>
            </a:r>
            <a:r>
              <a:rPr lang="tr-TR" sz="2000" dirty="0" smtClean="0">
                <a:latin typeface="Calibri" pitchFamily="34" charset="0"/>
              </a:rPr>
              <a:t>.”</a:t>
            </a:r>
          </a:p>
          <a:p>
            <a:r>
              <a:rPr lang="tr-TR" sz="2000" dirty="0" smtClean="0">
                <a:latin typeface="Calibri" pitchFamily="34" charset="0"/>
              </a:rPr>
              <a:t> </a:t>
            </a:r>
          </a:p>
          <a:p>
            <a:r>
              <a:rPr lang="tr-TR" sz="2000" dirty="0" err="1" smtClean="0">
                <a:latin typeface="Calibri" pitchFamily="34" charset="0"/>
              </a:rPr>
              <a:t>During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the</a:t>
            </a:r>
            <a:r>
              <a:rPr lang="tr-TR" sz="2000" dirty="0" smtClean="0">
                <a:latin typeface="Calibri" pitchFamily="34" charset="0"/>
              </a:rPr>
              <a:t> semah </a:t>
            </a:r>
            <a:r>
              <a:rPr lang="tr-TR" sz="2000" dirty="0" err="1" smtClean="0">
                <a:latin typeface="Calibri" pitchFamily="34" charset="0"/>
              </a:rPr>
              <a:t>both</a:t>
            </a:r>
            <a:r>
              <a:rPr lang="tr-TR" sz="2000" dirty="0" smtClean="0">
                <a:latin typeface="Calibri" pitchFamily="34" charset="0"/>
              </a:rPr>
              <a:t> men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women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dance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without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discrimination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and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regardless</a:t>
            </a:r>
            <a:r>
              <a:rPr lang="tr-TR" sz="2000" dirty="0" smtClean="0">
                <a:latin typeface="Calibri" pitchFamily="34" charset="0"/>
              </a:rPr>
              <a:t> of </a:t>
            </a:r>
            <a:r>
              <a:rPr lang="tr-TR" sz="2000" dirty="0" err="1" smtClean="0">
                <a:latin typeface="Calibri" pitchFamily="34" charset="0"/>
              </a:rPr>
              <a:t>religion</a:t>
            </a:r>
            <a:r>
              <a:rPr lang="tr-TR" sz="2000" dirty="0" smtClean="0">
                <a:latin typeface="Calibri" pitchFamily="34" charset="0"/>
              </a:rPr>
              <a:t>, </a:t>
            </a:r>
            <a:r>
              <a:rPr lang="tr-TR" sz="2000" dirty="0" err="1" smtClean="0">
                <a:latin typeface="Calibri" pitchFamily="34" charset="0"/>
              </a:rPr>
              <a:t>language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or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race</a:t>
            </a:r>
            <a:r>
              <a:rPr lang="tr-TR" sz="2000" dirty="0" smtClean="0">
                <a:latin typeface="Calibri" pitchFamily="34" charset="0"/>
              </a:rPr>
              <a:t>.</a:t>
            </a:r>
          </a:p>
          <a:p>
            <a:r>
              <a:rPr lang="tr-TR" sz="2400" dirty="0" smtClean="0"/>
              <a:t>   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603127" y="309455"/>
            <a:ext cx="22411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SEMAH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  <p:pic>
        <p:nvPicPr>
          <p:cNvPr id="1026" name="Picture 2" descr="C:\Users\Pc\Desktop\Adsı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20" y="894229"/>
            <a:ext cx="6615948" cy="4334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59" y="238595"/>
            <a:ext cx="6172854" cy="34778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97" y="3716471"/>
            <a:ext cx="5437070" cy="24049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445" y="3808215"/>
            <a:ext cx="3476104" cy="231318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040095" y="238596"/>
            <a:ext cx="47042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cap="all" dirty="0">
                <a:solidFill>
                  <a:srgbClr val="F10400"/>
                </a:solidFill>
                <a:latin typeface="HaveANiceDayBasic" charset="-94"/>
              </a:rPr>
              <a:t>HORON</a:t>
            </a:r>
          </a:p>
          <a:p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Horon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appears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very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different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from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folk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dances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in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other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parts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Turkey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with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its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formation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of tempo,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rhythm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measure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.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This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typical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Black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Sea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 smtClean="0">
                <a:solidFill>
                  <a:srgbClr val="2C2C2C"/>
                </a:solidFill>
                <a:latin typeface="RalewayRegular" charset="-94"/>
              </a:rPr>
              <a:t>region</a:t>
            </a:r>
            <a:r>
              <a:rPr lang="tr-TR" sz="20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 smtClean="0">
                <a:solidFill>
                  <a:srgbClr val="2C2C2C"/>
                </a:solidFill>
                <a:latin typeface="RalewayRegular" charset="-94"/>
              </a:rPr>
              <a:t>dance</a:t>
            </a:r>
            <a:r>
              <a:rPr lang="tr-TR" sz="20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is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performed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, in general,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by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groups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their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characteristic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measure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is 7/16,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dressed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in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black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with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silver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trimmings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.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dancers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link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arms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quiver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to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vibrations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kemence, a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primitive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type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2000" dirty="0" err="1">
                <a:solidFill>
                  <a:srgbClr val="2C2C2C"/>
                </a:solidFill>
                <a:latin typeface="RalewayRegular" charset="-94"/>
              </a:rPr>
              <a:t>violin</a:t>
            </a:r>
            <a:r>
              <a:rPr lang="tr-TR" sz="2000" dirty="0">
                <a:solidFill>
                  <a:srgbClr val="2C2C2C"/>
                </a:solidFill>
                <a:latin typeface="RalewayRegular" charset="-94"/>
              </a:rPr>
              <a:t>.</a:t>
            </a:r>
            <a:endParaRPr lang="tr-TR" sz="2000" b="0" i="0" dirty="0">
              <a:solidFill>
                <a:srgbClr val="2C2C2C"/>
              </a:solidFill>
              <a:effectLst/>
              <a:latin typeface="RalewayRegular" charset="-94"/>
            </a:endParaRPr>
          </a:p>
        </p:txBody>
      </p:sp>
      <p:pic>
        <p:nvPicPr>
          <p:cNvPr id="10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87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57" y="526440"/>
            <a:ext cx="7448723" cy="464233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133180" y="219283"/>
            <a:ext cx="40588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cap="all" dirty="0">
                <a:solidFill>
                  <a:srgbClr val="F10400"/>
                </a:solidFill>
                <a:latin typeface="HaveANiceDayBasic" charset="-94"/>
              </a:rPr>
              <a:t>ZEYBEK</a:t>
            </a:r>
          </a:p>
          <a:p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In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this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Aegean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dance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,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colorfully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dressed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male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dancers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,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called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Efe,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symbolize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courage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heroism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. </a:t>
            </a:r>
            <a:endParaRPr lang="tr-TR" sz="2400" dirty="0" smtClean="0">
              <a:solidFill>
                <a:srgbClr val="2C2C2C"/>
              </a:solidFill>
              <a:latin typeface="RalewayRegular" charset="-94"/>
            </a:endParaRPr>
          </a:p>
          <a:p>
            <a:endParaRPr lang="tr-TR" sz="2400" dirty="0" smtClean="0">
              <a:solidFill>
                <a:srgbClr val="2C2C2C"/>
              </a:solidFill>
              <a:latin typeface="RalewayRegular" charset="-94"/>
            </a:endParaRPr>
          </a:p>
          <a:p>
            <a:r>
              <a:rPr lang="tr-TR" sz="2400" dirty="0" smtClean="0">
                <a:solidFill>
                  <a:srgbClr val="2C2C2C"/>
                </a:solidFill>
                <a:latin typeface="RalewayRegular" charset="-94"/>
              </a:rPr>
              <a:t>Zeybek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dance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is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formed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, in general, of 9/8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measures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has a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variety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tempos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such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as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very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slow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,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slow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,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fast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very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fast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.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It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is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rendered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by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one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person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or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two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or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by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</a:t>
            </a:r>
            <a:endParaRPr lang="tr-TR" sz="2400" dirty="0" smtClean="0">
              <a:solidFill>
                <a:srgbClr val="2C2C2C"/>
              </a:solidFill>
              <a:latin typeface="RalewayRegular" charset="-94"/>
            </a:endParaRPr>
          </a:p>
          <a:p>
            <a:r>
              <a:rPr lang="tr-TR" sz="2400" dirty="0" smtClean="0">
                <a:solidFill>
                  <a:srgbClr val="2C2C2C"/>
                </a:solidFill>
                <a:latin typeface="RalewayRegular" charset="-94"/>
              </a:rPr>
              <a:t>a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group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2400" dirty="0" err="1">
                <a:solidFill>
                  <a:srgbClr val="2C2C2C"/>
                </a:solidFill>
                <a:latin typeface="RalewayRegular" charset="-94"/>
              </a:rPr>
              <a:t>people</a:t>
            </a:r>
            <a:r>
              <a:rPr lang="tr-TR" sz="2400" dirty="0">
                <a:solidFill>
                  <a:srgbClr val="2C2C2C"/>
                </a:solidFill>
                <a:latin typeface="RalewayRegular" charset="-94"/>
              </a:rPr>
              <a:t>.</a:t>
            </a:r>
            <a:endParaRPr lang="tr-TR" sz="2400" b="0" i="0" dirty="0">
              <a:solidFill>
                <a:srgbClr val="2C2C2C"/>
              </a:solidFill>
              <a:effectLst/>
              <a:latin typeface="RalewayRegular" charset="-94"/>
            </a:endParaRPr>
          </a:p>
        </p:txBody>
      </p:sp>
      <p:pic>
        <p:nvPicPr>
          <p:cNvPr id="4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1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23" y="579334"/>
            <a:ext cx="4665289" cy="35263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63" y="575053"/>
            <a:ext cx="5188043" cy="353060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06824" y="4177190"/>
            <a:ext cx="105962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cap="all" dirty="0">
                <a:solidFill>
                  <a:srgbClr val="F10400"/>
                </a:solidFill>
                <a:latin typeface="HaveANiceDayBasic" charset="-94"/>
              </a:rPr>
              <a:t>KASIK </a:t>
            </a:r>
            <a:r>
              <a:rPr lang="tr-TR" sz="3200" cap="all" dirty="0" smtClean="0">
                <a:solidFill>
                  <a:srgbClr val="F10400"/>
                </a:solidFill>
                <a:latin typeface="HaveANiceDayBasic" charset="-94"/>
              </a:rPr>
              <a:t>OYUNU (SPOON DANCE)</a:t>
            </a:r>
            <a:endParaRPr lang="tr-TR" sz="3200" cap="all" dirty="0">
              <a:solidFill>
                <a:srgbClr val="F10400"/>
              </a:solidFill>
              <a:latin typeface="HaveANiceDayBasic" charset="-94"/>
            </a:endParaRPr>
          </a:p>
          <a:p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Kasik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Oyunu is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performed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srgbClr val="2C2C2C"/>
                </a:solidFill>
                <a:latin typeface="Calibri" pitchFamily="34" charset="0"/>
              </a:rPr>
              <a:t>in </a:t>
            </a:r>
            <a:r>
              <a:rPr lang="tr-TR" sz="2800" dirty="0" err="1" smtClean="0">
                <a:solidFill>
                  <a:srgbClr val="2C2C2C"/>
                </a:solidFill>
                <a:latin typeface="Calibri" pitchFamily="34" charset="0"/>
              </a:rPr>
              <a:t>Mid</a:t>
            </a:r>
            <a:r>
              <a:rPr lang="tr-TR" sz="2800" dirty="0" smtClean="0">
                <a:solidFill>
                  <a:srgbClr val="2C2C2C"/>
                </a:solidFill>
                <a:latin typeface="Calibri" pitchFamily="34" charset="0"/>
              </a:rPr>
              <a:t>-South </a:t>
            </a:r>
            <a:r>
              <a:rPr lang="tr-TR" sz="2800" dirty="0" err="1" smtClean="0">
                <a:solidFill>
                  <a:srgbClr val="2C2C2C"/>
                </a:solidFill>
                <a:latin typeface="Calibri" pitchFamily="34" charset="0"/>
              </a:rPr>
              <a:t>part</a:t>
            </a:r>
            <a:r>
              <a:rPr lang="tr-TR" sz="2800" dirty="0" smtClean="0">
                <a:solidFill>
                  <a:srgbClr val="2C2C2C"/>
                </a:solidFill>
                <a:latin typeface="Calibri" pitchFamily="34" charset="0"/>
              </a:rPr>
              <a:t> of </a:t>
            </a:r>
            <a:r>
              <a:rPr lang="tr-TR" sz="2800" dirty="0" err="1" smtClean="0">
                <a:solidFill>
                  <a:srgbClr val="2C2C2C"/>
                </a:solidFill>
                <a:latin typeface="Calibri" pitchFamily="34" charset="0"/>
              </a:rPr>
              <a:t>Turkey</a:t>
            </a:r>
            <a:r>
              <a:rPr lang="tr-TR" sz="2800" dirty="0" smtClean="0">
                <a:solidFill>
                  <a:srgbClr val="2C2C2C"/>
                </a:solidFill>
                <a:latin typeface="Calibri" pitchFamily="34" charset="0"/>
              </a:rPr>
              <a:t> (Konya – Silifke </a:t>
            </a:r>
            <a:r>
              <a:rPr lang="tr-TR" sz="2800" dirty="0" err="1" smtClean="0">
                <a:solidFill>
                  <a:srgbClr val="2C2C2C"/>
                </a:solidFill>
                <a:latin typeface="Calibri" pitchFamily="34" charset="0"/>
              </a:rPr>
              <a:t>cities</a:t>
            </a:r>
            <a:r>
              <a:rPr lang="tr-TR" sz="2800" dirty="0" smtClean="0">
                <a:solidFill>
                  <a:srgbClr val="2C2C2C"/>
                </a:solidFill>
                <a:latin typeface="Calibri" pitchFamily="34" charset="0"/>
              </a:rPr>
              <a:t>)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and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consists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of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gaily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dressed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male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and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female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dancers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clicking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out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the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dance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rhythm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with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a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pair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of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wooden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spoons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in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each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Calibri" pitchFamily="34" charset="0"/>
              </a:rPr>
              <a:t>hand</a:t>
            </a:r>
            <a:r>
              <a:rPr lang="tr-TR" sz="2800" dirty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tr-TR" sz="2800" b="0" i="0" dirty="0">
              <a:solidFill>
                <a:srgbClr val="2C2C2C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17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00849" y="385762"/>
            <a:ext cx="50577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cap="all" dirty="0">
                <a:solidFill>
                  <a:srgbClr val="F10400"/>
                </a:solidFill>
                <a:latin typeface="HaveANiceDayBasic" charset="-94"/>
              </a:rPr>
              <a:t>TURKISH FOLK MUSIC</a:t>
            </a:r>
          </a:p>
          <a:p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Turkish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folk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music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combines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distinct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cultural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values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all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civilisations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that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have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lived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in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Anatolia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smtClean="0">
                <a:solidFill>
                  <a:srgbClr val="2C2C2C"/>
                </a:solidFill>
                <a:latin typeface="RalewayRegular" charset="-94"/>
              </a:rPr>
              <a:t>since </a:t>
            </a:r>
            <a:r>
              <a:rPr lang="tr-TR" sz="3200" dirty="0" err="1" smtClean="0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 smtClean="0">
                <a:solidFill>
                  <a:srgbClr val="2C2C2C"/>
                </a:solidFill>
                <a:latin typeface="RalewayRegular" charset="-94"/>
              </a:rPr>
              <a:t>first</a:t>
            </a:r>
            <a:r>
              <a:rPr lang="tr-TR" sz="32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 smtClean="0">
                <a:solidFill>
                  <a:srgbClr val="2C2C2C"/>
                </a:solidFill>
                <a:latin typeface="RalewayRegular" charset="-94"/>
              </a:rPr>
              <a:t>settlements</a:t>
            </a:r>
            <a:r>
              <a:rPr lang="tr-TR" sz="32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 smtClean="0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3200" dirty="0" smtClean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Ottoman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territories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.</a:t>
            </a:r>
            <a:endParaRPr lang="tr-TR" sz="3200" b="0" i="0" dirty="0">
              <a:solidFill>
                <a:srgbClr val="2C2C2C"/>
              </a:solidFill>
              <a:effectLst/>
              <a:latin typeface="RalewayRegular" charset="-9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0026" y="385762"/>
            <a:ext cx="61007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cap="all" dirty="0">
                <a:solidFill>
                  <a:srgbClr val="F10400"/>
                </a:solidFill>
                <a:latin typeface="HaveANiceDayBasic" charset="-94"/>
              </a:rPr>
              <a:t>CLASSICAL TURKISH MUSIC</a:t>
            </a:r>
          </a:p>
          <a:p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Classical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Turkish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music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is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monophonic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,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meaning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all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instruments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essentially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play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same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tune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.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With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formation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of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Turkish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Republic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, a form of modern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polyphonic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Turkish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music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began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to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develop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and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there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are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now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numerous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successful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classical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 </a:t>
            </a:r>
            <a:r>
              <a:rPr lang="tr-TR" sz="3200" dirty="0" err="1">
                <a:solidFill>
                  <a:srgbClr val="2C2C2C"/>
                </a:solidFill>
                <a:latin typeface="RalewayRegular" charset="-94"/>
              </a:rPr>
              <a:t>composers</a:t>
            </a:r>
            <a:r>
              <a:rPr lang="tr-TR" sz="3200" dirty="0">
                <a:solidFill>
                  <a:srgbClr val="2C2C2C"/>
                </a:solidFill>
                <a:latin typeface="RalewayRegular" charset="-94"/>
              </a:rPr>
              <a:t>. </a:t>
            </a:r>
            <a:endParaRPr lang="tr-TR" sz="3200" b="0" i="0" dirty="0">
              <a:solidFill>
                <a:srgbClr val="2C2C2C"/>
              </a:solidFill>
              <a:effectLst/>
              <a:latin typeface="RalewayRegular" charset="-94"/>
            </a:endParaRPr>
          </a:p>
        </p:txBody>
      </p:sp>
      <p:pic>
        <p:nvPicPr>
          <p:cNvPr id="6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12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6163" y="416423"/>
            <a:ext cx="10829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cap="all" dirty="0">
                <a:solidFill>
                  <a:srgbClr val="00B050"/>
                </a:solidFill>
                <a:latin typeface="HaveANiceDayBasic" charset="-94"/>
              </a:rPr>
              <a:t>TURKISH MUSICAL INSTRUMENTS</a:t>
            </a:r>
          </a:p>
          <a:p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There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are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a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number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of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musical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instruments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in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Turkey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</a:t>
            </a:r>
            <a:r>
              <a:rPr lang="tr-TR" sz="2800" dirty="0" err="1">
                <a:solidFill>
                  <a:srgbClr val="2C2C2C"/>
                </a:solidFill>
                <a:latin typeface="RalewayBold" charset="-94"/>
              </a:rPr>
              <a:t>such</a:t>
            </a:r>
            <a:r>
              <a:rPr lang="tr-TR" sz="2800" dirty="0">
                <a:solidFill>
                  <a:srgbClr val="2C2C2C"/>
                </a:solidFill>
                <a:latin typeface="RalewayBold" charset="-94"/>
              </a:rPr>
              <a:t> as;</a:t>
            </a:r>
            <a:endParaRPr lang="tr-TR" sz="2800" b="0" i="0" dirty="0">
              <a:solidFill>
                <a:srgbClr val="2C2C2C"/>
              </a:solidFill>
              <a:effectLst/>
              <a:latin typeface="RalewayRegular" charset="-94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6163" y="1571625"/>
            <a:ext cx="5996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err="1" smtClean="0">
                <a:solidFill>
                  <a:srgbClr val="FF0000"/>
                </a:solidFill>
                <a:latin typeface="RalewayRegular" charset="-94"/>
              </a:rPr>
              <a:t>Stringed</a:t>
            </a:r>
            <a:r>
              <a:rPr lang="tr-TR" sz="4000" dirty="0" smtClean="0">
                <a:solidFill>
                  <a:srgbClr val="FF0000"/>
                </a:solidFill>
                <a:latin typeface="RalewayRegular" charset="-94"/>
              </a:rPr>
              <a:t> </a:t>
            </a:r>
            <a:r>
              <a:rPr lang="tr-TR" sz="4000" dirty="0" err="1">
                <a:solidFill>
                  <a:srgbClr val="FF0000"/>
                </a:solidFill>
                <a:latin typeface="RalewayRegular" charset="-94"/>
              </a:rPr>
              <a:t>Instruments</a:t>
            </a:r>
            <a:r>
              <a:rPr lang="tr-TR" sz="4000" dirty="0" smtClean="0">
                <a:solidFill>
                  <a:srgbClr val="FF0000"/>
                </a:solidFill>
                <a:latin typeface="RalewayRegular" charset="-94"/>
              </a:rPr>
              <a:t>:</a:t>
            </a:r>
            <a:endParaRPr lang="tr-TR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63" y="2626757"/>
            <a:ext cx="6768193" cy="36661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2122" y="1370530"/>
            <a:ext cx="3283406" cy="4922331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543050" y="3271838"/>
            <a:ext cx="224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00B050"/>
                </a:solidFill>
                <a:latin typeface="Calibri" pitchFamily="34" charset="0"/>
              </a:rPr>
              <a:t>Bağlama</a:t>
            </a:r>
            <a:endParaRPr lang="tr-TR" sz="4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8329612" y="2257425"/>
            <a:ext cx="101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>
                <a:solidFill>
                  <a:srgbClr val="00B050"/>
                </a:solidFill>
                <a:latin typeface="Calibri" pitchFamily="34" charset="0"/>
              </a:rPr>
              <a:t>Ud</a:t>
            </a:r>
            <a:endParaRPr lang="tr-TR" sz="40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  <p:pic>
        <p:nvPicPr>
          <p:cNvPr id="13" name="bağlam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5825" y="296531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6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4094" y="232192"/>
            <a:ext cx="11026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>
                <a:solidFill>
                  <a:srgbClr val="FF0000"/>
                </a:solidFill>
                <a:latin typeface="RalewayRegular" charset="-94"/>
              </a:rPr>
              <a:t>Bow</a:t>
            </a:r>
            <a:r>
              <a:rPr lang="tr-TR" sz="4400" dirty="0">
                <a:solidFill>
                  <a:srgbClr val="FF0000"/>
                </a:solidFill>
                <a:latin typeface="RalewayRegular" charset="-94"/>
              </a:rPr>
              <a:t> Instruments: </a:t>
            </a:r>
            <a:endParaRPr lang="tr-TR" sz="4400" dirty="0" smtClean="0">
              <a:solidFill>
                <a:srgbClr val="FF0000"/>
              </a:solidFill>
              <a:latin typeface="RalewayRegular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90" y="1001633"/>
            <a:ext cx="4952536" cy="28744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31" b="20668"/>
          <a:stretch/>
        </p:blipFill>
        <p:spPr>
          <a:xfrm>
            <a:off x="390989" y="3942385"/>
            <a:ext cx="4952536" cy="25936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581" y="1001633"/>
            <a:ext cx="5696105" cy="454276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26982" y="1211014"/>
            <a:ext cx="191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Calibri" pitchFamily="34" charset="0"/>
              </a:rPr>
              <a:t>Kemençe</a:t>
            </a:r>
            <a:endParaRPr lang="tr-TR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55544" y="4286250"/>
            <a:ext cx="237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B050"/>
                </a:solidFill>
                <a:latin typeface="Calibri" pitchFamily="34" charset="0"/>
              </a:rPr>
              <a:t>Kabak kemane</a:t>
            </a:r>
            <a:endParaRPr lang="tr-TR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157913" y="2057400"/>
            <a:ext cx="19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00B050"/>
                </a:solidFill>
                <a:latin typeface="Calibri" pitchFamily="34" charset="0"/>
              </a:rPr>
              <a:t>Kanun</a:t>
            </a:r>
            <a:endParaRPr lang="tr-TR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1" name="Picture 2" descr="G:\koruma_yok\ERASMUS mobilities\Erasmus SUNU\Logos\Roots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83369" y="6275120"/>
            <a:ext cx="1508631" cy="582880"/>
          </a:xfrm>
          <a:prstGeom prst="rect">
            <a:avLst/>
          </a:prstGeom>
          <a:noFill/>
        </p:spPr>
      </p:pic>
      <p:pic>
        <p:nvPicPr>
          <p:cNvPr id="12" name="kemenç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443287" y="3124200"/>
            <a:ext cx="304800" cy="304800"/>
          </a:xfrm>
          <a:prstGeom prst="rect">
            <a:avLst/>
          </a:prstGeom>
        </p:spPr>
      </p:pic>
      <p:pic>
        <p:nvPicPr>
          <p:cNvPr id="13" name="kanun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958012" y="149098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4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428</Words>
  <Application>Microsoft Office PowerPoint</Application>
  <PresentationFormat>Özel</PresentationFormat>
  <Paragraphs>71</Paragraphs>
  <Slides>14</Slides>
  <Notes>2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Paket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sude erden</dc:creator>
  <cp:lastModifiedBy>ronaldinho424</cp:lastModifiedBy>
  <cp:revision>40</cp:revision>
  <dcterms:created xsi:type="dcterms:W3CDTF">2019-11-24T21:52:31Z</dcterms:created>
  <dcterms:modified xsi:type="dcterms:W3CDTF">2020-01-11T13:05:57Z</dcterms:modified>
</cp:coreProperties>
</file>