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67" r:id="rId3"/>
    <p:sldId id="262" r:id="rId4"/>
    <p:sldId id="263" r:id="rId5"/>
    <p:sldId id="264" r:id="rId6"/>
    <p:sldId id="265" r:id="rId7"/>
    <p:sldId id="266" r:id="rId8"/>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E58A"/>
    <a:srgbClr val="C35D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4618" autoAdjust="0"/>
  </p:normalViewPr>
  <p:slideViewPr>
    <p:cSldViewPr>
      <p:cViewPr>
        <p:scale>
          <a:sx n="80" d="100"/>
          <a:sy n="80" d="100"/>
        </p:scale>
        <p:origin x="-1026" y="-30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7F49D355-16BD-4E45-BD9A-5EA878CF7CBD}" type="datetimeFigureOut">
              <a:rPr lang="it-IT" smtClean="0"/>
              <a:pPr/>
              <a:t>21/02/2020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7A41E1B-4F70-4964-A407-84C68BE8251C}"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7F49D355-16BD-4E45-BD9A-5EA878CF7CBD}" type="datetimeFigureOut">
              <a:rPr lang="it-IT" smtClean="0"/>
              <a:pPr/>
              <a:t>21/02/2020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7A41E1B-4F70-4964-A407-84C68BE8251C}"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7F49D355-16BD-4E45-BD9A-5EA878CF7CBD}" type="datetimeFigureOut">
              <a:rPr lang="it-IT" smtClean="0"/>
              <a:pPr/>
              <a:t>21/02/2020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7A41E1B-4F70-4964-A407-84C68BE8251C}"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7F49D355-16BD-4E45-BD9A-5EA878CF7CBD}" type="datetimeFigureOut">
              <a:rPr lang="it-IT" smtClean="0"/>
              <a:pPr/>
              <a:t>21/02/2020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7A41E1B-4F70-4964-A407-84C68BE8251C}"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7F49D355-16BD-4E45-BD9A-5EA878CF7CBD}" type="datetimeFigureOut">
              <a:rPr lang="it-IT" smtClean="0"/>
              <a:pPr/>
              <a:t>21/02/2020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7A41E1B-4F70-4964-A407-84C68BE8251C}"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7F49D355-16BD-4E45-BD9A-5EA878CF7CBD}" type="datetimeFigureOut">
              <a:rPr lang="it-IT" smtClean="0"/>
              <a:pPr/>
              <a:t>21/02/2020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7A41E1B-4F70-4964-A407-84C68BE8251C}"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7F49D355-16BD-4E45-BD9A-5EA878CF7CBD}" type="datetimeFigureOut">
              <a:rPr lang="it-IT" smtClean="0"/>
              <a:pPr/>
              <a:t>21/02/2020</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E7A41E1B-4F70-4964-A407-84C68BE8251C}"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7F49D355-16BD-4E45-BD9A-5EA878CF7CBD}" type="datetimeFigureOut">
              <a:rPr lang="it-IT" smtClean="0"/>
              <a:pPr/>
              <a:t>21/02/2020</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E7A41E1B-4F70-4964-A407-84C68BE8251C}"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7F49D355-16BD-4E45-BD9A-5EA878CF7CBD}" type="datetimeFigureOut">
              <a:rPr lang="it-IT" smtClean="0"/>
              <a:pPr/>
              <a:t>21/02/2020</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E7A41E1B-4F70-4964-A407-84C68BE8251C}"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7F49D355-16BD-4E45-BD9A-5EA878CF7CBD}" type="datetimeFigureOut">
              <a:rPr lang="it-IT" smtClean="0"/>
              <a:pPr/>
              <a:t>21/02/2020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7A41E1B-4F70-4964-A407-84C68BE8251C}"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7F49D355-16BD-4E45-BD9A-5EA878CF7CBD}" type="datetimeFigureOut">
              <a:rPr lang="it-IT" smtClean="0"/>
              <a:pPr/>
              <a:t>21/02/2020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7A41E1B-4F70-4964-A407-84C68BE8251C}"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49D355-16BD-4E45-BD9A-5EA878CF7CBD}" type="datetimeFigureOut">
              <a:rPr lang="it-IT" smtClean="0"/>
              <a:pPr/>
              <a:t>21/02/2020</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A41E1B-4F70-4964-A407-84C68BE8251C}"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egnaposto contenuto 3" descr="Risultato immagini per ballu u chiovu foto"/>
          <p:cNvPicPr>
            <a:picLocks noGrp="1"/>
          </p:cNvPicPr>
          <p:nvPr>
            <p:ph idx="1"/>
          </p:nvPr>
        </p:nvPicPr>
        <p:blipFill>
          <a:blip r:embed="rId2" cstate="print">
            <a:extLst>
              <a:ext uri="{BEBA8EAE-BF5A-486C-A8C5-ECC9F3942E4B}">
                <a14:imgProps xmlns:a14="http://schemas.microsoft.com/office/drawing/2010/main">
                  <a14:imgLayer r:embed="rId3">
                    <a14:imgEffect>
                      <a14:colorTemperature colorTemp="5900"/>
                    </a14:imgEffect>
                    <a14:imgEffect>
                      <a14:saturation sat="66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293" y="0"/>
            <a:ext cx="9143999" cy="6858000"/>
          </a:xfrm>
          <a:prstGeom prst="rect">
            <a:avLst/>
          </a:prstGeom>
          <a:noFill/>
          <a:ln>
            <a:noFill/>
          </a:ln>
        </p:spPr>
      </p:pic>
      <p:sp>
        <p:nvSpPr>
          <p:cNvPr id="2" name="Titolo 1"/>
          <p:cNvSpPr>
            <a:spLocks noGrp="1"/>
          </p:cNvSpPr>
          <p:nvPr>
            <p:ph type="title"/>
          </p:nvPr>
        </p:nvSpPr>
        <p:spPr>
          <a:xfrm>
            <a:off x="-108520" y="44624"/>
            <a:ext cx="4104456" cy="1080120"/>
          </a:xfrm>
        </p:spPr>
        <p:txBody>
          <a:bodyPr/>
          <a:lstStyle/>
          <a:p>
            <a:r>
              <a:rPr lang="it-IT" dirty="0">
                <a:blipFill>
                  <a:blip r:embed="rId4"/>
                  <a:tile tx="0" ty="0" sx="100000" sy="100000" flip="none" algn="tl"/>
                </a:blipFill>
              </a:rPr>
              <a:t> </a:t>
            </a:r>
            <a:r>
              <a:rPr lang="it-IT" b="1" i="1" dirty="0" smtClean="0">
                <a:solidFill>
                  <a:schemeClr val="bg2">
                    <a:lumMod val="90000"/>
                  </a:schemeClr>
                </a:solidFill>
                <a:effectLst>
                  <a:outerShdw blurRad="38100" dist="38100" dir="2700000" algn="tl">
                    <a:srgbClr val="000000">
                      <a:alpha val="43137"/>
                    </a:srgbClr>
                  </a:outerShdw>
                </a:effectLst>
                <a:latin typeface="Georgia" panose="02040502050405020303" pitchFamily="18" charset="0"/>
              </a:rPr>
              <a:t>Folk </a:t>
            </a:r>
            <a:r>
              <a:rPr lang="it-IT" b="1" i="1" dirty="0">
                <a:solidFill>
                  <a:schemeClr val="bg2">
                    <a:lumMod val="90000"/>
                  </a:schemeClr>
                </a:solidFill>
                <a:effectLst>
                  <a:outerShdw blurRad="38100" dist="38100" dir="2700000" algn="tl">
                    <a:srgbClr val="000000">
                      <a:alpha val="43137"/>
                    </a:srgbClr>
                  </a:outerShdw>
                </a:effectLst>
                <a:latin typeface="Georgia" panose="02040502050405020303" pitchFamily="18" charset="0"/>
              </a:rPr>
              <a:t>dance</a:t>
            </a:r>
          </a:p>
        </p:txBody>
      </p:sp>
      <p:sp>
        <p:nvSpPr>
          <p:cNvPr id="9" name="CasellaDiTesto 8"/>
          <p:cNvSpPr txBox="1"/>
          <p:nvPr/>
        </p:nvSpPr>
        <p:spPr>
          <a:xfrm>
            <a:off x="323528" y="908720"/>
            <a:ext cx="5967473" cy="1785104"/>
          </a:xfrm>
          <a:prstGeom prst="rect">
            <a:avLst/>
          </a:prstGeom>
          <a:noFill/>
        </p:spPr>
        <p:txBody>
          <a:bodyPr wrap="square" rtlCol="0">
            <a:spAutoFit/>
          </a:bodyPr>
          <a:lstStyle/>
          <a:p>
            <a:pPr>
              <a:spcAft>
                <a:spcPts val="0"/>
              </a:spcAft>
            </a:pPr>
            <a:r>
              <a:rPr lang="en-US" sz="2200" i="1" dirty="0">
                <a:solidFill>
                  <a:schemeClr val="bg2">
                    <a:lumMod val="90000"/>
                  </a:schemeClr>
                </a:solidFill>
                <a:latin typeface="Cambria"/>
                <a:ea typeface="Calibri"/>
                <a:cs typeface="Times New Roman"/>
              </a:rPr>
              <a:t>Folk dance in Sicily refer to dances created and performed by the Sicilian population during particular </a:t>
            </a:r>
            <a:r>
              <a:rPr lang="en-US" sz="2200" i="1" dirty="0" smtClean="0">
                <a:solidFill>
                  <a:schemeClr val="bg2">
                    <a:lumMod val="90000"/>
                  </a:schemeClr>
                </a:solidFill>
                <a:latin typeface="Cambria"/>
                <a:ea typeface="Calibri"/>
                <a:cs typeface="Times New Roman"/>
              </a:rPr>
              <a:t>events. The </a:t>
            </a:r>
            <a:r>
              <a:rPr lang="en-US" sz="2200" i="1" dirty="0">
                <a:solidFill>
                  <a:schemeClr val="bg2">
                    <a:lumMod val="90000"/>
                  </a:schemeClr>
                </a:solidFill>
                <a:latin typeface="Cambria"/>
                <a:ea typeface="Calibri"/>
                <a:cs typeface="Times New Roman"/>
              </a:rPr>
              <a:t>dances were accompagnied by the songs of a folkloric instrument  typical of the Sicilian tradition.</a:t>
            </a:r>
            <a:endParaRPr lang="it-IT" sz="2200" i="1" dirty="0">
              <a:solidFill>
                <a:schemeClr val="bg2">
                  <a:lumMod val="90000"/>
                </a:schemeClr>
              </a:solidFill>
              <a:ea typeface="Calibri"/>
              <a:cs typeface="Times New Roman"/>
            </a:endParaRPr>
          </a:p>
        </p:txBody>
      </p:sp>
    </p:spTree>
    <p:extLst>
      <p:ext uri="{BB962C8B-B14F-4D97-AF65-F5344CB8AC3E}">
        <p14:creationId xmlns:p14="http://schemas.microsoft.com/office/powerpoint/2010/main" val="10100040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4283968" y="404664"/>
            <a:ext cx="3789741" cy="1162050"/>
          </a:xfrm>
        </p:spPr>
        <p:txBody>
          <a:bodyPr>
            <a:normAutofit fontScale="90000"/>
          </a:bodyPr>
          <a:lstStyle/>
          <a:p>
            <a:pPr lvl="0" algn="ctr">
              <a:spcBef>
                <a:spcPct val="20000"/>
              </a:spcBef>
            </a:pPr>
            <a:r>
              <a:rPr lang="en-US" sz="3600" i="1" dirty="0">
                <a:solidFill>
                  <a:srgbClr val="C35D09"/>
                </a:solidFill>
                <a:latin typeface="Georgia" panose="02040502050405020303" pitchFamily="18" charset="0"/>
                <a:ea typeface="Calibri"/>
                <a:cs typeface="Gautami" panose="020B0502040204020203" pitchFamily="34" charset="0"/>
              </a:rPr>
              <a:t>Ballu “a chiovu”</a:t>
            </a:r>
            <a:r>
              <a:rPr lang="it-IT" sz="2800" i="1" dirty="0">
                <a:solidFill>
                  <a:srgbClr val="C35D09"/>
                </a:solidFill>
                <a:latin typeface="Cambria" pitchFamily="18" charset="0"/>
                <a:ea typeface="Calibri"/>
                <a:cs typeface="Times New Roman"/>
              </a:rPr>
              <a:t/>
            </a:r>
            <a:br>
              <a:rPr lang="it-IT" sz="2800" i="1" dirty="0">
                <a:solidFill>
                  <a:srgbClr val="C35D09"/>
                </a:solidFill>
                <a:latin typeface="Cambria" pitchFamily="18" charset="0"/>
                <a:ea typeface="Calibri"/>
                <a:cs typeface="Times New Roman"/>
              </a:rPr>
            </a:br>
            <a:endParaRPr lang="it-IT" dirty="0"/>
          </a:p>
        </p:txBody>
      </p:sp>
      <p:sp>
        <p:nvSpPr>
          <p:cNvPr id="4" name="Segnaposto testo 3"/>
          <p:cNvSpPr>
            <a:spLocks noGrp="1"/>
          </p:cNvSpPr>
          <p:nvPr>
            <p:ph type="body" sz="half" idx="2"/>
          </p:nvPr>
        </p:nvSpPr>
        <p:spPr>
          <a:xfrm>
            <a:off x="107504" y="1124744"/>
            <a:ext cx="3008313" cy="5040560"/>
          </a:xfrm>
        </p:spPr>
        <p:txBody>
          <a:bodyPr>
            <a:normAutofit/>
          </a:bodyPr>
          <a:lstStyle/>
          <a:p>
            <a:pPr lvl="0" algn="ctr"/>
            <a:r>
              <a:rPr lang="en-US" sz="2100" i="1" dirty="0">
                <a:solidFill>
                  <a:srgbClr val="F79646">
                    <a:lumMod val="50000"/>
                  </a:srgbClr>
                </a:solidFill>
                <a:latin typeface="Cambria" pitchFamily="18" charset="0"/>
                <a:ea typeface="Calibri"/>
                <a:cs typeface="Times New Roman"/>
              </a:rPr>
              <a:t>Ballu “a chiovu” represents the typical Sicilian Tarantella performed during harvesting. And at the end of the working day the peasant gathered in the farmyard and dance accompanied by typical instruments. The name derives from steps as the feet tap always on the same area. It is generally dances by a man and a woman.</a:t>
            </a:r>
            <a:endParaRPr lang="it-IT" sz="2100" i="1" dirty="0">
              <a:solidFill>
                <a:srgbClr val="F79646">
                  <a:lumMod val="50000"/>
                </a:srgbClr>
              </a:solidFill>
              <a:latin typeface="Cambria" pitchFamily="18" charset="0"/>
              <a:ea typeface="Calibri"/>
              <a:cs typeface="Times New Roman"/>
            </a:endParaRPr>
          </a:p>
          <a:p>
            <a:endParaRPr lang="it-IT" dirty="0"/>
          </a:p>
        </p:txBody>
      </p:sp>
      <p:pic>
        <p:nvPicPr>
          <p:cNvPr id="5" name="Segnaposto contenuto 4" descr="Risultato immagini per ballu u chiovu"/>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131840" y="1340768"/>
            <a:ext cx="5616624" cy="43204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9013564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70000"/>
          </a:schemeClr>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4644008" y="548680"/>
            <a:ext cx="3008313" cy="864096"/>
          </a:xfrm>
        </p:spPr>
        <p:txBody>
          <a:bodyPr>
            <a:normAutofit fontScale="90000"/>
          </a:bodyPr>
          <a:lstStyle/>
          <a:p>
            <a:pPr lvl="0" algn="ctr"/>
            <a:r>
              <a:rPr lang="en-US" sz="3600" i="1" dirty="0" smtClean="0">
                <a:latin typeface="Georgia" pitchFamily="18" charset="0"/>
                <a:ea typeface="Calibri" pitchFamily="34" charset="0"/>
                <a:cs typeface="Arial" pitchFamily="34" charset="0"/>
              </a:rPr>
              <a:t>“</a:t>
            </a:r>
            <a:r>
              <a:rPr lang="en-US" sz="3600" i="1" dirty="0" smtClean="0">
                <a:solidFill>
                  <a:schemeClr val="accent6">
                    <a:lumMod val="50000"/>
                  </a:schemeClr>
                </a:solidFill>
                <a:latin typeface="Georgia" pitchFamily="18" charset="0"/>
                <a:ea typeface="Calibri" pitchFamily="34" charset="0"/>
                <a:cs typeface="Arial" pitchFamily="34" charset="0"/>
              </a:rPr>
              <a:t>U nozzu</a:t>
            </a:r>
            <a:r>
              <a:rPr lang="en-US" sz="3600" i="1" dirty="0" smtClean="0">
                <a:latin typeface="Georgia" pitchFamily="18" charset="0"/>
                <a:ea typeface="Calibri" pitchFamily="34" charset="0"/>
                <a:cs typeface="Arial" pitchFamily="34" charset="0"/>
              </a:rPr>
              <a:t>”</a:t>
            </a:r>
            <a:r>
              <a:rPr lang="it-IT" dirty="0" smtClean="0">
                <a:latin typeface="Georgia" pitchFamily="18" charset="0"/>
                <a:cs typeface="Arial" pitchFamily="34" charset="0"/>
              </a:rPr>
              <a:t/>
            </a:r>
            <a:br>
              <a:rPr lang="it-IT" dirty="0" smtClean="0">
                <a:latin typeface="Georgia" pitchFamily="18" charset="0"/>
                <a:cs typeface="Arial" pitchFamily="34" charset="0"/>
              </a:rPr>
            </a:br>
            <a:endParaRPr lang="it-IT" dirty="0"/>
          </a:p>
        </p:txBody>
      </p:sp>
      <p:sp>
        <p:nvSpPr>
          <p:cNvPr id="4" name="Segnaposto testo 3"/>
          <p:cNvSpPr>
            <a:spLocks noGrp="1"/>
          </p:cNvSpPr>
          <p:nvPr>
            <p:ph type="body" sz="half" idx="2"/>
          </p:nvPr>
        </p:nvSpPr>
        <p:spPr>
          <a:xfrm>
            <a:off x="107504" y="980728"/>
            <a:ext cx="3080321" cy="5184576"/>
          </a:xfrm>
        </p:spPr>
        <p:txBody>
          <a:bodyPr>
            <a:normAutofit/>
          </a:bodyPr>
          <a:lstStyle/>
          <a:p>
            <a:pPr lvl="0" algn="ctr"/>
            <a:r>
              <a:rPr lang="en-US" sz="2100" i="1" dirty="0" smtClean="0">
                <a:solidFill>
                  <a:schemeClr val="accent6">
                    <a:lumMod val="50000"/>
                  </a:schemeClr>
                </a:solidFill>
                <a:latin typeface="Cambria" pitchFamily="18" charset="0"/>
                <a:ea typeface="Times New Roman" pitchFamily="18" charset="0"/>
                <a:cs typeface="Times New Roman" pitchFamily="18" charset="0"/>
              </a:rPr>
              <a:t>The dance called“u nozzu”is a courting dance. Men, to court their women sang a typical song called“u toccu”. The song was performed by a group of men in front of beer mugs or wine glasses; meanwhile, playing cards, they improvised this dance. This dance can be defined as a mixture between the waltz and the Sicilian tarantella.</a:t>
            </a:r>
            <a:endParaRPr lang="en-US" sz="2100" i="1" dirty="0" smtClean="0">
              <a:solidFill>
                <a:schemeClr val="accent6">
                  <a:lumMod val="50000"/>
                </a:schemeClr>
              </a:solidFill>
              <a:latin typeface="Cambria" pitchFamily="18" charset="0"/>
              <a:cs typeface="Arial" pitchFamily="34" charset="0"/>
            </a:endParaRPr>
          </a:p>
          <a:p>
            <a:endParaRPr lang="it-IT" dirty="0"/>
          </a:p>
        </p:txBody>
      </p:sp>
      <p:pic>
        <p:nvPicPr>
          <p:cNvPr id="5" name="Segnaposto contenuto 4" descr="Risultato immagini per contradanza siciliana"/>
          <p:cNvPicPr>
            <a:picLocks noGrp="1"/>
          </p:cNvPicPr>
          <p:nvPr>
            <p:ph idx="1"/>
          </p:nvPr>
        </p:nvPicPr>
        <p:blipFill>
          <a:blip r:embed="rId2" cstate="print">
            <a:lum contrast="-15000"/>
          </a:blip>
          <a:srcRect/>
          <a:stretch>
            <a:fillRect/>
          </a:stretch>
        </p:blipFill>
        <p:spPr bwMode="auto">
          <a:xfrm>
            <a:off x="3275856" y="1124744"/>
            <a:ext cx="5544616" cy="46805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4211960" y="332656"/>
            <a:ext cx="3600400" cy="836712"/>
          </a:xfrm>
        </p:spPr>
        <p:txBody>
          <a:bodyPr>
            <a:noAutofit/>
          </a:bodyPr>
          <a:lstStyle/>
          <a:p>
            <a:pPr algn="ctr"/>
            <a:r>
              <a:rPr lang="en-US" sz="3200" i="1" dirty="0" smtClean="0">
                <a:latin typeface="Georgia" pitchFamily="18" charset="0"/>
                <a:ea typeface="Calibri" pitchFamily="34" charset="0"/>
                <a:cs typeface="Arial" pitchFamily="34" charset="0"/>
              </a:rPr>
              <a:t>“ </a:t>
            </a:r>
            <a:r>
              <a:rPr lang="it-IT" sz="3200" i="1" dirty="0" smtClean="0">
                <a:solidFill>
                  <a:srgbClr val="C00000"/>
                </a:solidFill>
                <a:latin typeface="Georgia" pitchFamily="18" charset="0"/>
              </a:rPr>
              <a:t>Controdanza</a:t>
            </a:r>
            <a:r>
              <a:rPr lang="en-US" sz="3200" i="1" dirty="0" smtClean="0">
                <a:latin typeface="Georgia" pitchFamily="18" charset="0"/>
                <a:ea typeface="Calibri" pitchFamily="34" charset="0"/>
                <a:cs typeface="Arial" pitchFamily="34" charset="0"/>
              </a:rPr>
              <a:t>”</a:t>
            </a:r>
            <a:endParaRPr lang="it-IT" sz="3200" dirty="0">
              <a:latin typeface="Georgia" pitchFamily="18" charset="0"/>
            </a:endParaRPr>
          </a:p>
        </p:txBody>
      </p:sp>
      <p:sp>
        <p:nvSpPr>
          <p:cNvPr id="4" name="Segnaposto testo 3"/>
          <p:cNvSpPr>
            <a:spLocks noGrp="1"/>
          </p:cNvSpPr>
          <p:nvPr>
            <p:ph type="body" sz="half" idx="2"/>
          </p:nvPr>
        </p:nvSpPr>
        <p:spPr>
          <a:xfrm>
            <a:off x="251520" y="1052736"/>
            <a:ext cx="2664296" cy="5256584"/>
          </a:xfrm>
        </p:spPr>
        <p:txBody>
          <a:bodyPr>
            <a:normAutofit lnSpcReduction="10000"/>
          </a:bodyPr>
          <a:lstStyle/>
          <a:p>
            <a:pPr algn="ctr"/>
            <a:r>
              <a:rPr lang="en-US" sz="2200" i="1" dirty="0" smtClean="0">
                <a:solidFill>
                  <a:srgbClr val="C00000"/>
                </a:solidFill>
                <a:latin typeface="Cambria" pitchFamily="18" charset="0"/>
              </a:rPr>
              <a:t>The French invasions in the island spread a particular dance called “Controdanza”.</a:t>
            </a:r>
          </a:p>
          <a:p>
            <a:pPr algn="ctr"/>
            <a:r>
              <a:rPr lang="en-US" sz="2200" i="1" dirty="0" smtClean="0">
                <a:solidFill>
                  <a:srgbClr val="C00000"/>
                </a:solidFill>
                <a:latin typeface="Cambria" pitchFamily="18" charset="0"/>
              </a:rPr>
              <a:t>It’s typical of the carnival time but also of the village festivals and especially of the wedding ones. It can be considered a group dance as the participant  follows the orders of the one who commands it.</a:t>
            </a:r>
            <a:endParaRPr lang="it-IT" sz="2200" dirty="0" smtClean="0">
              <a:solidFill>
                <a:srgbClr val="C00000"/>
              </a:solidFill>
              <a:latin typeface="Cambria" pitchFamily="18" charset="0"/>
            </a:endParaRPr>
          </a:p>
          <a:p>
            <a:endParaRPr lang="it-IT" dirty="0"/>
          </a:p>
        </p:txBody>
      </p:sp>
      <p:pic>
        <p:nvPicPr>
          <p:cNvPr id="5" name="Segnaposto contenuto 4" descr="Risultato immagini per contradanza siciliana"/>
          <p:cNvPicPr>
            <a:picLocks noGrp="1"/>
          </p:cNvPicPr>
          <p:nvPr>
            <p:ph idx="1"/>
          </p:nvPr>
        </p:nvPicPr>
        <p:blipFill>
          <a:blip r:embed="rId2" cstate="print">
            <a:lum contrast="-20000"/>
          </a:blip>
          <a:srcRect l="10714" r="2679"/>
          <a:stretch>
            <a:fillRect/>
          </a:stretch>
        </p:blipFill>
        <p:spPr bwMode="auto">
          <a:xfrm>
            <a:off x="3059832" y="1196752"/>
            <a:ext cx="5688632" cy="46085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alpha val="79000"/>
          </a:schemeClr>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4499992" y="476672"/>
            <a:ext cx="2880320" cy="886420"/>
          </a:xfrm>
        </p:spPr>
        <p:txBody>
          <a:bodyPr>
            <a:normAutofit fontScale="90000"/>
          </a:bodyPr>
          <a:lstStyle/>
          <a:p>
            <a:pPr algn="ctr"/>
            <a:r>
              <a:rPr lang="en-US" sz="3600" i="1" dirty="0" smtClean="0">
                <a:latin typeface="Georgia" pitchFamily="18" charset="0"/>
                <a:ea typeface="Calibri" pitchFamily="34" charset="0"/>
                <a:cs typeface="Arial" pitchFamily="34" charset="0"/>
              </a:rPr>
              <a:t>“</a:t>
            </a:r>
            <a:r>
              <a:rPr lang="en-US" sz="3600" i="1" dirty="0" smtClean="0">
                <a:solidFill>
                  <a:schemeClr val="accent2"/>
                </a:solidFill>
                <a:latin typeface="Georgia" pitchFamily="18" charset="0"/>
              </a:rPr>
              <a:t>Tataratà</a:t>
            </a:r>
            <a:r>
              <a:rPr lang="en-US" sz="3200" i="1" dirty="0" smtClean="0">
                <a:solidFill>
                  <a:prstClr val="black"/>
                </a:solidFill>
                <a:latin typeface="Georgia" pitchFamily="18" charset="0"/>
                <a:ea typeface="Calibri" pitchFamily="34" charset="0"/>
                <a:cs typeface="Arial" pitchFamily="34" charset="0"/>
              </a:rPr>
              <a:t>”</a:t>
            </a:r>
            <a:r>
              <a:rPr lang="it-IT" dirty="0" smtClean="0"/>
              <a:t/>
            </a:r>
            <a:br>
              <a:rPr lang="it-IT" dirty="0" smtClean="0"/>
            </a:br>
            <a:endParaRPr lang="it-IT" dirty="0"/>
          </a:p>
        </p:txBody>
      </p:sp>
      <p:sp>
        <p:nvSpPr>
          <p:cNvPr id="4" name="Segnaposto testo 3"/>
          <p:cNvSpPr>
            <a:spLocks noGrp="1"/>
          </p:cNvSpPr>
          <p:nvPr>
            <p:ph type="body" sz="half" idx="2"/>
          </p:nvPr>
        </p:nvSpPr>
        <p:spPr>
          <a:xfrm>
            <a:off x="179512" y="1484784"/>
            <a:ext cx="2736304" cy="4608512"/>
          </a:xfrm>
        </p:spPr>
        <p:txBody>
          <a:bodyPr>
            <a:normAutofit/>
          </a:bodyPr>
          <a:lstStyle/>
          <a:p>
            <a:pPr algn="ctr"/>
            <a:r>
              <a:rPr lang="en-US" sz="2300" dirty="0" smtClean="0">
                <a:solidFill>
                  <a:schemeClr val="accent2"/>
                </a:solidFill>
                <a:latin typeface="Cambria" pitchFamily="18" charset="0"/>
              </a:rPr>
              <a:t>Dance still practiced at Casteltermini, whose name refers to the rhythmic sound of the drum.</a:t>
            </a:r>
            <a:endParaRPr lang="it-IT" sz="2300" dirty="0" smtClean="0">
              <a:solidFill>
                <a:schemeClr val="accent2"/>
              </a:solidFill>
              <a:latin typeface="Cambria" pitchFamily="18" charset="0"/>
            </a:endParaRPr>
          </a:p>
          <a:p>
            <a:pPr algn="ctr"/>
            <a:r>
              <a:rPr lang="en-US" sz="2300" dirty="0" smtClean="0">
                <a:solidFill>
                  <a:schemeClr val="accent2"/>
                </a:solidFill>
                <a:latin typeface="Cambria" pitchFamily="18" charset="0"/>
              </a:rPr>
              <a:t>The Tataratà is represented in May and the dancers wear a crown of flowers on their heads</a:t>
            </a:r>
            <a:r>
              <a:rPr lang="en-US" sz="2300" dirty="0" smtClean="0">
                <a:latin typeface="Cambria" pitchFamily="18" charset="0"/>
              </a:rPr>
              <a:t>.</a:t>
            </a:r>
            <a:endParaRPr lang="it-IT" sz="2300" dirty="0" smtClean="0">
              <a:latin typeface="Cambria" pitchFamily="18" charset="0"/>
            </a:endParaRPr>
          </a:p>
          <a:p>
            <a:endParaRPr lang="it-IT" dirty="0"/>
          </a:p>
        </p:txBody>
      </p:sp>
      <p:pic>
        <p:nvPicPr>
          <p:cNvPr id="5" name="Segnaposto contenuto 4" descr="https://www.corriereagrigentino.it/wp-content/uploads/2019/09/home_acate1.jpg"/>
          <p:cNvPicPr>
            <a:picLocks noGrp="1"/>
          </p:cNvPicPr>
          <p:nvPr>
            <p:ph idx="1"/>
          </p:nvPr>
        </p:nvPicPr>
        <p:blipFill>
          <a:blip r:embed="rId2" cstate="print"/>
          <a:srcRect b="3784"/>
          <a:stretch>
            <a:fillRect/>
          </a:stretch>
        </p:blipFill>
        <p:spPr bwMode="auto">
          <a:xfrm>
            <a:off x="2987824" y="1124744"/>
            <a:ext cx="5832648" cy="46085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alpha val="69000"/>
          </a:schemeClr>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4211960" y="404664"/>
            <a:ext cx="3008313" cy="1162050"/>
          </a:xfrm>
        </p:spPr>
        <p:txBody>
          <a:bodyPr/>
          <a:lstStyle/>
          <a:p>
            <a:pPr algn="ctr"/>
            <a:r>
              <a:rPr lang="en-US" sz="3200" i="1" dirty="0" smtClean="0">
                <a:latin typeface="Georgia" pitchFamily="18" charset="0"/>
                <a:ea typeface="Calibri" pitchFamily="34" charset="0"/>
                <a:cs typeface="Arial" pitchFamily="34" charset="0"/>
              </a:rPr>
              <a:t>“</a:t>
            </a:r>
            <a:r>
              <a:rPr lang="en-US" sz="3200" i="1" dirty="0" smtClean="0">
                <a:solidFill>
                  <a:schemeClr val="accent1"/>
                </a:solidFill>
                <a:latin typeface="Georgia" pitchFamily="18" charset="0"/>
              </a:rPr>
              <a:t>Siciliana</a:t>
            </a:r>
            <a:r>
              <a:rPr lang="en-US" sz="2900" i="1" dirty="0" smtClean="0">
                <a:solidFill>
                  <a:prstClr val="black"/>
                </a:solidFill>
                <a:latin typeface="Georgia" pitchFamily="18" charset="0"/>
                <a:ea typeface="Calibri" pitchFamily="34" charset="0"/>
                <a:cs typeface="Arial" pitchFamily="34" charset="0"/>
              </a:rPr>
              <a:t>” </a:t>
            </a:r>
            <a:r>
              <a:rPr lang="it-IT" dirty="0" smtClean="0"/>
              <a:t/>
            </a:r>
            <a:br>
              <a:rPr lang="it-IT" dirty="0" smtClean="0"/>
            </a:br>
            <a:endParaRPr lang="it-IT" dirty="0"/>
          </a:p>
        </p:txBody>
      </p:sp>
      <p:sp>
        <p:nvSpPr>
          <p:cNvPr id="4" name="Segnaposto testo 3"/>
          <p:cNvSpPr>
            <a:spLocks noGrp="1"/>
          </p:cNvSpPr>
          <p:nvPr>
            <p:ph type="body" sz="half" idx="2"/>
          </p:nvPr>
        </p:nvSpPr>
        <p:spPr>
          <a:xfrm>
            <a:off x="251520" y="1268760"/>
            <a:ext cx="2160240" cy="4691063"/>
          </a:xfrm>
        </p:spPr>
        <p:txBody>
          <a:bodyPr/>
          <a:lstStyle/>
          <a:p>
            <a:pPr algn="ctr"/>
            <a:r>
              <a:rPr lang="en-US" sz="2100" dirty="0" smtClean="0">
                <a:solidFill>
                  <a:schemeClr val="accent1">
                    <a:lumMod val="75000"/>
                  </a:schemeClr>
                </a:solidFill>
                <a:latin typeface="Cambria" pitchFamily="18" charset="0"/>
              </a:rPr>
              <a:t>It’s an ancient shepherd’s dance and it’s a slow dance that has been inserted into the compositions of some of the greatest musicians in the history of music (Mozart, Haydn, Bach and others).</a:t>
            </a:r>
            <a:endParaRPr lang="it-IT" sz="2100" dirty="0" smtClean="0">
              <a:solidFill>
                <a:schemeClr val="accent1">
                  <a:lumMod val="75000"/>
                </a:schemeClr>
              </a:solidFill>
              <a:latin typeface="Cambria" pitchFamily="18" charset="0"/>
            </a:endParaRPr>
          </a:p>
          <a:p>
            <a:endParaRPr lang="it-IT" dirty="0"/>
          </a:p>
        </p:txBody>
      </p:sp>
      <p:pic>
        <p:nvPicPr>
          <p:cNvPr id="5" name="Segnaposto contenuto 4" descr="Risultato immagini per siciliana danza folkloristica"/>
          <p:cNvPicPr>
            <a:picLocks noGrp="1"/>
          </p:cNvPicPr>
          <p:nvPr>
            <p:ph idx="1"/>
          </p:nvPr>
        </p:nvPicPr>
        <p:blipFill>
          <a:blip r:embed="rId2" cstate="print"/>
          <a:srcRect/>
          <a:stretch>
            <a:fillRect/>
          </a:stretch>
        </p:blipFill>
        <p:spPr bwMode="auto">
          <a:xfrm>
            <a:off x="2555776" y="1340768"/>
            <a:ext cx="6264696" cy="43924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47000"/>
          </a:schemeClr>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4499992" y="332656"/>
            <a:ext cx="3008313" cy="1162050"/>
          </a:xfrm>
        </p:spPr>
        <p:txBody>
          <a:bodyPr>
            <a:normAutofit/>
          </a:bodyPr>
          <a:lstStyle/>
          <a:p>
            <a:pPr algn="ctr"/>
            <a:r>
              <a:rPr lang="en-US" sz="3200" i="1" dirty="0" smtClean="0">
                <a:latin typeface="Georgia" pitchFamily="18" charset="0"/>
                <a:ea typeface="Calibri" pitchFamily="34" charset="0"/>
                <a:cs typeface="Arial" pitchFamily="34" charset="0"/>
              </a:rPr>
              <a:t>“ </a:t>
            </a:r>
            <a:r>
              <a:rPr lang="en-US" sz="3200" i="1" dirty="0" smtClean="0">
                <a:latin typeface="Georgia" pitchFamily="18" charset="0"/>
              </a:rPr>
              <a:t>Tarantella</a:t>
            </a:r>
            <a:r>
              <a:rPr lang="en-US" sz="2900" i="1" dirty="0" smtClean="0">
                <a:solidFill>
                  <a:prstClr val="black"/>
                </a:solidFill>
                <a:latin typeface="Georgia" pitchFamily="18" charset="0"/>
                <a:ea typeface="Calibri" pitchFamily="34" charset="0"/>
                <a:cs typeface="Arial" pitchFamily="34" charset="0"/>
              </a:rPr>
              <a:t>” </a:t>
            </a:r>
            <a:r>
              <a:rPr lang="it-IT" dirty="0" smtClean="0"/>
              <a:t/>
            </a:r>
            <a:br>
              <a:rPr lang="it-IT" dirty="0" smtClean="0"/>
            </a:br>
            <a:endParaRPr lang="it-IT" dirty="0"/>
          </a:p>
        </p:txBody>
      </p:sp>
      <p:sp>
        <p:nvSpPr>
          <p:cNvPr id="4" name="Segnaposto testo 3"/>
          <p:cNvSpPr>
            <a:spLocks noGrp="1"/>
          </p:cNvSpPr>
          <p:nvPr>
            <p:ph type="body" sz="half" idx="2"/>
          </p:nvPr>
        </p:nvSpPr>
        <p:spPr>
          <a:xfrm>
            <a:off x="107504" y="1268760"/>
            <a:ext cx="2808312" cy="5301208"/>
          </a:xfrm>
        </p:spPr>
        <p:txBody>
          <a:bodyPr/>
          <a:lstStyle/>
          <a:p>
            <a:pPr algn="ctr"/>
            <a:r>
              <a:rPr lang="en-US" sz="2100" i="1" dirty="0" smtClean="0">
                <a:latin typeface="Cambria" pitchFamily="18" charset="0"/>
              </a:rPr>
              <a:t>One of the most famous dances and characteristics of all southern Italy is the tarantella. This popular dance, related to Arab culture, according to some takes its name from the city of Taranto; The tarantella can be danced both in pairs and by one person.</a:t>
            </a:r>
            <a:endParaRPr lang="it-IT" sz="2100" i="1" dirty="0" smtClean="0">
              <a:latin typeface="Cambria" pitchFamily="18" charset="0"/>
            </a:endParaRPr>
          </a:p>
          <a:p>
            <a:endParaRPr lang="it-IT" dirty="0"/>
          </a:p>
        </p:txBody>
      </p:sp>
      <p:pic>
        <p:nvPicPr>
          <p:cNvPr id="5" name="Segnaposto contenuto 4" descr="https://www.corriereagrigentino.it/wp-content/uploads/2019/09/home_acate1.jp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059832" y="1196752"/>
            <a:ext cx="5760640" cy="44644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1397</TotalTime>
  <Words>360</Words>
  <Application>Microsoft Office PowerPoint</Application>
  <PresentationFormat>Presentazione su schermo (4:3)</PresentationFormat>
  <Paragraphs>16</Paragraphs>
  <Slides>7</Slides>
  <Notes>0</Notes>
  <HiddenSlides>0</HiddenSlides>
  <MMClips>0</MMClips>
  <ScaleCrop>false</ScaleCrop>
  <HeadingPairs>
    <vt:vector size="4" baseType="variant">
      <vt:variant>
        <vt:lpstr>Tema</vt:lpstr>
      </vt:variant>
      <vt:variant>
        <vt:i4>1</vt:i4>
      </vt:variant>
      <vt:variant>
        <vt:lpstr>Titoli diapositive</vt:lpstr>
      </vt:variant>
      <vt:variant>
        <vt:i4>7</vt:i4>
      </vt:variant>
    </vt:vector>
  </HeadingPairs>
  <TitlesOfParts>
    <vt:vector size="8" baseType="lpstr">
      <vt:lpstr>Tema di Office</vt:lpstr>
      <vt:lpstr> Folk dance</vt:lpstr>
      <vt:lpstr>Ballu “a chiovu” </vt:lpstr>
      <vt:lpstr>“U nozzu” </vt:lpstr>
      <vt:lpstr>“ Controdanza”</vt:lpstr>
      <vt:lpstr>“Tataratà” </vt:lpstr>
      <vt:lpstr>“Siciliana”  </vt:lpstr>
      <vt:lpstr>“ Tarantella”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ospite</dc:creator>
  <cp:lastModifiedBy>ospite</cp:lastModifiedBy>
  <cp:revision>20</cp:revision>
  <dcterms:created xsi:type="dcterms:W3CDTF">2020-02-17T08:31:03Z</dcterms:created>
  <dcterms:modified xsi:type="dcterms:W3CDTF">2020-02-21T10:13:44Z</dcterms:modified>
</cp:coreProperties>
</file>