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9"/>
  </p:notesMasterIdLst>
  <p:sldIdLst>
    <p:sldId id="256" r:id="rId2"/>
    <p:sldId id="257" r:id="rId3"/>
    <p:sldId id="264" r:id="rId4"/>
    <p:sldId id="258" r:id="rId5"/>
    <p:sldId id="259" r:id="rId6"/>
    <p:sldId id="260" r:id="rId7"/>
    <p:sldId id="261" r:id="rId8"/>
    <p:sldId id="262" r:id="rId9"/>
    <p:sldId id="263" r:id="rId10"/>
    <p:sldId id="265" r:id="rId11"/>
    <p:sldId id="298" r:id="rId12"/>
    <p:sldId id="266" r:id="rId13"/>
    <p:sldId id="299" r:id="rId14"/>
    <p:sldId id="267" r:id="rId15"/>
    <p:sldId id="268" r:id="rId16"/>
    <p:sldId id="300" r:id="rId17"/>
    <p:sldId id="269" r:id="rId18"/>
    <p:sldId id="270" r:id="rId19"/>
    <p:sldId id="274" r:id="rId20"/>
    <p:sldId id="271" r:id="rId21"/>
    <p:sldId id="272" r:id="rId22"/>
    <p:sldId id="273" r:id="rId23"/>
    <p:sldId id="275" r:id="rId24"/>
    <p:sldId id="276" r:id="rId25"/>
    <p:sldId id="277" r:id="rId26"/>
    <p:sldId id="278" r:id="rId27"/>
    <p:sldId id="279" r:id="rId28"/>
    <p:sldId id="286" r:id="rId29"/>
    <p:sldId id="280" r:id="rId30"/>
    <p:sldId id="281" r:id="rId31"/>
    <p:sldId id="282" r:id="rId32"/>
    <p:sldId id="283" r:id="rId33"/>
    <p:sldId id="284" r:id="rId34"/>
    <p:sldId id="285" r:id="rId35"/>
    <p:sldId id="287" r:id="rId36"/>
    <p:sldId id="301" r:id="rId37"/>
    <p:sldId id="288" r:id="rId38"/>
    <p:sldId id="302" r:id="rId39"/>
    <p:sldId id="289" r:id="rId40"/>
    <p:sldId id="303" r:id="rId41"/>
    <p:sldId id="290" r:id="rId42"/>
    <p:sldId id="291" r:id="rId43"/>
    <p:sldId id="292" r:id="rId44"/>
    <p:sldId id="293" r:id="rId45"/>
    <p:sldId id="294" r:id="rId46"/>
    <p:sldId id="296" r:id="rId47"/>
    <p:sldId id="304" r:id="rId48"/>
  </p:sldIdLst>
  <p:sldSz cx="9144000" cy="6858000" type="screen4x3"/>
  <p:notesSz cx="6858000" cy="9144000"/>
  <p:embeddedFontLst>
    <p:embeddedFont>
      <p:font typeface="Wingdings 3" panose="05040102010807070707" pitchFamily="18" charset="2"/>
      <p:regular r:id="rId50"/>
    </p:embeddedFont>
    <p:embeddedFont>
      <p:font typeface="Lucida Sans Unicode" panose="020B0602030504020204" pitchFamily="34" charset="0"/>
      <p:regular r:id="rId51"/>
    </p:embeddedFont>
    <p:embeddedFont>
      <p:font typeface="Calibri" panose="020F0502020204030204" pitchFamily="34" charset="0"/>
      <p:regular r:id="rId52"/>
      <p:bold r:id="rId53"/>
      <p:italic r:id="rId54"/>
      <p:boldItalic r:id="rId55"/>
    </p:embeddedFont>
    <p:embeddedFont>
      <p:font typeface="Wingdings 2" panose="05020102010507070707" pitchFamily="18" charset="2"/>
      <p:regular r:id="rId56"/>
    </p:embeddedFont>
    <p:embeddedFont>
      <p:font typeface="Verdana" panose="020B0604030504040204" pitchFamily="34" charset="0"/>
      <p:regular r:id="rId57"/>
      <p:bold r:id="rId58"/>
      <p:italic r:id="rId59"/>
      <p:boldItalic r:id="rId60"/>
    </p:embeddedFont>
  </p:embeddedFont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6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79C628-3E0C-4D9D-97F6-AD441E2C8EEE}" type="datetimeFigureOut">
              <a:rPr lang="tr-TR" smtClean="0"/>
              <a:pPr/>
              <a:t>16.3.2017</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0322C0-8286-4CB3-89C3-4280426D010C}" type="slidenum">
              <a:rPr lang="tr-TR" smtClean="0"/>
              <a:pPr/>
              <a:t>‹#›</a:t>
            </a:fld>
            <a:endParaRPr lang="tr-TR"/>
          </a:p>
        </p:txBody>
      </p:sp>
    </p:spTree>
    <p:extLst>
      <p:ext uri="{BB962C8B-B14F-4D97-AF65-F5344CB8AC3E}">
        <p14:creationId xmlns:p14="http://schemas.microsoft.com/office/powerpoint/2010/main" val="2104193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960322C0-8286-4CB3-89C3-4280426D010C}" type="slidenum">
              <a:rPr lang="tr-TR" smtClean="0"/>
              <a:pPr/>
              <a:t>47</a:t>
            </a:fld>
            <a:endParaRPr lang="tr-TR"/>
          </a:p>
        </p:txBody>
      </p:sp>
    </p:spTree>
    <p:extLst>
      <p:ext uri="{BB962C8B-B14F-4D97-AF65-F5344CB8AC3E}">
        <p14:creationId xmlns:p14="http://schemas.microsoft.com/office/powerpoint/2010/main" val="3937665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BD2DD46-2249-4D3A-833B-56CD6635AC88}" type="datetimeFigureOut">
              <a:rPr lang="tr-TR" smtClean="0"/>
              <a:pPr/>
              <a:t>16.3.2017</a:t>
            </a:fld>
            <a:endParaRPr lang="tr-T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24CE973-E5F2-4311-9DB1-305C687EA91C}"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BD2DD46-2249-4D3A-833B-56CD6635AC88}" type="datetimeFigureOut">
              <a:rPr lang="tr-TR" smtClean="0"/>
              <a:pPr/>
              <a:t>16.3.2017</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124CE973-E5F2-4311-9DB1-305C687EA91C}"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BD2DD46-2249-4D3A-833B-56CD6635AC88}" type="datetimeFigureOut">
              <a:rPr lang="tr-TR" smtClean="0"/>
              <a:pPr/>
              <a:t>16.3.2017</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124CE973-E5F2-4311-9DB1-305C687EA91C}"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BD2DD46-2249-4D3A-833B-56CD6635AC88}" type="datetimeFigureOut">
              <a:rPr lang="tr-TR" smtClean="0"/>
              <a:pPr/>
              <a:t>16.3.2017</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124CE973-E5F2-4311-9DB1-305C687EA91C}" type="slidenum">
              <a:rPr lang="tr-TR" smtClean="0"/>
              <a:pPr/>
              <a:t>‹#›</a:t>
            </a:fld>
            <a:endParaRPr lang="tr-T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BD2DD46-2249-4D3A-833B-56CD6635AC88}" type="datetimeFigureOut">
              <a:rPr lang="tr-TR" smtClean="0"/>
              <a:pPr/>
              <a:t>16.3.2017</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124CE973-E5F2-4311-9DB1-305C687EA91C}" type="slidenum">
              <a:rPr lang="tr-TR" smtClean="0"/>
              <a:pPr/>
              <a:t>‹#›</a:t>
            </a:fld>
            <a:endParaRPr lang="tr-T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BD2DD46-2249-4D3A-833B-56CD6635AC88}" type="datetimeFigureOut">
              <a:rPr lang="tr-TR" smtClean="0"/>
              <a:pPr/>
              <a:t>16.3.2017</a:t>
            </a:fld>
            <a:endParaRPr lang="tr-TR"/>
          </a:p>
        </p:txBody>
      </p:sp>
      <p:sp>
        <p:nvSpPr>
          <p:cNvPr id="6" name="Footer Placeholder 5"/>
          <p:cNvSpPr>
            <a:spLocks noGrp="1"/>
          </p:cNvSpPr>
          <p:nvPr>
            <p:ph type="ftr" sz="quarter" idx="11"/>
          </p:nvPr>
        </p:nvSpPr>
        <p:spPr/>
        <p:txBody>
          <a:bodyPr/>
          <a:lstStyle>
            <a:extLst/>
          </a:lstStyle>
          <a:p>
            <a:endParaRPr lang="tr-TR"/>
          </a:p>
        </p:txBody>
      </p:sp>
      <p:sp>
        <p:nvSpPr>
          <p:cNvPr id="7" name="Slide Number Placeholder 6"/>
          <p:cNvSpPr>
            <a:spLocks noGrp="1"/>
          </p:cNvSpPr>
          <p:nvPr>
            <p:ph type="sldNum" sz="quarter" idx="12"/>
          </p:nvPr>
        </p:nvSpPr>
        <p:spPr/>
        <p:txBody>
          <a:bodyPr/>
          <a:lstStyle>
            <a:extLst/>
          </a:lstStyle>
          <a:p>
            <a:fld id="{124CE973-E5F2-4311-9DB1-305C687EA91C}" type="slidenum">
              <a:rPr lang="tr-TR" smtClean="0"/>
              <a:pPr/>
              <a:t>‹#›</a:t>
            </a:fld>
            <a:endParaRPr lang="tr-T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BD2DD46-2249-4D3A-833B-56CD6635AC88}" type="datetimeFigureOut">
              <a:rPr lang="tr-TR" smtClean="0"/>
              <a:pPr/>
              <a:t>16.3.2017</a:t>
            </a:fld>
            <a:endParaRPr lang="tr-TR"/>
          </a:p>
        </p:txBody>
      </p:sp>
      <p:sp>
        <p:nvSpPr>
          <p:cNvPr id="8" name="Footer Placeholder 7"/>
          <p:cNvSpPr>
            <a:spLocks noGrp="1"/>
          </p:cNvSpPr>
          <p:nvPr>
            <p:ph type="ftr" sz="quarter" idx="11"/>
          </p:nvPr>
        </p:nvSpPr>
        <p:spPr/>
        <p:txBody>
          <a:bodyPr/>
          <a:lstStyle>
            <a:extLst/>
          </a:lstStyle>
          <a:p>
            <a:endParaRPr lang="tr-TR"/>
          </a:p>
        </p:txBody>
      </p:sp>
      <p:sp>
        <p:nvSpPr>
          <p:cNvPr id="9" name="Slide Number Placeholder 8"/>
          <p:cNvSpPr>
            <a:spLocks noGrp="1"/>
          </p:cNvSpPr>
          <p:nvPr>
            <p:ph type="sldNum" sz="quarter" idx="12"/>
          </p:nvPr>
        </p:nvSpPr>
        <p:spPr/>
        <p:txBody>
          <a:bodyPr/>
          <a:lstStyle>
            <a:extLst/>
          </a:lstStyle>
          <a:p>
            <a:fld id="{124CE973-E5F2-4311-9DB1-305C687EA91C}"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BD2DD46-2249-4D3A-833B-56CD6635AC88}" type="datetimeFigureOut">
              <a:rPr lang="tr-TR" smtClean="0"/>
              <a:pPr/>
              <a:t>16.3.2017</a:t>
            </a:fld>
            <a:endParaRPr lang="tr-TR"/>
          </a:p>
        </p:txBody>
      </p:sp>
      <p:sp>
        <p:nvSpPr>
          <p:cNvPr id="4" name="Footer Placeholder 3"/>
          <p:cNvSpPr>
            <a:spLocks noGrp="1"/>
          </p:cNvSpPr>
          <p:nvPr>
            <p:ph type="ftr" sz="quarter" idx="11"/>
          </p:nvPr>
        </p:nvSpPr>
        <p:spPr/>
        <p:txBody>
          <a:bodyPr/>
          <a:lstStyle>
            <a:extLst/>
          </a:lstStyle>
          <a:p>
            <a:endParaRPr lang="tr-TR"/>
          </a:p>
        </p:txBody>
      </p:sp>
      <p:sp>
        <p:nvSpPr>
          <p:cNvPr id="5" name="Slide Number Placeholder 4"/>
          <p:cNvSpPr>
            <a:spLocks noGrp="1"/>
          </p:cNvSpPr>
          <p:nvPr>
            <p:ph type="sldNum" sz="quarter" idx="12"/>
          </p:nvPr>
        </p:nvSpPr>
        <p:spPr/>
        <p:txBody>
          <a:bodyPr/>
          <a:lstStyle>
            <a:extLst/>
          </a:lstStyle>
          <a:p>
            <a:fld id="{124CE973-E5F2-4311-9DB1-305C687EA91C}" type="slidenum">
              <a:rPr lang="tr-TR" smtClean="0"/>
              <a:pPr/>
              <a:t>‹#›</a:t>
            </a:fld>
            <a:endParaRPr lang="tr-T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BD2DD46-2249-4D3A-833B-56CD6635AC88}" type="datetimeFigureOut">
              <a:rPr lang="tr-TR" smtClean="0"/>
              <a:pPr/>
              <a:t>16.3.2017</a:t>
            </a:fld>
            <a:endParaRPr lang="tr-TR"/>
          </a:p>
        </p:txBody>
      </p:sp>
      <p:sp>
        <p:nvSpPr>
          <p:cNvPr id="3" name="Footer Placeholder 2"/>
          <p:cNvSpPr>
            <a:spLocks noGrp="1"/>
          </p:cNvSpPr>
          <p:nvPr>
            <p:ph type="ftr" sz="quarter" idx="11"/>
          </p:nvPr>
        </p:nvSpPr>
        <p:spPr/>
        <p:txBody>
          <a:bodyPr/>
          <a:lstStyle>
            <a:extLst/>
          </a:lstStyle>
          <a:p>
            <a:endParaRPr lang="tr-TR"/>
          </a:p>
        </p:txBody>
      </p:sp>
      <p:sp>
        <p:nvSpPr>
          <p:cNvPr id="4" name="Slide Number Placeholder 3"/>
          <p:cNvSpPr>
            <a:spLocks noGrp="1"/>
          </p:cNvSpPr>
          <p:nvPr>
            <p:ph type="sldNum" sz="quarter" idx="12"/>
          </p:nvPr>
        </p:nvSpPr>
        <p:spPr/>
        <p:txBody>
          <a:bodyPr/>
          <a:lstStyle>
            <a:extLst/>
          </a:lstStyle>
          <a:p>
            <a:fld id="{124CE973-E5F2-4311-9DB1-305C687EA91C}"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BD2DD46-2249-4D3A-833B-56CD6635AC88}" type="datetimeFigureOut">
              <a:rPr lang="tr-TR" smtClean="0"/>
              <a:pPr/>
              <a:t>16.3.2017</a:t>
            </a:fld>
            <a:endParaRPr lang="tr-TR"/>
          </a:p>
        </p:txBody>
      </p:sp>
      <p:sp>
        <p:nvSpPr>
          <p:cNvPr id="6" name="Footer Placeholder 5"/>
          <p:cNvSpPr>
            <a:spLocks noGrp="1"/>
          </p:cNvSpPr>
          <p:nvPr>
            <p:ph type="ftr" sz="quarter" idx="11"/>
          </p:nvPr>
        </p:nvSpPr>
        <p:spPr/>
        <p:txBody>
          <a:bodyPr/>
          <a:lstStyle>
            <a:extLst/>
          </a:lstStyle>
          <a:p>
            <a:endParaRPr lang="tr-TR"/>
          </a:p>
        </p:txBody>
      </p:sp>
      <p:sp>
        <p:nvSpPr>
          <p:cNvPr id="7" name="Slide Number Placeholder 6"/>
          <p:cNvSpPr>
            <a:spLocks noGrp="1"/>
          </p:cNvSpPr>
          <p:nvPr>
            <p:ph type="sldNum" sz="quarter" idx="12"/>
          </p:nvPr>
        </p:nvSpPr>
        <p:spPr/>
        <p:txBody>
          <a:bodyPr/>
          <a:lstStyle>
            <a:extLst/>
          </a:lstStyle>
          <a:p>
            <a:fld id="{124CE973-E5F2-4311-9DB1-305C687EA91C}"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BD2DD46-2249-4D3A-833B-56CD6635AC88}" type="datetimeFigureOut">
              <a:rPr lang="tr-TR" smtClean="0"/>
              <a:pPr/>
              <a:t>16.3.2017</a:t>
            </a:fld>
            <a:endParaRPr lang="tr-T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24CE973-E5F2-4311-9DB1-305C687EA91C}" type="slidenum">
              <a:rPr lang="tr-TR" smtClean="0"/>
              <a:pPr/>
              <a:t>‹#›</a:t>
            </a:fld>
            <a:endParaRPr lang="tr-T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BD2DD46-2249-4D3A-833B-56CD6635AC88}" type="datetimeFigureOut">
              <a:rPr lang="tr-TR" smtClean="0"/>
              <a:pPr/>
              <a:t>16.3.2017</a:t>
            </a:fld>
            <a:endParaRPr lang="tr-T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24CE973-E5F2-4311-9DB1-305C687EA91C}"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tr-TR" dirty="0" smtClean="0"/>
              <a:t>OKUL </a:t>
            </a:r>
            <a:r>
              <a:rPr lang="tr-TR" smtClean="0"/>
              <a:t>ÖNCESİ DÖNEMDE</a:t>
            </a:r>
            <a:br>
              <a:rPr lang="tr-TR" smtClean="0"/>
            </a:br>
            <a:r>
              <a:rPr lang="tr-TR" smtClean="0"/>
              <a:t>Materyal  </a:t>
            </a:r>
            <a:r>
              <a:rPr lang="tr-TR" dirty="0" smtClean="0"/>
              <a:t>Geliştirme</a:t>
            </a:r>
            <a:endParaRPr lang="tr-TR" dirty="0"/>
          </a:p>
        </p:txBody>
      </p:sp>
      <p:sp>
        <p:nvSpPr>
          <p:cNvPr id="3" name="Subtitle 2"/>
          <p:cNvSpPr>
            <a:spLocks noGrp="1"/>
          </p:cNvSpPr>
          <p:nvPr>
            <p:ph type="subTitle" idx="1"/>
          </p:nvPr>
        </p:nvSpPr>
        <p:spPr/>
        <p:txBody>
          <a:bodyPr/>
          <a:lstStyle/>
          <a:p>
            <a:r>
              <a:rPr lang="tr-TR" dirty="0" smtClean="0"/>
              <a:t>Nevin Çilesiz</a:t>
            </a:r>
          </a:p>
          <a:p>
            <a:r>
              <a:rPr lang="tr-TR" smtClean="0"/>
              <a:t>2017</a:t>
            </a: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tr-TR" dirty="0" smtClean="0"/>
              <a:t>Anaokullarında en çok kullanılan boya tekniğidir.</a:t>
            </a:r>
          </a:p>
          <a:p>
            <a:r>
              <a:rPr lang="tr-TR" dirty="0" smtClean="0"/>
              <a:t>MALZEMELER</a:t>
            </a:r>
          </a:p>
          <a:p>
            <a:r>
              <a:rPr lang="tr-TR" dirty="0" smtClean="0"/>
              <a:t>-2 adet beyaz mum</a:t>
            </a:r>
          </a:p>
          <a:p>
            <a:r>
              <a:rPr lang="tr-TR" dirty="0" smtClean="0"/>
              <a:t>- 1 çorba kaşığı toz boya</a:t>
            </a:r>
          </a:p>
          <a:p>
            <a:r>
              <a:rPr lang="tr-TR" dirty="0" smtClean="0"/>
              <a:t>YAPILIŞI: 2 adet mum su buharında (bain-maric) yöntemi ile eritilir, içine toz boya konur. Mum boya hazırlanmadan önce kibrit kutularından veya kartondan silindir şeklinde kalıplar yapılır.(Hazır şırıngaların içine boya çekilir, hemen soğur,  daha sonra kesilerek silindir şekli elde edilmiş olur).</a:t>
            </a:r>
          </a:p>
          <a:p>
            <a:r>
              <a:rPr lang="tr-TR" dirty="0" smtClean="0"/>
              <a:t>Hazırlanan mum boya bu kalıplara dökülür, biraz soğuduktan sonra kalıplardan çıkarılarak kullanılır.</a:t>
            </a:r>
          </a:p>
          <a:p>
            <a:endParaRPr lang="tr-TR" dirty="0"/>
          </a:p>
        </p:txBody>
      </p:sp>
      <p:sp>
        <p:nvSpPr>
          <p:cNvPr id="3" name="Title 2"/>
          <p:cNvSpPr>
            <a:spLocks noGrp="1"/>
          </p:cNvSpPr>
          <p:nvPr>
            <p:ph type="title"/>
          </p:nvPr>
        </p:nvSpPr>
        <p:spPr/>
        <p:txBody>
          <a:bodyPr/>
          <a:lstStyle/>
          <a:p>
            <a:pPr algn="ctr"/>
            <a:r>
              <a:rPr lang="tr-TR" dirty="0" smtClean="0"/>
              <a:t>Mum Boya</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şeki çıkarma"/>
          <p:cNvPicPr>
            <a:picLocks noGrp="1" noChangeAspect="1"/>
          </p:cNvPicPr>
          <p:nvPr>
            <p:ph idx="1"/>
          </p:nvPr>
        </p:nvPicPr>
        <p:blipFill>
          <a:blip r:embed="rId2" cstate="print"/>
          <a:stretch>
            <a:fillRect/>
          </a:stretch>
        </p:blipFill>
        <p:spPr>
          <a:xfrm>
            <a:off x="3203848" y="1484784"/>
            <a:ext cx="5184576" cy="4972198"/>
          </a:xfrm>
        </p:spPr>
      </p:pic>
      <p:sp>
        <p:nvSpPr>
          <p:cNvPr id="3" name="Title 2"/>
          <p:cNvSpPr>
            <a:spLocks noGrp="1"/>
          </p:cNvSpPr>
          <p:nvPr>
            <p:ph type="title"/>
          </p:nvPr>
        </p:nvSpPr>
        <p:spPr/>
        <p:txBody>
          <a:bodyPr/>
          <a:lstStyle/>
          <a:p>
            <a:pPr algn="ctr"/>
            <a:r>
              <a:rPr lang="tr-TR" dirty="0" smtClean="0"/>
              <a:t>Mum Boya ile Şekil Çıkartma</a:t>
            </a: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tr-TR" dirty="0" smtClean="0"/>
              <a:t>MALZEMELER</a:t>
            </a:r>
          </a:p>
          <a:p>
            <a:r>
              <a:rPr lang="tr-TR" dirty="0" smtClean="0"/>
              <a:t>-300gr çamaşır kolası veya nişasta</a:t>
            </a:r>
          </a:p>
          <a:p>
            <a:r>
              <a:rPr lang="tr-TR" dirty="0" smtClean="0"/>
              <a:t>-300 gr çok ince sabun tozu</a:t>
            </a:r>
          </a:p>
          <a:p>
            <a:r>
              <a:rPr lang="tr-TR" dirty="0" smtClean="0"/>
              <a:t>-1 çorba kaşığı veya aldığı kadar toz boya</a:t>
            </a:r>
          </a:p>
          <a:p>
            <a:r>
              <a:rPr lang="tr-TR" dirty="0" smtClean="0"/>
              <a:t>YAPILIŞI: Sabun tozu ve kola (ya da nişasta) karıştırılır. Yavaş yavaş eklenerek patates püresi kıvamına gelinceye kadar iyice çırpılır. Toz boya eklenir. Koyu renkler açık renklerden daha iyi(koyu) iz bırakır.</a:t>
            </a:r>
          </a:p>
          <a:p>
            <a:endParaRPr lang="tr-TR" dirty="0"/>
          </a:p>
        </p:txBody>
      </p:sp>
      <p:sp>
        <p:nvSpPr>
          <p:cNvPr id="3" name="Title 2"/>
          <p:cNvSpPr>
            <a:spLocks noGrp="1"/>
          </p:cNvSpPr>
          <p:nvPr>
            <p:ph type="title"/>
          </p:nvPr>
        </p:nvSpPr>
        <p:spPr/>
        <p:txBody>
          <a:bodyPr/>
          <a:lstStyle/>
          <a:p>
            <a:pPr algn="ctr"/>
            <a:r>
              <a:rPr lang="tr-TR" dirty="0" smtClean="0"/>
              <a:t>Parmak Boyası</a:t>
            </a: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rmak boya.jpg"/>
          <p:cNvPicPr>
            <a:picLocks noGrp="1" noChangeAspect="1"/>
          </p:cNvPicPr>
          <p:nvPr>
            <p:ph idx="1"/>
          </p:nvPr>
        </p:nvPicPr>
        <p:blipFill>
          <a:blip r:embed="rId2" cstate="print"/>
          <a:stretch>
            <a:fillRect/>
          </a:stretch>
        </p:blipFill>
        <p:spPr>
          <a:xfrm>
            <a:off x="1675347" y="1196752"/>
            <a:ext cx="6729408" cy="5040560"/>
          </a:xfrm>
        </p:spPr>
      </p:pic>
      <p:sp>
        <p:nvSpPr>
          <p:cNvPr id="3" name="Title 2"/>
          <p:cNvSpPr>
            <a:spLocks noGrp="1"/>
          </p:cNvSpPr>
          <p:nvPr>
            <p:ph type="title"/>
          </p:nvPr>
        </p:nvSpPr>
        <p:spPr>
          <a:xfrm>
            <a:off x="539552" y="332656"/>
            <a:ext cx="8229600" cy="1143000"/>
          </a:xfrm>
        </p:spPr>
        <p:txBody>
          <a:bodyPr>
            <a:normAutofit/>
          </a:bodyPr>
          <a:lstStyle/>
          <a:p>
            <a:pPr algn="ctr"/>
            <a:r>
              <a:rPr lang="tr-TR" sz="3600" dirty="0" smtClean="0"/>
              <a:t>Parmak Boyası ile Çalışma</a:t>
            </a:r>
            <a:endParaRPr lang="tr-TR"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tr-TR" dirty="0" smtClean="0"/>
              <a:t>Çocuk parmak boyasına önce bir parmak ile başlar, yavaş yavaş diğer parmaklarını da çalışmaya katar. Parmak boyasına başlamadan önce çocuklara boya önlükleri giydirilmelidir. Parmak boyası tek taraflı parlak kağıtlara yapılabildiği gibi  (kayganlık vermesi için) doğrudan düz renkli muşamba üzerine de yapılabilir. Kağıt veya muşaba çok hafif ıslatılarak çalışılır.</a:t>
            </a:r>
          </a:p>
          <a:p>
            <a:r>
              <a:rPr lang="tr-TR" dirty="0" smtClean="0"/>
              <a:t>Parmak boyası yapılırken müzik dinletilebilir. Çocuklar müzik eşliğinde daha rahat çalışırlar. Parmak boyası küçük gruplar halinde çalışılır. Boya muşamba üzerinde çalışılıyorsa bittikten sonra çalışmaların üzerine birer kağıt kapatılır ve kağıdın üzerinde parmaklar gezdirilerek kopyası alınır.</a:t>
            </a:r>
          </a:p>
          <a:p>
            <a:endParaRPr lang="tr-TR" dirty="0"/>
          </a:p>
        </p:txBody>
      </p:sp>
      <p:sp>
        <p:nvSpPr>
          <p:cNvPr id="3" name="Title 2"/>
          <p:cNvSpPr>
            <a:spLocks noGrp="1"/>
          </p:cNvSpPr>
          <p:nvPr>
            <p:ph type="title"/>
          </p:nvPr>
        </p:nvSpPr>
        <p:spPr/>
        <p:txBody>
          <a:bodyPr>
            <a:normAutofit fontScale="90000"/>
          </a:bodyPr>
          <a:lstStyle/>
          <a:p>
            <a:pPr algn="ctr"/>
            <a:r>
              <a:rPr lang="tr-TR" sz="3100" dirty="0" smtClean="0"/>
              <a:t>PARMAK BOYA ile çalışırken dikkat edilmesi gereken hususlar;</a:t>
            </a:r>
            <a:r>
              <a:rPr lang="tr-TR" dirty="0" smtClean="0"/>
              <a:t/>
            </a:r>
            <a:br>
              <a:rPr lang="tr-TR" dirty="0" smtClean="0"/>
            </a:b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tr-TR" dirty="0" smtClean="0"/>
              <a:t>MALZEMELER</a:t>
            </a:r>
          </a:p>
          <a:p>
            <a:r>
              <a:rPr lang="tr-TR" dirty="0" smtClean="0"/>
              <a:t>-1 Ölçü tozboya</a:t>
            </a:r>
          </a:p>
          <a:p>
            <a:r>
              <a:rPr lang="tr-TR" dirty="0" smtClean="0"/>
              <a:t>-2 ölçü toz deterjan</a:t>
            </a:r>
          </a:p>
          <a:p>
            <a:r>
              <a:rPr lang="tr-TR" dirty="0" smtClean="0"/>
              <a:t>-2 ölçü su</a:t>
            </a:r>
          </a:p>
          <a:p>
            <a:r>
              <a:rPr lang="tr-TR" dirty="0" smtClean="0"/>
              <a:t>YAPILIŞI:Malzemeler iyice karıştırılır, sadece sarı – kırmızı – mavi(ana)renkler yeterlidir. Minik meyve suyu kutularında, küçük kavanozlarda resim sehpasının önüne veya boya masasına konulur.</a:t>
            </a:r>
          </a:p>
          <a:p>
            <a:endParaRPr lang="tr-TR" dirty="0"/>
          </a:p>
        </p:txBody>
      </p:sp>
      <p:sp>
        <p:nvSpPr>
          <p:cNvPr id="3" name="Title 2"/>
          <p:cNvSpPr>
            <a:spLocks noGrp="1"/>
          </p:cNvSpPr>
          <p:nvPr>
            <p:ph type="title"/>
          </p:nvPr>
        </p:nvSpPr>
        <p:spPr/>
        <p:txBody>
          <a:bodyPr/>
          <a:lstStyle/>
          <a:p>
            <a:pPr algn="ctr"/>
            <a:r>
              <a:rPr lang="tr-TR" dirty="0" smtClean="0"/>
              <a:t>Suluboya</a:t>
            </a: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uluuu.jpg"/>
          <p:cNvPicPr>
            <a:picLocks noGrp="1" noChangeAspect="1"/>
          </p:cNvPicPr>
          <p:nvPr>
            <p:ph idx="1"/>
          </p:nvPr>
        </p:nvPicPr>
        <p:blipFill>
          <a:blip r:embed="rId2" cstate="print"/>
          <a:stretch>
            <a:fillRect/>
          </a:stretch>
        </p:blipFill>
        <p:spPr>
          <a:xfrm>
            <a:off x="1835696" y="1268760"/>
            <a:ext cx="6912768" cy="5056030"/>
          </a:xfrm>
        </p:spPr>
      </p:pic>
      <p:sp>
        <p:nvSpPr>
          <p:cNvPr id="3" name="Title 2"/>
          <p:cNvSpPr>
            <a:spLocks noGrp="1"/>
          </p:cNvSpPr>
          <p:nvPr>
            <p:ph type="title"/>
          </p:nvPr>
        </p:nvSpPr>
        <p:spPr/>
        <p:txBody>
          <a:bodyPr/>
          <a:lstStyle/>
          <a:p>
            <a:pPr algn="ctr"/>
            <a:r>
              <a:rPr lang="tr-TR" dirty="0" smtClean="0"/>
              <a:t>Suluboya ile  Çalışma</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tr-TR" dirty="0" smtClean="0"/>
              <a:t>MALZEMELER</a:t>
            </a:r>
          </a:p>
          <a:p>
            <a:r>
              <a:rPr lang="tr-TR" dirty="0" smtClean="0"/>
              <a:t>-1 bardak un</a:t>
            </a:r>
          </a:p>
          <a:p>
            <a:r>
              <a:rPr lang="tr-TR" dirty="0" smtClean="0"/>
              <a:t>-2  bardak su</a:t>
            </a:r>
          </a:p>
          <a:p>
            <a:r>
              <a:rPr lang="tr-TR" dirty="0" smtClean="0"/>
              <a:t>-1 çorba kaşığı toz şap</a:t>
            </a:r>
          </a:p>
          <a:p>
            <a:r>
              <a:rPr lang="tr-TR" dirty="0" smtClean="0"/>
              <a:t>-1çorba kaşığı tuz</a:t>
            </a:r>
          </a:p>
          <a:p>
            <a:r>
              <a:rPr lang="tr-TR" dirty="0" smtClean="0"/>
              <a:t>-4 bardak kaynamakta olan su</a:t>
            </a:r>
          </a:p>
          <a:p>
            <a:r>
              <a:rPr lang="tr-TR" dirty="0" smtClean="0"/>
              <a:t>YAPILIŞI: Soğuk su ile un tüm  pütürler eriyinceye dek karıştırılır, bunlara şap ve tuz katılarak hepsi, kaynamakta olan   suya karıştırılarak eklenir. Süt görünümünden saydam bir görünüme gelinceye kadar karıştırılarak pişirilir. Ateşten indirildikten sonra kapaklı bir cam kavanozda muhafaza edilir.</a:t>
            </a:r>
            <a:endParaRPr lang="tr-TR" dirty="0"/>
          </a:p>
        </p:txBody>
      </p:sp>
      <p:sp>
        <p:nvSpPr>
          <p:cNvPr id="3" name="Title 2"/>
          <p:cNvSpPr>
            <a:spLocks noGrp="1"/>
          </p:cNvSpPr>
          <p:nvPr>
            <p:ph type="title"/>
          </p:nvPr>
        </p:nvSpPr>
        <p:spPr/>
        <p:txBody>
          <a:bodyPr/>
          <a:lstStyle/>
          <a:p>
            <a:pPr algn="ctr"/>
            <a:r>
              <a:rPr lang="tr-TR" dirty="0" smtClean="0"/>
              <a:t>Yapıştırıcı Hazırlama</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tr-TR" b="1" dirty="0" smtClean="0"/>
              <a:t>SEBZE BASKISI:</a:t>
            </a:r>
            <a:r>
              <a:rPr lang="tr-TR" dirty="0" smtClean="0"/>
              <a:t> Havuç, pırasa, limon, soğan, karnıbahar vb sebzelerle yapılan baskılardır. Sebzeler enine kesilir ve geniş kaplara konan renkli suluboyaya batırılır, ters çevrilerek beyaz kağıt üzerine kapatılır. Çocuklar önce sebzeleri  düz kağıda gelişigüzel basarlar, daha sonraları yanyana getirerek şekiller oluştururlar.</a:t>
            </a:r>
          </a:p>
          <a:p>
            <a:endParaRPr lang="tr-TR" dirty="0"/>
          </a:p>
        </p:txBody>
      </p:sp>
      <p:sp>
        <p:nvSpPr>
          <p:cNvPr id="3" name="Title 2"/>
          <p:cNvSpPr>
            <a:spLocks noGrp="1"/>
          </p:cNvSpPr>
          <p:nvPr>
            <p:ph type="title"/>
          </p:nvPr>
        </p:nvSpPr>
        <p:spPr/>
        <p:txBody>
          <a:bodyPr/>
          <a:lstStyle/>
          <a:p>
            <a:pPr algn="ctr"/>
            <a:r>
              <a:rPr lang="tr-TR" dirty="0" smtClean="0"/>
              <a:t>BASKILAR</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ebze baskısıııı.jpg"/>
          <p:cNvPicPr>
            <a:picLocks noGrp="1" noChangeAspect="1"/>
          </p:cNvPicPr>
          <p:nvPr>
            <p:ph idx="1"/>
          </p:nvPr>
        </p:nvPicPr>
        <p:blipFill>
          <a:blip r:embed="rId2" cstate="print"/>
          <a:stretch>
            <a:fillRect/>
          </a:stretch>
        </p:blipFill>
        <p:spPr>
          <a:xfrm>
            <a:off x="1619672" y="1556792"/>
            <a:ext cx="6696744" cy="4680520"/>
          </a:xfrm>
        </p:spPr>
      </p:pic>
      <p:sp>
        <p:nvSpPr>
          <p:cNvPr id="3" name="Title 2"/>
          <p:cNvSpPr>
            <a:spLocks noGrp="1"/>
          </p:cNvSpPr>
          <p:nvPr>
            <p:ph type="title"/>
          </p:nvPr>
        </p:nvSpPr>
        <p:spPr/>
        <p:txBody>
          <a:bodyPr>
            <a:normAutofit/>
          </a:bodyPr>
          <a:lstStyle/>
          <a:p>
            <a:pPr algn="ctr"/>
            <a:r>
              <a:rPr lang="tr-TR" sz="3600" dirty="0" smtClean="0"/>
              <a:t>Sebze  Baskısı ile Çalışma</a:t>
            </a:r>
            <a:endParaRPr lang="tr-TR"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uz seramık.jpg"/>
          <p:cNvPicPr>
            <a:picLocks noGrp="1" noChangeAspect="1"/>
          </p:cNvPicPr>
          <p:nvPr>
            <p:ph idx="1"/>
          </p:nvPr>
        </p:nvPicPr>
        <p:blipFill>
          <a:blip r:embed="rId2" cstate="print"/>
          <a:stretch>
            <a:fillRect/>
          </a:stretch>
        </p:blipFill>
        <p:spPr>
          <a:xfrm>
            <a:off x="1043608" y="1268760"/>
            <a:ext cx="6984776" cy="4536504"/>
          </a:xfrm>
        </p:spPr>
      </p:pic>
      <p:sp>
        <p:nvSpPr>
          <p:cNvPr id="3" name="Title 2"/>
          <p:cNvSpPr>
            <a:spLocks noGrp="1"/>
          </p:cNvSpPr>
          <p:nvPr>
            <p:ph type="title"/>
          </p:nvPr>
        </p:nvSpPr>
        <p:spPr/>
        <p:txBody>
          <a:bodyPr/>
          <a:lstStyle/>
          <a:p>
            <a:pPr algn="ctr"/>
            <a:r>
              <a:rPr lang="tr-TR" dirty="0" smtClean="0"/>
              <a:t>Yoğurma Maddeleri</a:t>
            </a: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ünger.jpg"/>
          <p:cNvPicPr>
            <a:picLocks noGrp="1" noChangeAspect="1"/>
          </p:cNvPicPr>
          <p:nvPr>
            <p:ph idx="1"/>
          </p:nvPr>
        </p:nvPicPr>
        <p:blipFill>
          <a:blip r:embed="rId2" cstate="print"/>
          <a:stretch>
            <a:fillRect/>
          </a:stretch>
        </p:blipFill>
        <p:spPr>
          <a:xfrm>
            <a:off x="1259632" y="1268760"/>
            <a:ext cx="7416824" cy="4852128"/>
          </a:xfrm>
        </p:spPr>
      </p:pic>
      <p:sp>
        <p:nvSpPr>
          <p:cNvPr id="3" name="Title 2"/>
          <p:cNvSpPr>
            <a:spLocks noGrp="1"/>
          </p:cNvSpPr>
          <p:nvPr>
            <p:ph type="title"/>
          </p:nvPr>
        </p:nvSpPr>
        <p:spPr/>
        <p:txBody>
          <a:bodyPr>
            <a:normAutofit fontScale="90000"/>
          </a:bodyPr>
          <a:lstStyle/>
          <a:p>
            <a:r>
              <a:rPr lang="tr-TR" sz="2200" dirty="0" smtClean="0"/>
              <a:t>SÜNGER BASKISI:Büyük parça halinde alınan delikli süngerler  veya tabi süngerler çocukların rahatça tutabilecekleri küçük parçalara bölünür.Boyaya batırılır ve kağıt üzerine bastırılır</a:t>
            </a:r>
            <a:r>
              <a:rPr lang="tr-TR" dirty="0" smtClean="0"/>
              <a:t>.</a:t>
            </a:r>
            <a:br>
              <a:rPr lang="tr-TR" dirty="0" smtClean="0"/>
            </a:b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ırça baskısı.jpg"/>
          <p:cNvPicPr>
            <a:picLocks noGrp="1" noChangeAspect="1"/>
          </p:cNvPicPr>
          <p:nvPr>
            <p:ph idx="1"/>
          </p:nvPr>
        </p:nvPicPr>
        <p:blipFill>
          <a:blip r:embed="rId2" cstate="print"/>
          <a:stretch>
            <a:fillRect/>
          </a:stretch>
        </p:blipFill>
        <p:spPr>
          <a:xfrm>
            <a:off x="1907704" y="1268760"/>
            <a:ext cx="6840760" cy="4752528"/>
          </a:xfrm>
        </p:spPr>
      </p:pic>
      <p:sp>
        <p:nvSpPr>
          <p:cNvPr id="3" name="Title 2"/>
          <p:cNvSpPr>
            <a:spLocks noGrp="1"/>
          </p:cNvSpPr>
          <p:nvPr>
            <p:ph type="title"/>
          </p:nvPr>
        </p:nvSpPr>
        <p:spPr/>
        <p:txBody>
          <a:bodyPr>
            <a:normAutofit fontScale="90000"/>
          </a:bodyPr>
          <a:lstStyle/>
          <a:p>
            <a:r>
              <a:rPr lang="tr-TR" sz="2200" dirty="0" smtClean="0"/>
              <a:t>FIRÇA BASKISI:Baskı yapılacak fırçalar çok büyük veya küçük olmamalıdır.Yan yana basılarak  yada şekiller oluşturarak yapılır.</a:t>
            </a:r>
            <a:r>
              <a:rPr lang="tr-TR" dirty="0" smtClean="0"/>
              <a:t/>
            </a:r>
            <a:br>
              <a:rPr lang="tr-TR" dirty="0" smtClean="0"/>
            </a:b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yaprak.jpg"/>
          <p:cNvPicPr>
            <a:picLocks noGrp="1" noChangeAspect="1"/>
          </p:cNvPicPr>
          <p:nvPr>
            <p:ph idx="1"/>
          </p:nvPr>
        </p:nvPicPr>
        <p:blipFill>
          <a:blip r:embed="rId2" cstate="print"/>
          <a:stretch>
            <a:fillRect/>
          </a:stretch>
        </p:blipFill>
        <p:spPr>
          <a:xfrm>
            <a:off x="755576" y="980728"/>
            <a:ext cx="7776864" cy="5040559"/>
          </a:xfrm>
        </p:spPr>
      </p:pic>
      <p:sp>
        <p:nvSpPr>
          <p:cNvPr id="3" name="Title 2"/>
          <p:cNvSpPr>
            <a:spLocks noGrp="1"/>
          </p:cNvSpPr>
          <p:nvPr>
            <p:ph type="title"/>
          </p:nvPr>
        </p:nvSpPr>
        <p:spPr/>
        <p:txBody>
          <a:bodyPr>
            <a:normAutofit fontScale="90000"/>
          </a:bodyPr>
          <a:lstStyle/>
          <a:p>
            <a:r>
              <a:rPr lang="tr-TR" sz="1800" dirty="0" smtClean="0"/>
              <a:t>YAPRAK BASKISI: Çeşitli ağaç yaprakları baskı için kullanılır.Toplanan yapraklar bir kutu içinde boya masasına konur .Baskısı yapılacak yaprağın damarlı yüzü sulu boya fırçası ile boyanır ve resim kağıdına bastırılır.</a:t>
            </a:r>
            <a:r>
              <a:rPr lang="tr-TR" dirty="0" smtClean="0"/>
              <a:t/>
            </a:r>
            <a:br>
              <a:rPr lang="tr-TR" dirty="0" smtClean="0"/>
            </a:b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ylon baskı.bmp"/>
          <p:cNvPicPr>
            <a:picLocks noGrp="1" noChangeAspect="1"/>
          </p:cNvPicPr>
          <p:nvPr>
            <p:ph idx="1"/>
          </p:nvPr>
        </p:nvPicPr>
        <p:blipFill>
          <a:blip r:embed="rId2" cstate="print"/>
          <a:stretch>
            <a:fillRect/>
          </a:stretch>
        </p:blipFill>
        <p:spPr>
          <a:xfrm>
            <a:off x="1979712" y="1340768"/>
            <a:ext cx="6912768" cy="4608511"/>
          </a:xfrm>
        </p:spPr>
      </p:pic>
      <p:sp>
        <p:nvSpPr>
          <p:cNvPr id="3" name="Title 2"/>
          <p:cNvSpPr>
            <a:spLocks noGrp="1"/>
          </p:cNvSpPr>
          <p:nvPr>
            <p:ph type="title"/>
          </p:nvPr>
        </p:nvSpPr>
        <p:spPr/>
        <p:txBody>
          <a:bodyPr>
            <a:normAutofit fontScale="90000"/>
          </a:bodyPr>
          <a:lstStyle/>
          <a:p>
            <a:r>
              <a:rPr lang="tr-TR" sz="2200" dirty="0" smtClean="0"/>
              <a:t>NAYLON ÖRTÜ İLE BASKI:Küçük naylon poşetler  buruşturularak fırça ile boyanır ,resim kağıdına bastırılır.Desenli naylon örtüler de boyanarak kağıda bastırılır,deseni kağıt üzerine çıkar.</a:t>
            </a:r>
            <a:r>
              <a:rPr lang="tr-TR" dirty="0" smtClean="0"/>
              <a:t/>
            </a:r>
            <a:br>
              <a:rPr lang="tr-TR" dirty="0" smtClean="0"/>
            </a:b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l ve parmak baskısı.jpg"/>
          <p:cNvPicPr>
            <a:picLocks noGrp="1" noChangeAspect="1"/>
          </p:cNvPicPr>
          <p:nvPr>
            <p:ph idx="1"/>
          </p:nvPr>
        </p:nvPicPr>
        <p:blipFill>
          <a:blip r:embed="rId2" cstate="print"/>
          <a:stretch>
            <a:fillRect/>
          </a:stretch>
        </p:blipFill>
        <p:spPr>
          <a:xfrm>
            <a:off x="971600" y="1268760"/>
            <a:ext cx="7704856" cy="4498057"/>
          </a:xfrm>
        </p:spPr>
      </p:pic>
      <p:sp>
        <p:nvSpPr>
          <p:cNvPr id="3" name="Title 2"/>
          <p:cNvSpPr>
            <a:spLocks noGrp="1"/>
          </p:cNvSpPr>
          <p:nvPr>
            <p:ph type="title"/>
          </p:nvPr>
        </p:nvSpPr>
        <p:spPr/>
        <p:txBody>
          <a:bodyPr>
            <a:normAutofit fontScale="90000"/>
          </a:bodyPr>
          <a:lstStyle/>
          <a:p>
            <a:r>
              <a:rPr lang="tr-TR" sz="2200" dirty="0" smtClean="0"/>
              <a:t>EL, AYAK VE PARMAK BASKISI:Çocuklar hazırlanan suluboyalarla el parmaklarının iç yüzünü boyarlar resim kağıdı üzerine bastırarak  şekilleri çıkarırlar.</a:t>
            </a:r>
            <a:r>
              <a:rPr lang="tr-TR" dirty="0" smtClean="0"/>
              <a:t/>
            </a:r>
            <a:br>
              <a:rPr lang="tr-TR" dirty="0" smtClean="0"/>
            </a:br>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lçı.jpg"/>
          <p:cNvPicPr>
            <a:picLocks noGrp="1" noChangeAspect="1"/>
          </p:cNvPicPr>
          <p:nvPr>
            <p:ph idx="1"/>
          </p:nvPr>
        </p:nvPicPr>
        <p:blipFill>
          <a:blip r:embed="rId2" cstate="print"/>
          <a:stretch>
            <a:fillRect/>
          </a:stretch>
        </p:blipFill>
        <p:spPr>
          <a:xfrm>
            <a:off x="1907704" y="1196752"/>
            <a:ext cx="6264696" cy="4824535"/>
          </a:xfrm>
        </p:spPr>
      </p:pic>
      <p:sp>
        <p:nvSpPr>
          <p:cNvPr id="3" name="Title 2"/>
          <p:cNvSpPr>
            <a:spLocks noGrp="1"/>
          </p:cNvSpPr>
          <p:nvPr>
            <p:ph type="title"/>
          </p:nvPr>
        </p:nvSpPr>
        <p:spPr/>
        <p:txBody>
          <a:bodyPr>
            <a:normAutofit fontScale="90000"/>
          </a:bodyPr>
          <a:lstStyle/>
          <a:p>
            <a:r>
              <a:rPr lang="tr-TR" sz="2200" dirty="0" smtClean="0"/>
              <a:t>ALÇI İLE BASKI YAPIMI :Öğretmen bir miktar alçıyı su ile karıştırır bu arada alçı ile baskı yapmak isteyen çocuklar birer plastik kutu kapağı verilir.Kutuların içi naylon ile kaplanır.Alçı içine dökülür kuruyunca çıkarılır.</a:t>
            </a:r>
            <a:r>
              <a:rPr lang="tr-TR" dirty="0" smtClean="0"/>
              <a:t/>
            </a:r>
            <a:br>
              <a:rPr lang="tr-TR" dirty="0" smtClean="0"/>
            </a:b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pbaskısı.jpg"/>
          <p:cNvPicPr>
            <a:picLocks noGrp="1" noChangeAspect="1"/>
          </p:cNvPicPr>
          <p:nvPr>
            <p:ph idx="1"/>
          </p:nvPr>
        </p:nvPicPr>
        <p:blipFill>
          <a:blip r:embed="rId2" cstate="print"/>
          <a:stretch>
            <a:fillRect/>
          </a:stretch>
        </p:blipFill>
        <p:spPr>
          <a:xfrm>
            <a:off x="1524000" y="1340769"/>
            <a:ext cx="7152456" cy="4896544"/>
          </a:xfrm>
        </p:spPr>
      </p:pic>
      <p:sp>
        <p:nvSpPr>
          <p:cNvPr id="3" name="Title 2"/>
          <p:cNvSpPr>
            <a:spLocks noGrp="1"/>
          </p:cNvSpPr>
          <p:nvPr>
            <p:ph type="title"/>
          </p:nvPr>
        </p:nvSpPr>
        <p:spPr/>
        <p:txBody>
          <a:bodyPr>
            <a:normAutofit fontScale="90000"/>
          </a:bodyPr>
          <a:lstStyle/>
          <a:p>
            <a:r>
              <a:rPr lang="tr-TR" sz="2200" dirty="0" smtClean="0"/>
              <a:t>İP BASKISI: yün ipler kap içinde suluboya ile boyanır. Daha sonra çocukar A4 kağıdını ikiye katlayıp içine istediği şekilde ipi yerleştirir. İpin bir ucu cekebilmek için dışarıda tutulur. Ve ikiye katlanan kağıt üzerine bir el ile bastırılırken diğer el ile ip çekilir.</a:t>
            </a:r>
            <a:r>
              <a:rPr lang="tr-TR" dirty="0" smtClean="0"/>
              <a:t/>
            </a:r>
            <a:br>
              <a:rPr lang="tr-TR" dirty="0" smtClean="0"/>
            </a:b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tr-TR" b="1" dirty="0" smtClean="0"/>
              <a:t>  DAMLATMA-ÜFLEME: </a:t>
            </a:r>
            <a:r>
              <a:rPr lang="tr-TR" dirty="0" smtClean="0"/>
              <a:t>Çocuklar suluboya fırçasının üstündeki damlacıkları resim kağıdına istedikleri şekilde damlatıp, kurutabilirler. Öğretmen pipetleri dağıtarak isteyenlerin damlatma çalışmasını üfleme reime dönüştürebileceğini söyler veçocuklar damlaların üzerine pipetlerini getirerek değdirmeden üfleye üfleye resimlerini tamamlar.</a:t>
            </a:r>
          </a:p>
          <a:p>
            <a:endParaRPr lang="tr-TR" dirty="0"/>
          </a:p>
        </p:txBody>
      </p:sp>
      <p:sp>
        <p:nvSpPr>
          <p:cNvPr id="3" name="Title 2"/>
          <p:cNvSpPr>
            <a:spLocks noGrp="1"/>
          </p:cNvSpPr>
          <p:nvPr>
            <p:ph type="title"/>
          </p:nvPr>
        </p:nvSpPr>
        <p:spPr/>
        <p:txBody>
          <a:bodyPr/>
          <a:lstStyle/>
          <a:p>
            <a:r>
              <a:rPr lang="tr-TR" dirty="0" smtClean="0"/>
              <a:t>Baskı Dışı Kullanılan Teknikler</a:t>
            </a: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petle üfleme.jpg"/>
          <p:cNvPicPr>
            <a:picLocks noGrp="1" noChangeAspect="1"/>
          </p:cNvPicPr>
          <p:nvPr>
            <p:ph idx="1"/>
          </p:nvPr>
        </p:nvPicPr>
        <p:blipFill>
          <a:blip r:embed="rId2" cstate="print"/>
          <a:stretch>
            <a:fillRect/>
          </a:stretch>
        </p:blipFill>
        <p:spPr>
          <a:xfrm>
            <a:off x="1351365" y="1481138"/>
            <a:ext cx="6801309" cy="4525962"/>
          </a:xfrm>
        </p:spPr>
      </p:pic>
      <p:sp>
        <p:nvSpPr>
          <p:cNvPr id="3" name="Title 2"/>
          <p:cNvSpPr>
            <a:spLocks noGrp="1"/>
          </p:cNvSpPr>
          <p:nvPr>
            <p:ph type="title"/>
          </p:nvPr>
        </p:nvSpPr>
        <p:spPr/>
        <p:txBody>
          <a:bodyPr>
            <a:normAutofit/>
          </a:bodyPr>
          <a:lstStyle/>
          <a:p>
            <a:pPr algn="ctr"/>
            <a:r>
              <a:rPr lang="tr-TR" sz="3600" dirty="0" smtClean="0"/>
              <a:t>Damlatma Üfleme Çalışması</a:t>
            </a:r>
            <a:endParaRPr lang="tr-TR" sz="3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tr-TR" dirty="0" smtClean="0"/>
              <a:t>Çocuklar suluboyaya  eski diş fırçalarını batırır ve sonrasında kevgire sürterek püskürtme çalışması yaparlar. Öğretmen serbest püskürtme yaptırabileceği gibi kağıttan kestiği şekilleri düz beyaz kağıda koyarak konulu grup püskürtme çalışması yaptırabilir. Örn:deniz altı ve mavi- yeşil suluboya ile grup çalışması veya sadece çam ağacı ile bireysel çalışma vb.</a:t>
            </a:r>
          </a:p>
          <a:p>
            <a:endParaRPr lang="tr-TR" dirty="0"/>
          </a:p>
        </p:txBody>
      </p:sp>
      <p:sp>
        <p:nvSpPr>
          <p:cNvPr id="3" name="Title 2"/>
          <p:cNvSpPr>
            <a:spLocks noGrp="1"/>
          </p:cNvSpPr>
          <p:nvPr>
            <p:ph type="title"/>
          </p:nvPr>
        </p:nvSpPr>
        <p:spPr/>
        <p:txBody>
          <a:bodyPr/>
          <a:lstStyle/>
          <a:p>
            <a:pPr algn="ctr"/>
            <a:r>
              <a:rPr lang="tr-TR" dirty="0" smtClean="0"/>
              <a:t>Püskürtme</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tr-TR" b="1" dirty="0" smtClean="0"/>
              <a:t>TUZ SERAMİĞİ</a:t>
            </a:r>
            <a:endParaRPr lang="tr-TR" dirty="0" smtClean="0"/>
          </a:p>
          <a:p>
            <a:r>
              <a:rPr lang="tr-TR" dirty="0" smtClean="0"/>
              <a:t>Anaokulunda kullanılan  en ekonomik ve en kolay hazırlanan maddedir.Pişirilerek hazırlandığı gibi pişirmeden de hemen çocuklarla hazırlanabilir.</a:t>
            </a:r>
          </a:p>
          <a:p>
            <a:r>
              <a:rPr lang="tr-TR" dirty="0" smtClean="0"/>
              <a:t>MALZEMELER</a:t>
            </a:r>
          </a:p>
          <a:p>
            <a:r>
              <a:rPr lang="tr-TR" dirty="0" smtClean="0"/>
              <a:t>-2 bardak un</a:t>
            </a:r>
          </a:p>
          <a:p>
            <a:r>
              <a:rPr lang="tr-TR" dirty="0" smtClean="0"/>
              <a:t>-2 tatlı kaşığı krem tartar</a:t>
            </a:r>
          </a:p>
          <a:p>
            <a:r>
              <a:rPr lang="tr-TR" dirty="0" smtClean="0"/>
              <a:t>-1 bardak tuz</a:t>
            </a:r>
          </a:p>
          <a:p>
            <a:r>
              <a:rPr lang="tr-TR" dirty="0" smtClean="0"/>
              <a:t>-2tatlı kaşığı ayçiçek yağ</a:t>
            </a:r>
          </a:p>
          <a:p>
            <a:r>
              <a:rPr lang="tr-TR" dirty="0" smtClean="0"/>
              <a:t>-2 bardak su</a:t>
            </a:r>
          </a:p>
          <a:p>
            <a:r>
              <a:rPr lang="tr-TR" dirty="0" smtClean="0"/>
              <a:t>-tozboya istenen renk ve miktarda</a:t>
            </a:r>
          </a:p>
          <a:p>
            <a:r>
              <a:rPr lang="tr-TR" dirty="0" smtClean="0"/>
              <a:t>YAPILIŞI:Tuz ılık suda eritilir ve un ilave edilerek karıştırılır. Krem tartar, yağ ve boya içine katıldıktan sonra hafif ateşte  karıştırılarak pişirilir. Karışım,suyunu çektikten sonra ateşten indirilir... El ile tutulabilecek sıcaklığa gelinceye kadar soğutulur. Geniş ve fazla derin olmayan bir kap veya masa üzerinde iyice yoğrulur.</a:t>
            </a:r>
          </a:p>
          <a:p>
            <a:endParaRPr lang="tr-TR" dirty="0"/>
          </a:p>
        </p:txBody>
      </p:sp>
      <p:sp>
        <p:nvSpPr>
          <p:cNvPr id="3" name="Title 2"/>
          <p:cNvSpPr>
            <a:spLocks noGrp="1"/>
          </p:cNvSpPr>
          <p:nvPr>
            <p:ph type="title"/>
          </p:nvPr>
        </p:nvSpPr>
        <p:spPr/>
        <p:txBody>
          <a:bodyPr/>
          <a:lstStyle/>
          <a:p>
            <a:pPr algn="ctr"/>
            <a:r>
              <a:rPr lang="tr-TR" dirty="0" smtClean="0"/>
              <a:t>Tuz seramiği</a:t>
            </a:r>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üskürtme.jpg"/>
          <p:cNvPicPr>
            <a:picLocks noGrp="1" noChangeAspect="1"/>
          </p:cNvPicPr>
          <p:nvPr>
            <p:ph idx="1"/>
          </p:nvPr>
        </p:nvPicPr>
        <p:blipFill>
          <a:blip r:embed="rId2" cstate="print"/>
          <a:stretch>
            <a:fillRect/>
          </a:stretch>
        </p:blipFill>
        <p:spPr>
          <a:xfrm>
            <a:off x="2051720" y="1340768"/>
            <a:ext cx="6624735" cy="4972198"/>
          </a:xfrm>
        </p:spPr>
      </p:pic>
      <p:sp>
        <p:nvSpPr>
          <p:cNvPr id="3" name="Title 2"/>
          <p:cNvSpPr>
            <a:spLocks noGrp="1"/>
          </p:cNvSpPr>
          <p:nvPr>
            <p:ph type="title"/>
          </p:nvPr>
        </p:nvSpPr>
        <p:spPr/>
        <p:txBody>
          <a:bodyPr>
            <a:normAutofit/>
          </a:bodyPr>
          <a:lstStyle/>
          <a:p>
            <a:pPr algn="ctr"/>
            <a:r>
              <a:rPr lang="tr-TR" sz="3600" dirty="0" smtClean="0"/>
              <a:t>Püskürtme  ile Çalışma </a:t>
            </a:r>
            <a:endParaRPr lang="tr-TR" sz="3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tr-TR" dirty="0" smtClean="0"/>
              <a:t>Öğretmen resim kağıtlarına beyaz mum ile resim veya şekil çizer çocuklara dağıtır.  Beyaz mum ile çizildiği için çocuklar beyaz kağıt üzerinde  çizilen şekilleri önce farketmezler. -Bu kağıdı istediğiniz renk suluboya ile boyayın. Yönergesinin ardından çocukların boyamaları sağlanır.</a:t>
            </a:r>
          </a:p>
          <a:p>
            <a:endParaRPr lang="tr-TR" dirty="0"/>
          </a:p>
        </p:txBody>
      </p:sp>
      <p:sp>
        <p:nvSpPr>
          <p:cNvPr id="3" name="Title 2"/>
          <p:cNvSpPr>
            <a:spLocks noGrp="1"/>
          </p:cNvSpPr>
          <p:nvPr>
            <p:ph type="title"/>
          </p:nvPr>
        </p:nvSpPr>
        <p:spPr/>
        <p:txBody>
          <a:bodyPr/>
          <a:lstStyle/>
          <a:p>
            <a:pPr algn="ctr"/>
            <a:r>
              <a:rPr lang="tr-TR" dirty="0" smtClean="0"/>
              <a:t>Sihirli Boya</a:t>
            </a:r>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umluboya.jpg"/>
          <p:cNvPicPr>
            <a:picLocks noGrp="1" noChangeAspect="1"/>
          </p:cNvPicPr>
          <p:nvPr>
            <p:ph idx="1"/>
          </p:nvPr>
        </p:nvPicPr>
        <p:blipFill>
          <a:blip r:embed="rId2" cstate="print"/>
          <a:stretch>
            <a:fillRect/>
          </a:stretch>
        </p:blipFill>
        <p:spPr>
          <a:xfrm>
            <a:off x="827584" y="1412776"/>
            <a:ext cx="7704856" cy="4536504"/>
          </a:xfrm>
        </p:spPr>
      </p:pic>
      <p:sp>
        <p:nvSpPr>
          <p:cNvPr id="3" name="Title 2"/>
          <p:cNvSpPr>
            <a:spLocks noGrp="1"/>
          </p:cNvSpPr>
          <p:nvPr>
            <p:ph type="title"/>
          </p:nvPr>
        </p:nvSpPr>
        <p:spPr/>
        <p:txBody>
          <a:bodyPr>
            <a:normAutofit/>
          </a:bodyPr>
          <a:lstStyle/>
          <a:p>
            <a:pPr algn="ctr"/>
            <a:r>
              <a:rPr lang="tr-TR" sz="3600" dirty="0" smtClean="0"/>
              <a:t>Sihirli Boya ile Çalışma</a:t>
            </a:r>
            <a:endParaRPr lang="tr-TR" sz="36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tr-TR" dirty="0" smtClean="0"/>
              <a:t>Çocuklar serbest  suluboya çalışır ve üzerine toz şeker serperler. Şeker ve suluboya kuruyunca etkinlik sergilenebilir. Çlışmanın düz  zemin  üzerinde kurumasına dikkat edilmelidir.</a:t>
            </a:r>
          </a:p>
          <a:p>
            <a:r>
              <a:rPr lang="tr-TR" dirty="0" smtClean="0"/>
              <a:t>Bunların dışında grup  resmi,boy resmi, tebeşirle boya çalışmaları da vardır.(Tebeşir çalışmasında kağıt üzerine yoğurt suyu ve ayran sürülürse tebeşir hem silinmez hem de canlı kalır).</a:t>
            </a:r>
          </a:p>
          <a:p>
            <a:endParaRPr lang="tr-TR" dirty="0"/>
          </a:p>
        </p:txBody>
      </p:sp>
      <p:sp>
        <p:nvSpPr>
          <p:cNvPr id="3" name="Title 2"/>
          <p:cNvSpPr>
            <a:spLocks noGrp="1"/>
          </p:cNvSpPr>
          <p:nvPr>
            <p:ph type="title"/>
          </p:nvPr>
        </p:nvSpPr>
        <p:spPr/>
        <p:txBody>
          <a:bodyPr/>
          <a:lstStyle/>
          <a:p>
            <a:pPr algn="ctr"/>
            <a:r>
              <a:rPr lang="tr-TR" dirty="0" smtClean="0"/>
              <a:t>Şeker Boya</a:t>
            </a:r>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şeker boya.jpg"/>
          <p:cNvPicPr>
            <a:picLocks noGrp="1" noChangeAspect="1"/>
          </p:cNvPicPr>
          <p:nvPr>
            <p:ph idx="1"/>
          </p:nvPr>
        </p:nvPicPr>
        <p:blipFill>
          <a:blip r:embed="rId2" cstate="print"/>
          <a:stretch>
            <a:fillRect/>
          </a:stretch>
        </p:blipFill>
        <p:spPr>
          <a:xfrm>
            <a:off x="2028825" y="1554956"/>
            <a:ext cx="5086350" cy="3810000"/>
          </a:xfrm>
        </p:spPr>
      </p:pic>
      <p:sp>
        <p:nvSpPr>
          <p:cNvPr id="3" name="Title 2"/>
          <p:cNvSpPr>
            <a:spLocks noGrp="1"/>
          </p:cNvSpPr>
          <p:nvPr>
            <p:ph type="title"/>
          </p:nvPr>
        </p:nvSpPr>
        <p:spPr/>
        <p:txBody>
          <a:bodyPr>
            <a:normAutofit/>
          </a:bodyPr>
          <a:lstStyle/>
          <a:p>
            <a:pPr algn="ctr"/>
            <a:r>
              <a:rPr lang="tr-TR" sz="3600" dirty="0" smtClean="0"/>
              <a:t>Şeker Boyaile Çalışma</a:t>
            </a:r>
            <a:endParaRPr lang="tr-TR" sz="3600" dirty="0"/>
          </a:p>
        </p:txBody>
      </p:sp>
      <p:pic>
        <p:nvPicPr>
          <p:cNvPr id="5" name="Picture 4" descr="şeker boya.jpg"/>
          <p:cNvPicPr>
            <a:picLocks noChangeAspect="1"/>
          </p:cNvPicPr>
          <p:nvPr/>
        </p:nvPicPr>
        <p:blipFill>
          <a:blip r:embed="rId2" cstate="print"/>
          <a:stretch>
            <a:fillRect/>
          </a:stretch>
        </p:blipFill>
        <p:spPr>
          <a:xfrm>
            <a:off x="1403648" y="1412776"/>
            <a:ext cx="7416824" cy="4497288"/>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tr-TR" sz="2600" b="1" dirty="0" smtClean="0"/>
              <a:t>1.PAZEN TAHTA</a:t>
            </a:r>
            <a:r>
              <a:rPr lang="tr-TR" b="1" dirty="0" smtClean="0"/>
              <a:t>:</a:t>
            </a:r>
            <a:r>
              <a:rPr lang="tr-TR" dirty="0" smtClean="0"/>
              <a:t>Çocukların çeşitli şekillerle bir çok desen ve olayları canlandırmalarına yaratıcı ve temsili oyunlar yaratmalarına yol açar. Herhangi bir tahta yüzeye yada resim sehpasına pazen gerilerek yapılabilir.Yerden başlayarak çocuğun başının yüksekliğine kadar olursa hem oturarak hem ayakta kullanılabilir. Çocuk geometrik şekil ya da diğer figürlerle istediği bir çok desen ya da kompozisyonu yaratabilir, bozar, yeniden düzenler, fikrini değiştirebilir.Oyun bittikten sonra şekiller ait olan zarflara geri konur ve toplanır. </a:t>
            </a:r>
          </a:p>
          <a:p>
            <a:endParaRPr lang="tr-TR" dirty="0"/>
          </a:p>
        </p:txBody>
      </p:sp>
      <p:sp>
        <p:nvSpPr>
          <p:cNvPr id="3" name="Title 2"/>
          <p:cNvSpPr>
            <a:spLocks noGrp="1"/>
          </p:cNvSpPr>
          <p:nvPr>
            <p:ph type="title"/>
          </p:nvPr>
        </p:nvSpPr>
        <p:spPr/>
        <p:txBody>
          <a:bodyPr>
            <a:normAutofit fontScale="90000"/>
          </a:bodyPr>
          <a:lstStyle/>
          <a:p>
            <a:pPr algn="ctr"/>
            <a:r>
              <a:rPr lang="tr-TR" dirty="0" smtClean="0"/>
              <a:t>Değişik Malzemelerle Resim Yapma</a:t>
            </a:r>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zennn.jpg"/>
          <p:cNvPicPr>
            <a:picLocks noGrp="1" noChangeAspect="1"/>
          </p:cNvPicPr>
          <p:nvPr>
            <p:ph idx="1"/>
          </p:nvPr>
        </p:nvPicPr>
        <p:blipFill>
          <a:blip r:embed="rId2" cstate="print"/>
          <a:stretch>
            <a:fillRect/>
          </a:stretch>
        </p:blipFill>
        <p:spPr>
          <a:xfrm>
            <a:off x="1691680" y="1556792"/>
            <a:ext cx="6696744" cy="4773211"/>
          </a:xfrm>
        </p:spPr>
      </p:pic>
      <p:sp>
        <p:nvSpPr>
          <p:cNvPr id="3" name="Title 2"/>
          <p:cNvSpPr>
            <a:spLocks noGrp="1"/>
          </p:cNvSpPr>
          <p:nvPr>
            <p:ph type="title"/>
          </p:nvPr>
        </p:nvSpPr>
        <p:spPr/>
        <p:txBody>
          <a:bodyPr>
            <a:normAutofit/>
          </a:bodyPr>
          <a:lstStyle/>
          <a:p>
            <a:pPr algn="ctr"/>
            <a:r>
              <a:rPr lang="tr-TR" sz="3600" dirty="0" smtClean="0"/>
              <a:t>Pazen ve Eva Çalışması</a:t>
            </a:r>
            <a:endParaRPr lang="tr-TR" sz="3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tr-TR" sz="2600" b="1" dirty="0" smtClean="0"/>
              <a:t>2.UN ,PİRİNÇ VE MERCİMEK İLE RESİM YAPMA</a:t>
            </a:r>
            <a:r>
              <a:rPr lang="tr-TR" b="1" dirty="0" smtClean="0"/>
              <a:t>:</a:t>
            </a:r>
            <a:r>
              <a:rPr lang="tr-TR" dirty="0" smtClean="0"/>
              <a:t>Renkli plastik tepsilere bir miktar un konarak çocuklara verilir.   ‘’Burada önemli olan tepsilerin renkleri ile içine koyacak malzeme ile arasındaki renk uyumudur.Tepsiler turuncu, pembe , mavi olabilir.  ‘’ Tepsiyi alan çocuk parmağını kullanarak un üzerinde çeşitli şekiller oluşturur. Pirinç , mercimek vb. malzemelerle yine aynı şekilde çalışılabilir. Çocuklar pirinçleri bir araya getirerek bir insan yüzü oluşturmuşsa renkli makarnalarla  da saç, göz, ağız ve burun yapabilirler.</a:t>
            </a:r>
          </a:p>
          <a:p>
            <a:endParaRPr lang="tr-TR" dirty="0"/>
          </a:p>
        </p:txBody>
      </p:sp>
      <p:sp>
        <p:nvSpPr>
          <p:cNvPr id="3" name="Title 2"/>
          <p:cNvSpPr>
            <a:spLocks noGrp="1"/>
          </p:cNvSpPr>
          <p:nvPr>
            <p:ph type="title"/>
          </p:nvPr>
        </p:nvSpPr>
        <p:spPr/>
        <p:txBody>
          <a:bodyPr>
            <a:normAutofit fontScale="90000"/>
          </a:bodyPr>
          <a:lstStyle/>
          <a:p>
            <a:pPr algn="ctr"/>
            <a:r>
              <a:rPr lang="tr-TR" dirty="0" smtClean="0"/>
              <a:t>Değişik Malzemelerle Resim Yapma</a:t>
            </a:r>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ırınç yosun.jpg"/>
          <p:cNvPicPr>
            <a:picLocks noGrp="1" noChangeAspect="1"/>
          </p:cNvPicPr>
          <p:nvPr>
            <p:ph idx="1"/>
          </p:nvPr>
        </p:nvPicPr>
        <p:blipFill>
          <a:blip r:embed="rId2" cstate="print"/>
          <a:stretch>
            <a:fillRect/>
          </a:stretch>
        </p:blipFill>
        <p:spPr>
          <a:xfrm>
            <a:off x="1967710" y="1916832"/>
            <a:ext cx="6564729" cy="4176464"/>
          </a:xfrm>
        </p:spPr>
      </p:pic>
      <p:sp>
        <p:nvSpPr>
          <p:cNvPr id="3" name="Title 2"/>
          <p:cNvSpPr>
            <a:spLocks noGrp="1"/>
          </p:cNvSpPr>
          <p:nvPr>
            <p:ph type="title"/>
          </p:nvPr>
        </p:nvSpPr>
        <p:spPr>
          <a:xfrm>
            <a:off x="457200" y="341784"/>
            <a:ext cx="8229600" cy="1143000"/>
          </a:xfrm>
        </p:spPr>
        <p:txBody>
          <a:bodyPr>
            <a:normAutofit/>
          </a:bodyPr>
          <a:lstStyle/>
          <a:p>
            <a:pPr algn="ctr"/>
            <a:r>
              <a:rPr lang="tr-TR" sz="3600" dirty="0" smtClean="0"/>
              <a:t>Pirinç, Barbunya , Buğday</a:t>
            </a:r>
            <a:endParaRPr lang="tr-TR" sz="3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tr-TR" b="1" dirty="0" smtClean="0"/>
          </a:p>
          <a:p>
            <a:endParaRPr lang="tr-TR" b="1" dirty="0" smtClean="0"/>
          </a:p>
          <a:p>
            <a:r>
              <a:rPr lang="tr-TR" sz="2400" b="1" dirty="0" smtClean="0"/>
              <a:t>3.YOĞURMA MADDELERİ İLE MOZAİK ÇALIŞMASI:</a:t>
            </a:r>
            <a:r>
              <a:rPr lang="tr-TR" sz="2400" dirty="0" smtClean="0"/>
              <a:t>Yoğurma </a:t>
            </a:r>
            <a:r>
              <a:rPr lang="tr-TR" dirty="0" smtClean="0"/>
              <a:t>maddelerinin üzerine mozaik çalışması için hertürlü artık malzemeler kulllanılabilir.Tuz seramği bu çalışmaya en  uygun yoğurma maddesidir .</a:t>
            </a:r>
          </a:p>
          <a:p>
            <a:endParaRPr lang="tr-TR" dirty="0"/>
          </a:p>
        </p:txBody>
      </p:sp>
      <p:sp>
        <p:nvSpPr>
          <p:cNvPr id="3" name="Title 2"/>
          <p:cNvSpPr>
            <a:spLocks noGrp="1"/>
          </p:cNvSpPr>
          <p:nvPr>
            <p:ph type="title"/>
          </p:nvPr>
        </p:nvSpPr>
        <p:spPr/>
        <p:txBody>
          <a:bodyPr>
            <a:normAutofit fontScale="90000"/>
          </a:bodyPr>
          <a:lstStyle/>
          <a:p>
            <a:pPr algn="ctr"/>
            <a:r>
              <a:rPr lang="tr-TR" dirty="0" smtClean="0"/>
              <a:t>Değişik Malzemelerle Resim Yapma</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tr-TR" dirty="0" smtClean="0"/>
              <a:t>MALZEMELER</a:t>
            </a:r>
          </a:p>
          <a:p>
            <a:r>
              <a:rPr lang="tr-TR" dirty="0" smtClean="0"/>
              <a:t>-Gazete kağıdı</a:t>
            </a:r>
          </a:p>
          <a:p>
            <a:r>
              <a:rPr lang="tr-TR" dirty="0" smtClean="0"/>
              <a:t>-Formika zamkı</a:t>
            </a:r>
          </a:p>
          <a:p>
            <a:r>
              <a:rPr lang="tr-TR" dirty="0" smtClean="0"/>
              <a:t>-Un ( Hamuru nişasta ile açabilirsiniz.) </a:t>
            </a:r>
          </a:p>
          <a:p>
            <a:r>
              <a:rPr lang="tr-TR" dirty="0" smtClean="0"/>
              <a:t>YAPILIŞI:  Gazete kağıdı küçük parçalar halinde el ile koparılır. Derin bir kabın içine konur. Kabın içi su ile doldurulur, 1-2 gün bekletilir. Gazete kağıtları yumuşadıktan sonra elle top  yapılarak iyice sıkılır  başka bir kap içine konulur. Diğer taraftan nişasta  su ile eritilerek pişirilir. Sulandırılmış un ve  yoğurt kıvamında hazırlanmış olan nişasta ıslatılır, sıkılan kağıtların üzerine dökülür, elle çok iyi yoğrulur</a:t>
            </a:r>
          </a:p>
          <a:p>
            <a:endParaRPr lang="tr-TR" dirty="0"/>
          </a:p>
        </p:txBody>
      </p:sp>
      <p:sp>
        <p:nvSpPr>
          <p:cNvPr id="3" name="Title 2"/>
          <p:cNvSpPr>
            <a:spLocks noGrp="1"/>
          </p:cNvSpPr>
          <p:nvPr>
            <p:ph type="title"/>
          </p:nvPr>
        </p:nvSpPr>
        <p:spPr/>
        <p:txBody>
          <a:bodyPr/>
          <a:lstStyle/>
          <a:p>
            <a:pPr algn="ctr"/>
            <a:r>
              <a:rPr lang="tr-TR" dirty="0" smtClean="0"/>
              <a:t>Kağıt Hamuru</a:t>
            </a:r>
            <a:endParaRPr lang="tr-T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kişkutusu.jpg"/>
          <p:cNvPicPr>
            <a:picLocks noGrp="1" noChangeAspect="1"/>
          </p:cNvPicPr>
          <p:nvPr>
            <p:ph idx="1"/>
          </p:nvPr>
        </p:nvPicPr>
        <p:blipFill>
          <a:blip r:embed="rId2" cstate="print"/>
          <a:stretch>
            <a:fillRect/>
          </a:stretch>
        </p:blipFill>
        <p:spPr>
          <a:xfrm>
            <a:off x="899592" y="1988840"/>
            <a:ext cx="7344816" cy="4032448"/>
          </a:xfrm>
        </p:spPr>
      </p:pic>
      <p:sp>
        <p:nvSpPr>
          <p:cNvPr id="3" name="Title 2"/>
          <p:cNvSpPr>
            <a:spLocks noGrp="1"/>
          </p:cNvSpPr>
          <p:nvPr>
            <p:ph type="title"/>
          </p:nvPr>
        </p:nvSpPr>
        <p:spPr/>
        <p:txBody>
          <a:bodyPr/>
          <a:lstStyle/>
          <a:p>
            <a:pPr algn="ctr"/>
            <a:r>
              <a:rPr lang="tr-TR" dirty="0" smtClean="0"/>
              <a:t>Hamur Kabartmalı Dikiş Kutusu</a:t>
            </a:r>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tr-TR" b="1" smtClean="0"/>
              <a:t>Kağıt </a:t>
            </a:r>
            <a:r>
              <a:rPr lang="tr-TR" b="1" dirty="0" smtClean="0"/>
              <a:t>ile çalışırken öğretmenin gözden kaçırmaması gereken hususlar:</a:t>
            </a:r>
            <a:endParaRPr lang="tr-TR" dirty="0" smtClean="0"/>
          </a:p>
          <a:p>
            <a:r>
              <a:rPr lang="tr-TR" dirty="0" smtClean="0"/>
              <a:t>*Kağıt işlerinde kullanılacak araçlar çocukların kolaylıkla kullanabileceği nitelikte olmalıdır.Örn; ucu küt ve iyi kesen makas vb makas kadar çocuğa verilecek kağıtta önemlidir.Kolay yırtılan ve buruşan kağıtlarla çalışmak son derece zor bir iştir.</a:t>
            </a:r>
          </a:p>
          <a:p>
            <a:r>
              <a:rPr lang="tr-TR" dirty="0" smtClean="0"/>
              <a:t>*Kağıt işlerinde yapılacak işe göre malzeme temin edilmelidir. Yapıştırıcı vb</a:t>
            </a:r>
          </a:p>
          <a:p>
            <a:r>
              <a:rPr lang="tr-TR" dirty="0" smtClean="0"/>
              <a:t>* Öğretmen çocukların ne yapabileceğini çok iyi bilmeli ve yaptıracağı etkinliği ona göre seçmelidir. Yapılan etkinlik çok basit veya  seviyesinin uzerinde olmamalıdır.</a:t>
            </a:r>
          </a:p>
          <a:p>
            <a:r>
              <a:rPr lang="tr-TR" dirty="0" smtClean="0"/>
              <a:t>* Öğretmen çocuklara sürekli örnek vermekten kaçınmalı, amaç doğrultusunda onlara rehberlik ederek yönlendirmelidir.</a:t>
            </a:r>
          </a:p>
          <a:p>
            <a:endParaRPr lang="tr-TR" dirty="0"/>
          </a:p>
        </p:txBody>
      </p:sp>
      <p:sp>
        <p:nvSpPr>
          <p:cNvPr id="3" name="Title 2"/>
          <p:cNvSpPr>
            <a:spLocks noGrp="1"/>
          </p:cNvSpPr>
          <p:nvPr>
            <p:ph type="title"/>
          </p:nvPr>
        </p:nvSpPr>
        <p:spPr/>
        <p:txBody>
          <a:bodyPr/>
          <a:lstStyle/>
          <a:p>
            <a:pPr algn="ctr"/>
            <a:r>
              <a:rPr lang="tr-TR" dirty="0" smtClean="0"/>
              <a:t>Kağıt İşleri</a:t>
            </a:r>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tr-TR" sz="2700" dirty="0" smtClean="0"/>
              <a:t>1-KAĞIT YIRTMA:Herhangi bir alet kullanmadan kağıdı istenilen şekilde elle koparmaya denir.</a:t>
            </a:r>
            <a:r>
              <a:rPr lang="tr-TR" dirty="0" smtClean="0"/>
              <a:t/>
            </a:r>
            <a:br>
              <a:rPr lang="tr-TR" dirty="0" smtClean="0"/>
            </a:br>
            <a:endParaRPr lang="tr-TR" dirty="0"/>
          </a:p>
        </p:txBody>
      </p:sp>
      <p:pic>
        <p:nvPicPr>
          <p:cNvPr id="4" name="Content Placeholder 3" descr="yırtma.jpg"/>
          <p:cNvPicPr>
            <a:picLocks noGrp="1" noChangeAspect="1"/>
          </p:cNvPicPr>
          <p:nvPr>
            <p:ph idx="1"/>
          </p:nvPr>
        </p:nvPicPr>
        <p:blipFill>
          <a:blip r:embed="rId2" cstate="print"/>
          <a:stretch>
            <a:fillRect/>
          </a:stretch>
        </p:blipFill>
        <p:spPr>
          <a:xfrm>
            <a:off x="2051720" y="1268760"/>
            <a:ext cx="6768751" cy="504056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rıgam.jpg"/>
          <p:cNvPicPr>
            <a:picLocks noGrp="1" noChangeAspect="1"/>
          </p:cNvPicPr>
          <p:nvPr>
            <p:ph idx="1"/>
          </p:nvPr>
        </p:nvPicPr>
        <p:blipFill>
          <a:blip r:embed="rId2" cstate="print"/>
          <a:stretch>
            <a:fillRect/>
          </a:stretch>
        </p:blipFill>
        <p:spPr>
          <a:xfrm>
            <a:off x="1907704" y="1196752"/>
            <a:ext cx="6840760" cy="4968552"/>
          </a:xfrm>
        </p:spPr>
      </p:pic>
      <p:sp>
        <p:nvSpPr>
          <p:cNvPr id="3" name="Title 2"/>
          <p:cNvSpPr>
            <a:spLocks noGrp="1"/>
          </p:cNvSpPr>
          <p:nvPr>
            <p:ph type="title"/>
          </p:nvPr>
        </p:nvSpPr>
        <p:spPr/>
        <p:txBody>
          <a:bodyPr>
            <a:normAutofit fontScale="90000"/>
          </a:bodyPr>
          <a:lstStyle/>
          <a:p>
            <a:r>
              <a:rPr lang="tr-TR" sz="2700" dirty="0" smtClean="0"/>
              <a:t>2-KAĞIT KATLAMA: Kağıdı istenilen şekilde kesin hatlar kullanarak şekil vermeye denir.Katlama çeşitli kağıtlarla yapılabilir.</a:t>
            </a:r>
            <a:r>
              <a:rPr lang="tr-TR" dirty="0" smtClean="0"/>
              <a:t/>
            </a:r>
            <a:br>
              <a:rPr lang="tr-TR" dirty="0" smtClean="0"/>
            </a:br>
            <a:endParaRPr lang="tr-T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tr-TR" sz="2400" dirty="0" smtClean="0"/>
              <a:t>3-KAĞIT KESME:Kağıda çizilen herhangi bir şekli kesip çıkarmaya denir. Anaokullarında en çok kullanılan tekniktir. </a:t>
            </a:r>
            <a:endParaRPr lang="tr-TR" sz="2400" dirty="0"/>
          </a:p>
        </p:txBody>
      </p:sp>
      <p:pic>
        <p:nvPicPr>
          <p:cNvPr id="7" name="Content Placeholder 6" descr="kesmeeeeeeeeeee.jpg"/>
          <p:cNvPicPr>
            <a:picLocks noGrp="1" noChangeAspect="1"/>
          </p:cNvPicPr>
          <p:nvPr>
            <p:ph idx="1"/>
          </p:nvPr>
        </p:nvPicPr>
        <p:blipFill>
          <a:blip r:embed="rId2" cstate="print"/>
          <a:stretch>
            <a:fillRect/>
          </a:stretch>
        </p:blipFill>
        <p:spPr>
          <a:xfrm>
            <a:off x="1547664" y="1412775"/>
            <a:ext cx="7128792" cy="4752529"/>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art yuvarla.jpg"/>
          <p:cNvPicPr>
            <a:picLocks noGrp="1" noChangeAspect="1"/>
          </p:cNvPicPr>
          <p:nvPr>
            <p:ph idx="1"/>
          </p:nvPr>
        </p:nvPicPr>
        <p:blipFill>
          <a:blip r:embed="rId2" cstate="print"/>
          <a:stretch>
            <a:fillRect/>
          </a:stretch>
        </p:blipFill>
        <p:spPr>
          <a:xfrm>
            <a:off x="1547664" y="1484784"/>
            <a:ext cx="6984776" cy="4752528"/>
          </a:xfrm>
        </p:spPr>
      </p:pic>
      <p:sp>
        <p:nvSpPr>
          <p:cNvPr id="3" name="Title 2"/>
          <p:cNvSpPr>
            <a:spLocks noGrp="1"/>
          </p:cNvSpPr>
          <p:nvPr>
            <p:ph type="title"/>
          </p:nvPr>
        </p:nvSpPr>
        <p:spPr/>
        <p:txBody>
          <a:bodyPr>
            <a:noAutofit/>
          </a:bodyPr>
          <a:lstStyle/>
          <a:p>
            <a:r>
              <a:rPr lang="tr-TR" sz="2000" dirty="0" smtClean="0"/>
              <a:t>4-KAĞIT YUVARLAMA: Bu teknik için ince karton, fon kağıdı, resim kağıdı vb kullanılabilir. Kağıt iztenilen genişlikte ve uzunlukta kesilir. Kalem vb araçla ve bir ucundan tutularak yuvarlanır. </a:t>
            </a:r>
            <a:endParaRPr lang="tr-TR" sz="2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tr-TR" dirty="0" smtClean="0"/>
              <a:t>Evlerimizde ve işyerlerimizde kullanıldıktan sonra atılan, bir işe yaramayan  özelliği bozulmamış pek çok malzeme vardır. Bunlar Pet şişe, kibrit kutusu, şişe mantarı, kapaklar, düğmeler, mecmualar, tüyler, yünler, kumaş parçaları, vb </a:t>
            </a:r>
          </a:p>
          <a:p>
            <a:r>
              <a:rPr lang="tr-TR" dirty="0" smtClean="0"/>
              <a:t>Çocuklar artık malzeme ile çalışırken öğretmenin tutumu çok önemlidir. Çocukları çok iyi tanıyıp ona göre yönlendirmelidir. Örn: Proje çalışmalarına hazır olan çocukları tanımalı ve bu çocukları işbirliği içinde çalışmaya yöneltmelidir. </a:t>
            </a:r>
          </a:p>
          <a:p>
            <a:endParaRPr lang="tr-TR" dirty="0"/>
          </a:p>
        </p:txBody>
      </p:sp>
      <p:sp>
        <p:nvSpPr>
          <p:cNvPr id="3" name="Title 2"/>
          <p:cNvSpPr>
            <a:spLocks noGrp="1"/>
          </p:cNvSpPr>
          <p:nvPr>
            <p:ph type="title"/>
          </p:nvPr>
        </p:nvSpPr>
        <p:spPr/>
        <p:txBody>
          <a:bodyPr/>
          <a:lstStyle/>
          <a:p>
            <a:pPr algn="ctr"/>
            <a:r>
              <a:rPr lang="tr-TR" dirty="0" smtClean="0"/>
              <a:t>Artık  Materyaller Nelerdir? </a:t>
            </a:r>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1010480.JPG"/>
          <p:cNvPicPr>
            <a:picLocks noGrp="1" noChangeAspect="1"/>
          </p:cNvPicPr>
          <p:nvPr>
            <p:ph idx="1"/>
          </p:nvPr>
        </p:nvPicPr>
        <p:blipFill>
          <a:blip r:embed="rId3" cstate="print"/>
          <a:stretch>
            <a:fillRect/>
          </a:stretch>
        </p:blipFill>
        <p:spPr>
          <a:xfrm>
            <a:off x="3527884" y="1340768"/>
            <a:ext cx="3888432" cy="5184576"/>
          </a:xfrm>
        </p:spPr>
      </p:pic>
      <p:sp>
        <p:nvSpPr>
          <p:cNvPr id="3" name="Title 2"/>
          <p:cNvSpPr>
            <a:spLocks noGrp="1"/>
          </p:cNvSpPr>
          <p:nvPr>
            <p:ph type="title"/>
          </p:nvPr>
        </p:nvSpPr>
        <p:spPr/>
        <p:txBody>
          <a:bodyPr>
            <a:normAutofit fontScale="90000"/>
          </a:bodyPr>
          <a:lstStyle/>
          <a:p>
            <a:pPr algn="ctr"/>
            <a:r>
              <a:rPr lang="tr-TR" dirty="0" smtClean="0"/>
              <a:t>Dinlediğiniz için  Teşekkür Ederim...</a:t>
            </a: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tr-TR" dirty="0" smtClean="0"/>
              <a:t>MALZEMELER</a:t>
            </a:r>
          </a:p>
          <a:p>
            <a:r>
              <a:rPr lang="tr-TR" b="1" dirty="0" smtClean="0"/>
              <a:t>-</a:t>
            </a:r>
            <a:r>
              <a:rPr lang="tr-TR" dirty="0" smtClean="0"/>
              <a:t>4 ölçü kereste tozu(TALAŞ)</a:t>
            </a:r>
          </a:p>
          <a:p>
            <a:r>
              <a:rPr lang="tr-TR" dirty="0" smtClean="0"/>
              <a:t>-2 ölçü un</a:t>
            </a:r>
          </a:p>
          <a:p>
            <a:r>
              <a:rPr lang="tr-TR" dirty="0" smtClean="0"/>
              <a:t>-2 ölçü formika zamkı</a:t>
            </a:r>
          </a:p>
          <a:p>
            <a:r>
              <a:rPr lang="tr-TR" dirty="0" smtClean="0"/>
              <a:t>-1 ölçü su</a:t>
            </a:r>
          </a:p>
          <a:p>
            <a:r>
              <a:rPr lang="tr-TR" dirty="0" smtClean="0"/>
              <a:t>YAPILIŞI:Derin  bir kabın içine 4 ölçü talaş konur. 2 ölçü un bir ölçü su ile sulandırılır. Sulandırılmış un talaşa yavaş yavaş ilave edilir. Zamk ilave edilen talaş hamuru hem ekonomik olmaz hem de çabuk kuruduğu için saklanması güçtür. Talaş hamuru nemli bir beze sarılır  ve serin yerde saklanır. Talaş hamuru bu yöntemle bir hafta süreyle saklanabilir.</a:t>
            </a:r>
          </a:p>
          <a:p>
            <a:endParaRPr lang="tr-TR" dirty="0"/>
          </a:p>
        </p:txBody>
      </p:sp>
      <p:sp>
        <p:nvSpPr>
          <p:cNvPr id="3" name="Title 2"/>
          <p:cNvSpPr>
            <a:spLocks noGrp="1"/>
          </p:cNvSpPr>
          <p:nvPr>
            <p:ph type="title"/>
          </p:nvPr>
        </p:nvSpPr>
        <p:spPr/>
        <p:txBody>
          <a:bodyPr/>
          <a:lstStyle/>
          <a:p>
            <a:pPr algn="ctr"/>
            <a:r>
              <a:rPr lang="tr-TR" dirty="0" smtClean="0"/>
              <a:t>Talaş Hamuru</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tr-TR" dirty="0" smtClean="0"/>
              <a:t>MALZEMELER</a:t>
            </a:r>
          </a:p>
          <a:p>
            <a:r>
              <a:rPr lang="tr-TR" dirty="0" smtClean="0"/>
              <a:t>-1  ölçü tuz</a:t>
            </a:r>
          </a:p>
          <a:p>
            <a:r>
              <a:rPr lang="tr-TR" dirty="0" smtClean="0"/>
              <a:t>- ½ ölçü kola (çamaşır kolası</a:t>
            </a:r>
            <a:r>
              <a:rPr lang="tr-TR" b="1" dirty="0" smtClean="0"/>
              <a:t>)</a:t>
            </a:r>
            <a:endParaRPr lang="tr-TR" dirty="0" smtClean="0"/>
          </a:p>
          <a:p>
            <a:r>
              <a:rPr lang="tr-TR" dirty="0" smtClean="0"/>
              <a:t>-2/3 Ölçü su</a:t>
            </a:r>
          </a:p>
          <a:p>
            <a:r>
              <a:rPr lang="tr-TR" dirty="0" smtClean="0"/>
              <a:t>YAPILIŞI: 1:Macunu elde edebilmek için yukarıdaki malzemeler hazırlanır. Kola ateşe dayanıklı bir kabın içinde su ile eritilir. Bu eriğin içine tuz ilave edilir ve yavaş yavaş karıştırılarak pişirilir.</a:t>
            </a:r>
          </a:p>
          <a:p>
            <a:r>
              <a:rPr lang="tr-TR" dirty="0" smtClean="0"/>
              <a:t>2. Kola su ve tuz karıştırılır, kaynamakta olan su dolu bir kabın üstünde (bain maric) yöntemi ile pişirilir.</a:t>
            </a:r>
          </a:p>
          <a:p>
            <a:r>
              <a:rPr lang="tr-TR" dirty="0" smtClean="0"/>
              <a:t>Her iki şekilde de elde edilen macun soğuduktan sonra çocuklara verilir. İstenirse tozboya ilave edilebilir ve naylon torbaya sarılarak saklanabilir.  </a:t>
            </a:r>
          </a:p>
          <a:p>
            <a:endParaRPr lang="tr-TR" dirty="0"/>
          </a:p>
        </p:txBody>
      </p:sp>
      <p:sp>
        <p:nvSpPr>
          <p:cNvPr id="3" name="Title 2"/>
          <p:cNvSpPr>
            <a:spLocks noGrp="1"/>
          </p:cNvSpPr>
          <p:nvPr>
            <p:ph type="title"/>
          </p:nvPr>
        </p:nvSpPr>
        <p:spPr/>
        <p:txBody>
          <a:bodyPr/>
          <a:lstStyle/>
          <a:p>
            <a:pPr algn="ctr"/>
            <a:r>
              <a:rPr lang="tr-TR" dirty="0" smtClean="0"/>
              <a:t>Macun</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tr-TR" dirty="0" smtClean="0"/>
              <a:t>Mumun yoğurma maddesi olarak kullanılabilmesi için yumuşatılsa da çocuklar bu işi  okulöncesi çağı çocuğu pek kolay başaramaz. Bu iş için piyasada satılan beyaz mumlardan yararlanılır. Mumlar temiz ve  Isıya dayanıklı bir kabın içine konur. Ayrıca geniş bir kapta su kaynatılır. İçinde mum olan kap kaynamakta olan sıcak suyun üstünde (Bain Maric) yöntemi ile eritilir. Mumlar tamamen eridikten sonra , el ile tutulacak sıcaklığa gelinceye kadar soğutulur ve kullanılır. Mum çok pratik ve ekonomik bir yoğurma maddesi değilse de arada sırada anaokullarında kullanılabilir</a:t>
            </a:r>
          </a:p>
          <a:p>
            <a:endParaRPr lang="tr-TR" dirty="0"/>
          </a:p>
        </p:txBody>
      </p:sp>
      <p:sp>
        <p:nvSpPr>
          <p:cNvPr id="3" name="Title 2"/>
          <p:cNvSpPr>
            <a:spLocks noGrp="1"/>
          </p:cNvSpPr>
          <p:nvPr>
            <p:ph type="title"/>
          </p:nvPr>
        </p:nvSpPr>
        <p:spPr/>
        <p:txBody>
          <a:bodyPr/>
          <a:lstStyle/>
          <a:p>
            <a:pPr algn="ctr"/>
            <a:r>
              <a:rPr lang="tr-TR" dirty="0" smtClean="0"/>
              <a:t>Mum</a:t>
            </a: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tr-TR" dirty="0" smtClean="0"/>
              <a:t>Plastilin piyasada hazır satılır içinde bir miktar yağ bulunması nedeni ile yumuşak ve elastiki bir yoğurma maddesidir. Çeşitli renkleri vardır. Pahalıdır. Ekonomik olmadığı için anaokullarında nadiren kullanılır. Yumuşak olması nedeni ile yapılan iş kolayca ve çabuk bozulabilir. Dikkatli kullanılmalıdır. Öğretmen çocuklara plastilini nasıl kullanacağını   açıklamalı, uzun süre kullanılabilmesi için renklerin bırbirine karıştırılmaması gerektiğini izah etmelidir. </a:t>
            </a:r>
          </a:p>
          <a:p>
            <a:endParaRPr lang="tr-TR" dirty="0"/>
          </a:p>
        </p:txBody>
      </p:sp>
      <p:sp>
        <p:nvSpPr>
          <p:cNvPr id="3" name="Title 2"/>
          <p:cNvSpPr>
            <a:spLocks noGrp="1"/>
          </p:cNvSpPr>
          <p:nvPr>
            <p:ph type="title"/>
          </p:nvPr>
        </p:nvSpPr>
        <p:spPr/>
        <p:txBody>
          <a:bodyPr/>
          <a:lstStyle/>
          <a:p>
            <a:pPr algn="ctr"/>
            <a:r>
              <a:rPr lang="tr-TR" dirty="0" smtClean="0"/>
              <a:t>Plastilin</a:t>
            </a: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tr-TR" dirty="0" smtClean="0"/>
              <a:t>Boya yapılacak masanın hazırlanışı</a:t>
            </a:r>
            <a:r>
              <a:rPr lang="tr-TR" b="1" dirty="0" smtClean="0"/>
              <a:t>; </a:t>
            </a:r>
            <a:r>
              <a:rPr lang="tr-TR" dirty="0" smtClean="0"/>
              <a:t>Boya çalışmaları için kolay temizlenebilmesi açısından formika masalar tercih edimelidir ya da masa üzerleri naylon veya muşamba ile örtülmelidir. Anaokulu öğretmeni boya yapılacak kapların seçimine özen göstermeli boya kapları fırçayı kolayca batırıp çıkarabilmeleri için ağız kısmı geniş ve derin olmayan  plastik kaplar tercih edilmelidir. Fırçalar çocukların tutamayacağı kadar küçük veya birbirlerine zarar verecek kadar büyük olmamalıdır. Boya masasına konulacak boya çeşidi kadar  da fırça bulunmalıdır. Öğretmen çocuklara fırçaların ve boyaların nasıl kullanılacağını çalışma öncesinde açıklamalıdır. Çocuklara giysilerini kirletmemeleri için boya önlükleri giydirilmelidir. </a:t>
            </a:r>
          </a:p>
          <a:p>
            <a:endParaRPr lang="tr-TR" dirty="0"/>
          </a:p>
        </p:txBody>
      </p:sp>
      <p:sp>
        <p:nvSpPr>
          <p:cNvPr id="3" name="Title 2"/>
          <p:cNvSpPr>
            <a:spLocks noGrp="1"/>
          </p:cNvSpPr>
          <p:nvPr>
            <p:ph type="title"/>
          </p:nvPr>
        </p:nvSpPr>
        <p:spPr/>
        <p:txBody>
          <a:bodyPr>
            <a:normAutofit fontScale="90000"/>
          </a:bodyPr>
          <a:lstStyle/>
          <a:p>
            <a:pPr algn="ctr"/>
            <a:r>
              <a:rPr lang="tr-TR" sz="2700" dirty="0" smtClean="0"/>
              <a:t>Boya çalışmalarını yaparken dikkat edilmesi gereken hususlar; </a:t>
            </a:r>
            <a:r>
              <a:rPr lang="tr-TR" dirty="0" smtClean="0"/>
              <a:t/>
            </a:r>
            <a:br>
              <a:rPr lang="tr-TR" dirty="0" smtClean="0"/>
            </a:br>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161</TotalTime>
  <Words>1925</Words>
  <Application>Microsoft Office PowerPoint</Application>
  <PresentationFormat>Ekran Gösterisi (4:3)</PresentationFormat>
  <Paragraphs>124</Paragraphs>
  <Slides>47</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47</vt:i4>
      </vt:variant>
    </vt:vector>
  </HeadingPairs>
  <TitlesOfParts>
    <vt:vector size="54" baseType="lpstr">
      <vt:lpstr>Arial</vt:lpstr>
      <vt:lpstr>Wingdings 3</vt:lpstr>
      <vt:lpstr>Lucida Sans Unicode</vt:lpstr>
      <vt:lpstr>Calibri</vt:lpstr>
      <vt:lpstr>Wingdings 2</vt:lpstr>
      <vt:lpstr>Verdana</vt:lpstr>
      <vt:lpstr>Concourse</vt:lpstr>
      <vt:lpstr>OKUL ÖNCESİ DÖNEMDE Materyal  Geliştirme</vt:lpstr>
      <vt:lpstr>Yoğurma Maddeleri</vt:lpstr>
      <vt:lpstr>Tuz seramiği</vt:lpstr>
      <vt:lpstr>Kağıt Hamuru</vt:lpstr>
      <vt:lpstr>Talaş Hamuru</vt:lpstr>
      <vt:lpstr>Macun</vt:lpstr>
      <vt:lpstr>Mum</vt:lpstr>
      <vt:lpstr>Plastilin</vt:lpstr>
      <vt:lpstr>Boya çalışmalarını yaparken dikkat edilmesi gereken hususlar;  </vt:lpstr>
      <vt:lpstr>Mum Boya</vt:lpstr>
      <vt:lpstr>Mum Boya ile Şekil Çıkartma</vt:lpstr>
      <vt:lpstr>Parmak Boyası</vt:lpstr>
      <vt:lpstr>Parmak Boyası ile Çalışma</vt:lpstr>
      <vt:lpstr>PARMAK BOYA ile çalışırken dikkat edilmesi gereken hususlar; </vt:lpstr>
      <vt:lpstr>Suluboya</vt:lpstr>
      <vt:lpstr>Suluboya ile  Çalışma</vt:lpstr>
      <vt:lpstr>Yapıştırıcı Hazırlama</vt:lpstr>
      <vt:lpstr>BASKILAR</vt:lpstr>
      <vt:lpstr>Sebze  Baskısı ile Çalışma</vt:lpstr>
      <vt:lpstr>SÜNGER BASKISI:Büyük parça halinde alınan delikli süngerler  veya tabi süngerler çocukların rahatça tutabilecekleri küçük parçalara bölünür.Boyaya batırılır ve kağıt üzerine bastırılır. </vt:lpstr>
      <vt:lpstr>FIRÇA BASKISI:Baskı yapılacak fırçalar çok büyük veya küçük olmamalıdır.Yan yana basılarak  yada şekiller oluşturarak yapılır. </vt:lpstr>
      <vt:lpstr>YAPRAK BASKISI: Çeşitli ağaç yaprakları baskı için kullanılır.Toplanan yapraklar bir kutu içinde boya masasına konur .Baskısı yapılacak yaprağın damarlı yüzü sulu boya fırçası ile boyanır ve resim kağıdına bastırılır. </vt:lpstr>
      <vt:lpstr>NAYLON ÖRTÜ İLE BASKI:Küçük naylon poşetler  buruşturularak fırça ile boyanır ,resim kağıdına bastırılır.Desenli naylon örtüler de boyanarak kağıda bastırılır,deseni kağıt üzerine çıkar. </vt:lpstr>
      <vt:lpstr>EL, AYAK VE PARMAK BASKISI:Çocuklar hazırlanan suluboyalarla el parmaklarının iç yüzünü boyarlar resim kağıdı üzerine bastırarak  şekilleri çıkarırlar. </vt:lpstr>
      <vt:lpstr>ALÇI İLE BASKI YAPIMI :Öğretmen bir miktar alçıyı su ile karıştırır bu arada alçı ile baskı yapmak isteyen çocuklar birer plastik kutu kapağı verilir.Kutuların içi naylon ile kaplanır.Alçı içine dökülür kuruyunca çıkarılır. </vt:lpstr>
      <vt:lpstr>İP BASKISI: yün ipler kap içinde suluboya ile boyanır. Daha sonra çocukar A4 kağıdını ikiye katlayıp içine istediği şekilde ipi yerleştirir. İpin bir ucu cekebilmek için dışarıda tutulur. Ve ikiye katlanan kağıt üzerine bir el ile bastırılırken diğer el ile ip çekilir. </vt:lpstr>
      <vt:lpstr>Baskı Dışı Kullanılan Teknikler</vt:lpstr>
      <vt:lpstr>Damlatma Üfleme Çalışması</vt:lpstr>
      <vt:lpstr>Püskürtme</vt:lpstr>
      <vt:lpstr>Püskürtme  ile Çalışma </vt:lpstr>
      <vt:lpstr>Sihirli Boya</vt:lpstr>
      <vt:lpstr>Sihirli Boya ile Çalışma</vt:lpstr>
      <vt:lpstr>Şeker Boya</vt:lpstr>
      <vt:lpstr>Şeker Boyaile Çalışma</vt:lpstr>
      <vt:lpstr>Değişik Malzemelerle Resim Yapma</vt:lpstr>
      <vt:lpstr>Pazen ve Eva Çalışması</vt:lpstr>
      <vt:lpstr>Değişik Malzemelerle Resim Yapma</vt:lpstr>
      <vt:lpstr>Pirinç, Barbunya , Buğday</vt:lpstr>
      <vt:lpstr>Değişik Malzemelerle Resim Yapma</vt:lpstr>
      <vt:lpstr>Hamur Kabartmalı Dikiş Kutusu</vt:lpstr>
      <vt:lpstr>Kağıt İşleri</vt:lpstr>
      <vt:lpstr>1-KAĞIT YIRTMA:Herhangi bir alet kullanmadan kağıdı istenilen şekilde elle koparmaya denir. </vt:lpstr>
      <vt:lpstr>2-KAĞIT KATLAMA: Kağıdı istenilen şekilde kesin hatlar kullanarak şekil vermeye denir.Katlama çeşitli kağıtlarla yapılabilir. </vt:lpstr>
      <vt:lpstr>3-KAĞIT KESME:Kağıda çizilen herhangi bir şekli kesip çıkarmaya denir. Anaokullarında en çok kullanılan tekniktir. </vt:lpstr>
      <vt:lpstr>4-KAĞIT YUVARLAMA: Bu teknik için ince karton, fon kağıdı, resim kağıdı vb kullanılabilir. Kağıt iztenilen genişlikte ve uzunlukta kesilir. Kalem vb araçla ve bir ucundan tutularak yuvarlanır. </vt:lpstr>
      <vt:lpstr>Artık  Materyaller Nelerdir? </vt:lpstr>
      <vt:lpstr>Dinlediğiniz için  Teşekkür Ederim...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Materyal  Geliştirme</dc:title>
  <dc:creator>TOSHIBA</dc:creator>
  <cp:lastModifiedBy>Dell_Ntb_06</cp:lastModifiedBy>
  <cp:revision>59</cp:revision>
  <dcterms:created xsi:type="dcterms:W3CDTF">2013-03-25T15:08:21Z</dcterms:created>
  <dcterms:modified xsi:type="dcterms:W3CDTF">2017-03-16T09:43:01Z</dcterms:modified>
</cp:coreProperties>
</file>