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59" r:id="rId16"/>
  </p:sldIdLst>
  <p:sldSz cx="9144000" cy="6858000" type="screen4x3"/>
  <p:notesSz cx="6858000" cy="9144000"/>
  <p:defaultTextStyle>
    <a:defPPr>
      <a:defRPr lang="ar-JO"/>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84" d="100"/>
          <a:sy n="84" d="100"/>
        </p:scale>
        <p:origin x="-154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19" name="عنصر نائب للتذييل 18"/>
          <p:cNvSpPr>
            <a:spLocks noGrp="1"/>
          </p:cNvSpPr>
          <p:nvPr>
            <p:ph type="ftr" sz="quarter" idx="11"/>
          </p:nvPr>
        </p:nvSpPr>
        <p:spPr/>
        <p:txBody>
          <a:bodyPr/>
          <a:lstStyle/>
          <a:p>
            <a:endParaRPr lang="ar-JO"/>
          </a:p>
        </p:txBody>
      </p:sp>
      <p:sp>
        <p:nvSpPr>
          <p:cNvPr id="27" name="عنصر نائب لرقم الشريحة 26"/>
          <p:cNvSpPr>
            <a:spLocks noGrp="1"/>
          </p:cNvSpPr>
          <p:nvPr>
            <p:ph type="sldNum" sz="quarter" idx="12"/>
          </p:nvPr>
        </p:nvSpPr>
        <p:spPr/>
        <p:txBody>
          <a:bodyPr/>
          <a:lstStyle/>
          <a:p>
            <a:fld id="{C2BC0AF6-95F7-46B4-AAA8-8750AA7D629A}" type="slidenum">
              <a:rPr lang="ar-JO" smtClean="0"/>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5" name="عنصر نائب للتذييل 4"/>
          <p:cNvSpPr>
            <a:spLocks noGrp="1"/>
          </p:cNvSpPr>
          <p:nvPr>
            <p:ph type="ftr" sz="quarter" idx="11"/>
          </p:nvPr>
        </p:nvSpPr>
        <p:spPr/>
        <p:txBody>
          <a:bodyPr/>
          <a:lstStyle/>
          <a:p>
            <a:endParaRPr lang="ar-JO"/>
          </a:p>
        </p:txBody>
      </p:sp>
      <p:sp>
        <p:nvSpPr>
          <p:cNvPr id="6" name="عنصر نائب لرقم الشريحة 5"/>
          <p:cNvSpPr>
            <a:spLocks noGrp="1"/>
          </p:cNvSpPr>
          <p:nvPr>
            <p:ph type="sldNum" sz="quarter" idx="12"/>
          </p:nvPr>
        </p:nvSpPr>
        <p:spPr/>
        <p:txBody>
          <a:bodyPr/>
          <a:lstStyle/>
          <a:p>
            <a:fld id="{C2BC0AF6-95F7-46B4-AAA8-8750AA7D629A}" type="slidenum">
              <a:rPr lang="ar-JO" smtClean="0"/>
              <a:pPr/>
              <a:t>‹#›</a:t>
            </a:fld>
            <a:endParaRPr lang="ar-J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8" name="عنصر نائب للتذييل 7"/>
          <p:cNvSpPr>
            <a:spLocks noGrp="1"/>
          </p:cNvSpPr>
          <p:nvPr>
            <p:ph type="ftr" sz="quarter" idx="11"/>
          </p:nvPr>
        </p:nvSpPr>
        <p:spPr/>
        <p:txBody>
          <a:bodyPr/>
          <a:lstStyle/>
          <a:p>
            <a:endParaRPr lang="ar-JO"/>
          </a:p>
        </p:txBody>
      </p:sp>
      <p:sp>
        <p:nvSpPr>
          <p:cNvPr id="9" name="عنصر نائب لرقم الشريحة 8"/>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4" name="عنصر نائب للتذييل 3"/>
          <p:cNvSpPr>
            <a:spLocks noGrp="1"/>
          </p:cNvSpPr>
          <p:nvPr>
            <p:ph type="ftr" sz="quarter" idx="11"/>
          </p:nvPr>
        </p:nvSpPr>
        <p:spPr/>
        <p:txBody>
          <a:bodyPr/>
          <a:lstStyle/>
          <a:p>
            <a:endParaRPr lang="ar-JO"/>
          </a:p>
        </p:txBody>
      </p:sp>
      <p:sp>
        <p:nvSpPr>
          <p:cNvPr id="5" name="عنصر نائب لرقم الشريحة 4"/>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3" name="عنصر نائب للتذييل 2"/>
          <p:cNvSpPr>
            <a:spLocks noGrp="1"/>
          </p:cNvSpPr>
          <p:nvPr>
            <p:ph type="ftr" sz="quarter" idx="11"/>
          </p:nvPr>
        </p:nvSpPr>
        <p:spPr/>
        <p:txBody>
          <a:bodyPr/>
          <a:lstStyle/>
          <a:p>
            <a:endParaRPr lang="ar-JO"/>
          </a:p>
        </p:txBody>
      </p:sp>
      <p:sp>
        <p:nvSpPr>
          <p:cNvPr id="4" name="عنصر نائب لرقم الشريحة 3"/>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p:txBody>
          <a:bodyPr/>
          <a:lstStyle/>
          <a:p>
            <a:fld id="{C2BC0AF6-95F7-46B4-AAA8-8750AA7D629A}" type="slidenum">
              <a:rPr lang="ar-JO" smtClean="0"/>
              <a:pPr/>
              <a:t>‹#›</a:t>
            </a:fld>
            <a:endParaRPr lang="ar-J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8E9AAFC-4ACC-4CEB-9F72-E663912BA004}" type="datetimeFigureOut">
              <a:rPr lang="ar-JO" smtClean="0"/>
              <a:pPr/>
              <a:t>23/05/1441</a:t>
            </a:fld>
            <a:endParaRPr lang="ar-JO"/>
          </a:p>
        </p:txBody>
      </p:sp>
      <p:sp>
        <p:nvSpPr>
          <p:cNvPr id="6" name="عنصر نائب للتذييل 5"/>
          <p:cNvSpPr>
            <a:spLocks noGrp="1"/>
          </p:cNvSpPr>
          <p:nvPr>
            <p:ph type="ftr" sz="quarter" idx="11"/>
          </p:nvPr>
        </p:nvSpPr>
        <p:spPr/>
        <p:txBody>
          <a:bodyPr/>
          <a:lstStyle/>
          <a:p>
            <a:endParaRPr lang="ar-JO"/>
          </a:p>
        </p:txBody>
      </p:sp>
      <p:sp>
        <p:nvSpPr>
          <p:cNvPr id="7" name="عنصر نائب لرقم الشريحة 6"/>
          <p:cNvSpPr>
            <a:spLocks noGrp="1"/>
          </p:cNvSpPr>
          <p:nvPr>
            <p:ph type="sldNum" sz="quarter" idx="12"/>
          </p:nvPr>
        </p:nvSpPr>
        <p:spPr>
          <a:xfrm>
            <a:off x="8077200" y="6356350"/>
            <a:ext cx="609600" cy="365125"/>
          </a:xfrm>
        </p:spPr>
        <p:txBody>
          <a:bodyPr/>
          <a:lstStyle/>
          <a:p>
            <a:fld id="{C2BC0AF6-95F7-46B4-AAA8-8750AA7D629A}" type="slidenum">
              <a:rPr lang="ar-JO" smtClean="0"/>
              <a:pPr/>
              <a:t>‹#›</a:t>
            </a:fld>
            <a:endParaRPr lang="ar-JO"/>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8E9AAFC-4ACC-4CEB-9F72-E663912BA004}" type="datetimeFigureOut">
              <a:rPr lang="ar-JO" smtClean="0"/>
              <a:pPr/>
              <a:t>23/05/1441</a:t>
            </a:fld>
            <a:endParaRPr lang="ar-JO"/>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JO"/>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2BC0AF6-95F7-46B4-AAA8-8750AA7D629A}" type="slidenum">
              <a:rPr lang="ar-JO" smtClean="0"/>
              <a:pPr/>
              <a:t>‹#›</a:t>
            </a:fld>
            <a:endParaRPr lang="ar-JO"/>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esa.un.org/unpd/wpp/" TargetMode="External"/><Relationship Id="rId2" Type="http://schemas.openxmlformats.org/officeDocument/2006/relationships/hyperlink" Target="https://www.worldometers.info/"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Western_Romance_languages" TargetMode="External"/><Relationship Id="rId13" Type="http://schemas.openxmlformats.org/officeDocument/2006/relationships/hyperlink" Target="https://en.wikipedia.org/wiki/Catalan_language" TargetMode="External"/><Relationship Id="rId3" Type="http://schemas.openxmlformats.org/officeDocument/2006/relationships/hyperlink" Target="https://en.wikipedia.org/wiki/Romance_languages" TargetMode="External"/><Relationship Id="rId7" Type="http://schemas.openxmlformats.org/officeDocument/2006/relationships/hyperlink" Target="https://en.wikipedia.org/wiki/Istro-Romanian_language" TargetMode="External"/><Relationship Id="rId12" Type="http://schemas.openxmlformats.org/officeDocument/2006/relationships/hyperlink" Target="https://en.wikipedia.org/wiki/Portuguese_language" TargetMode="External"/><Relationship Id="rId2" Type="http://schemas.openxmlformats.org/officeDocument/2006/relationships/hyperlink" Target="https://en.wikipedia.org/wiki/Romanian_language" TargetMode="External"/><Relationship Id="rId1" Type="http://schemas.openxmlformats.org/officeDocument/2006/relationships/slideLayout" Target="../slideLayouts/slideLayout1.xml"/><Relationship Id="rId6" Type="http://schemas.openxmlformats.org/officeDocument/2006/relationships/hyperlink" Target="https://en.wikipedia.org/wiki/Megleno-Romanian_language" TargetMode="External"/><Relationship Id="rId11" Type="http://schemas.openxmlformats.org/officeDocument/2006/relationships/hyperlink" Target="https://en.wikipedia.org/wiki/Spanish_language" TargetMode="External"/><Relationship Id="rId5" Type="http://schemas.openxmlformats.org/officeDocument/2006/relationships/hyperlink" Target="https://en.wikipedia.org/wiki/Aromanian_language" TargetMode="External"/><Relationship Id="rId10" Type="http://schemas.openxmlformats.org/officeDocument/2006/relationships/hyperlink" Target="https://en.wikipedia.org/wiki/French_language" TargetMode="External"/><Relationship Id="rId4" Type="http://schemas.openxmlformats.org/officeDocument/2006/relationships/hyperlink" Target="https://en.wikipedia.org/wiki/Eastern_Romance_languages" TargetMode="External"/><Relationship Id="rId9" Type="http://schemas.openxmlformats.org/officeDocument/2006/relationships/hyperlink" Target="https://en.wikipedia.org/wiki/Italian_language" TargetMode="External"/><Relationship Id="rId14" Type="http://schemas.openxmlformats.org/officeDocument/2006/relationships/hyperlink" Target="https://en.wikipedia.org/wiki/Romanian_alphabe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smtClean="0"/>
              <a:t>Romania</a:t>
            </a:r>
            <a:endParaRPr lang="ar-JO"/>
          </a:p>
        </p:txBody>
      </p:sp>
      <p:pic>
        <p:nvPicPr>
          <p:cNvPr id="4" name="عنصر نائب للمحتوى 3" descr="Prime-Minister-of-Romania.jpg"/>
          <p:cNvPicPr>
            <a:picLocks noGrp="1" noChangeAspect="1"/>
          </p:cNvPicPr>
          <p:nvPr>
            <p:ph idx="1"/>
          </p:nvPr>
        </p:nvPicPr>
        <p:blipFill>
          <a:blip r:embed="rId2" cstate="print"/>
          <a:stretch>
            <a:fillRect/>
          </a:stretch>
        </p:blipFill>
        <p:spPr>
          <a:xfrm>
            <a:off x="1645708" y="1935163"/>
            <a:ext cx="5852583" cy="4389437"/>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331640" y="1"/>
            <a:ext cx="6552728" cy="1196752"/>
          </a:xfrm>
        </p:spPr>
        <p:txBody>
          <a:bodyPr/>
          <a:lstStyle/>
          <a:p>
            <a:r>
              <a:rPr lang="en-US" dirty="0" smtClean="0"/>
              <a:t>Romanian dress </a:t>
            </a:r>
            <a:endParaRPr lang="ar-JO" dirty="0"/>
          </a:p>
        </p:txBody>
      </p:sp>
      <p:sp>
        <p:nvSpPr>
          <p:cNvPr id="3" name="عنوان فرعي 2"/>
          <p:cNvSpPr>
            <a:spLocks noGrp="1"/>
          </p:cNvSpPr>
          <p:nvPr>
            <p:ph type="subTitle" idx="1"/>
          </p:nvPr>
        </p:nvSpPr>
        <p:spPr>
          <a:xfrm>
            <a:off x="0" y="980728"/>
            <a:ext cx="9144000" cy="5877272"/>
          </a:xfrm>
        </p:spPr>
        <p:txBody>
          <a:bodyPr/>
          <a:lstStyle/>
          <a:p>
            <a:pPr algn="l"/>
            <a:r>
              <a:rPr lang="en-US" dirty="0" smtClean="0">
                <a:solidFill>
                  <a:schemeClr val="tx1"/>
                </a:solidFill>
              </a:rPr>
              <a:t>Romanian dress refers to the traditional clothing worn by Romanians, who live primarily in Romania and Moldova, with smaller communities in Ukraine and Serbia. Today, the vast majority of Romanians wear modern style dress on most occasions, and the garments described here largely fell out of use during the 20th century. However, they can still be seen in more remote areas, on special occasions, and at ethnographic and folk events. Each historical region has its own specific variety of costume.</a:t>
            </a:r>
            <a:endParaRPr lang="ar-JO"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Romanian dress</a:t>
            </a:r>
            <a:endParaRPr lang="ar-JO" dirty="0"/>
          </a:p>
        </p:txBody>
      </p:sp>
      <p:sp>
        <p:nvSpPr>
          <p:cNvPr id="3" name="عنصر نائب للنص 2"/>
          <p:cNvSpPr>
            <a:spLocks noGrp="1"/>
          </p:cNvSpPr>
          <p:nvPr>
            <p:ph type="body" idx="1"/>
          </p:nvPr>
        </p:nvSpPr>
        <p:spPr/>
        <p:txBody>
          <a:bodyPr/>
          <a:lstStyle/>
          <a:p>
            <a:endParaRPr lang="ar-JO"/>
          </a:p>
        </p:txBody>
      </p:sp>
      <p:sp>
        <p:nvSpPr>
          <p:cNvPr id="5" name="عنصر نائب للنص 4"/>
          <p:cNvSpPr>
            <a:spLocks noGrp="1"/>
          </p:cNvSpPr>
          <p:nvPr>
            <p:ph type="body" sz="half" idx="3"/>
          </p:nvPr>
        </p:nvSpPr>
        <p:spPr>
          <a:xfrm>
            <a:off x="6156176" y="1535113"/>
            <a:ext cx="2530624" cy="639762"/>
          </a:xfrm>
        </p:spPr>
        <p:txBody>
          <a:bodyPr/>
          <a:lstStyle/>
          <a:p>
            <a:endParaRPr lang="ar-JO" dirty="0"/>
          </a:p>
        </p:txBody>
      </p:sp>
      <p:pic>
        <p:nvPicPr>
          <p:cNvPr id="8" name="عنصر نائب للمحتوى 7" descr="D-R_comparison.jpg"/>
          <p:cNvPicPr>
            <a:picLocks noGrp="1" noChangeAspect="1"/>
          </p:cNvPicPr>
          <p:nvPr>
            <p:ph sz="quarter" idx="2"/>
          </p:nvPr>
        </p:nvPicPr>
        <p:blipFill>
          <a:blip r:embed="rId2" cstate="print"/>
          <a:stretch>
            <a:fillRect/>
          </a:stretch>
        </p:blipFill>
        <p:spPr>
          <a:xfrm>
            <a:off x="467544" y="1844824"/>
            <a:ext cx="4536504" cy="4464496"/>
          </a:xfrm>
        </p:spPr>
      </p:pic>
      <p:pic>
        <p:nvPicPr>
          <p:cNvPr id="7" name="عنصر نائب للمحتوى 6" descr="Dacian_women.jpg"/>
          <p:cNvPicPr>
            <a:picLocks noGrp="1" noChangeAspect="1"/>
          </p:cNvPicPr>
          <p:nvPr>
            <p:ph sz="quarter" idx="4"/>
          </p:nvPr>
        </p:nvPicPr>
        <p:blipFill>
          <a:blip r:embed="rId3" cstate="print"/>
          <a:stretch>
            <a:fillRect/>
          </a:stretch>
        </p:blipFill>
        <p:spPr>
          <a:xfrm>
            <a:off x="4932040" y="1484784"/>
            <a:ext cx="4032448" cy="4824536"/>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60648"/>
            <a:ext cx="7772400" cy="792088"/>
          </a:xfrm>
        </p:spPr>
        <p:txBody>
          <a:bodyPr>
            <a:normAutofit fontScale="90000"/>
          </a:bodyPr>
          <a:lstStyle/>
          <a:p>
            <a:r>
              <a:rPr lang="en-US" dirty="0" smtClean="0"/>
              <a:t/>
            </a:r>
            <a:br>
              <a:rPr lang="en-US" dirty="0" smtClean="0"/>
            </a:br>
            <a:r>
              <a:rPr lang="en-US" sz="6000" dirty="0" smtClean="0"/>
              <a:t> Traditional</a:t>
            </a:r>
            <a:r>
              <a:rPr lang="en-US" dirty="0" smtClean="0"/>
              <a:t> music </a:t>
            </a:r>
            <a:endParaRPr lang="ar-JO" dirty="0"/>
          </a:p>
        </p:txBody>
      </p:sp>
      <p:sp>
        <p:nvSpPr>
          <p:cNvPr id="3" name="عنوان فرعي 2"/>
          <p:cNvSpPr>
            <a:spLocks noGrp="1"/>
          </p:cNvSpPr>
          <p:nvPr>
            <p:ph type="subTitle" idx="1"/>
          </p:nvPr>
        </p:nvSpPr>
        <p:spPr>
          <a:xfrm>
            <a:off x="0" y="1484784"/>
            <a:ext cx="9144000" cy="5373216"/>
          </a:xfrm>
        </p:spPr>
        <p:txBody>
          <a:bodyPr/>
          <a:lstStyle/>
          <a:p>
            <a:pPr algn="l"/>
            <a:r>
              <a:rPr lang="en-US" dirty="0" smtClean="0">
                <a:solidFill>
                  <a:schemeClr val="tx1"/>
                </a:solidFill>
              </a:rPr>
              <a:t>Traditional Romanian music reflects a confluence of sounds similar to Central European (especially Hungarian) as well as Balkan traditional music. In Romanian folk music, emphasis is on melody rather than percussion, with frequent use of the violin for melody and often only the cimbalom for percussion. The melody itself and especially the melodic embellishments are reminiscent of music from further south in the Balkans and of a distant Turkish influence.</a:t>
            </a:r>
            <a:endParaRPr lang="ar-JO"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0"/>
            <a:ext cx="7772400" cy="1470025"/>
          </a:xfrm>
        </p:spPr>
        <p:txBody>
          <a:bodyPr>
            <a:normAutofit fontScale="90000"/>
          </a:bodyPr>
          <a:lstStyle/>
          <a:p>
            <a:r>
              <a:rPr lang="en-US" dirty="0" smtClean="0"/>
              <a:t>The </a:t>
            </a:r>
            <a:r>
              <a:rPr lang="en-US" dirty="0" smtClean="0"/>
              <a:t>most popular food in Romania</a:t>
            </a:r>
            <a:endParaRPr lang="ar-JO" dirty="0"/>
          </a:p>
        </p:txBody>
      </p:sp>
      <p:sp>
        <p:nvSpPr>
          <p:cNvPr id="3" name="عنوان فرعي 2"/>
          <p:cNvSpPr>
            <a:spLocks noGrp="1"/>
          </p:cNvSpPr>
          <p:nvPr>
            <p:ph type="subTitle" idx="1"/>
          </p:nvPr>
        </p:nvSpPr>
        <p:spPr>
          <a:xfrm>
            <a:off x="0" y="1556792"/>
            <a:ext cx="9144000" cy="4968552"/>
          </a:xfrm>
        </p:spPr>
        <p:txBody>
          <a:bodyPr/>
          <a:lstStyle/>
          <a:p>
            <a:pPr algn="l"/>
            <a:r>
              <a:rPr lang="en-US" dirty="0" smtClean="0">
                <a:solidFill>
                  <a:schemeClr val="tx1"/>
                </a:solidFill>
              </a:rPr>
              <a:t>Traditional Romanian dishes heavily feature meat but also usually include vegetables or fruits. Cabbage rolls (called </a:t>
            </a:r>
            <a:r>
              <a:rPr lang="en-US" dirty="0" err="1" smtClean="0">
                <a:solidFill>
                  <a:schemeClr val="tx1"/>
                </a:solidFill>
              </a:rPr>
              <a:t>sarmale</a:t>
            </a:r>
            <a:r>
              <a:rPr lang="en-US" dirty="0" smtClean="0">
                <a:solidFill>
                  <a:schemeClr val="tx1"/>
                </a:solidFill>
              </a:rPr>
              <a:t>), stuffed with spiced pork and rice, are so traditional they are regarded as the national dish of Romania and are a favorite main dish.</a:t>
            </a:r>
          </a:p>
          <a:p>
            <a:pPr algn="l"/>
            <a:endParaRPr lang="ar-J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75656" y="1"/>
            <a:ext cx="5616624" cy="980727"/>
          </a:xfrm>
        </p:spPr>
        <p:txBody>
          <a:bodyPr/>
          <a:lstStyle/>
          <a:p>
            <a:r>
              <a:rPr lang="en-US" dirty="0" smtClean="0"/>
              <a:t>The celebrities</a:t>
            </a:r>
            <a:endParaRPr lang="ar-JO" dirty="0"/>
          </a:p>
        </p:txBody>
      </p:sp>
      <p:sp>
        <p:nvSpPr>
          <p:cNvPr id="3" name="عنوان فرعي 2"/>
          <p:cNvSpPr>
            <a:spLocks noGrp="1"/>
          </p:cNvSpPr>
          <p:nvPr>
            <p:ph type="subTitle" idx="1"/>
          </p:nvPr>
        </p:nvSpPr>
        <p:spPr>
          <a:xfrm>
            <a:off x="0" y="908720"/>
            <a:ext cx="9144000" cy="5949280"/>
          </a:xfrm>
        </p:spPr>
        <p:txBody>
          <a:bodyPr/>
          <a:lstStyle/>
          <a:p>
            <a:pPr algn="l"/>
            <a:r>
              <a:rPr lang="en-US" dirty="0" smtClean="0">
                <a:solidFill>
                  <a:schemeClr val="tx1"/>
                </a:solidFill>
              </a:rPr>
              <a:t>Angela </a:t>
            </a:r>
            <a:r>
              <a:rPr lang="en-US" dirty="0" err="1" smtClean="0">
                <a:solidFill>
                  <a:schemeClr val="tx1"/>
                </a:solidFill>
              </a:rPr>
              <a:t>Gheorghiu</a:t>
            </a:r>
            <a:r>
              <a:rPr lang="en-US" dirty="0" smtClean="0">
                <a:solidFill>
                  <a:schemeClr val="tx1"/>
                </a:solidFill>
              </a:rPr>
              <a:t>. ...</a:t>
            </a:r>
          </a:p>
          <a:p>
            <a:pPr algn="l"/>
            <a:r>
              <a:rPr lang="en-US" dirty="0" smtClean="0">
                <a:solidFill>
                  <a:schemeClr val="tx1"/>
                </a:solidFill>
              </a:rPr>
              <a:t>George </a:t>
            </a:r>
            <a:r>
              <a:rPr lang="en-US" dirty="0" err="1" smtClean="0">
                <a:solidFill>
                  <a:schemeClr val="tx1"/>
                </a:solidFill>
              </a:rPr>
              <a:t>Enescu</a:t>
            </a:r>
            <a:r>
              <a:rPr lang="en-US" dirty="0" smtClean="0">
                <a:solidFill>
                  <a:schemeClr val="tx1"/>
                </a:solidFill>
              </a:rPr>
              <a:t> (1881-1955) ...</a:t>
            </a:r>
          </a:p>
          <a:p>
            <a:pPr algn="l"/>
            <a:r>
              <a:rPr lang="en-US" dirty="0" err="1" smtClean="0">
                <a:solidFill>
                  <a:schemeClr val="tx1"/>
                </a:solidFill>
              </a:rPr>
              <a:t>Radu</a:t>
            </a:r>
            <a:r>
              <a:rPr lang="en-US" dirty="0" smtClean="0">
                <a:solidFill>
                  <a:schemeClr val="tx1"/>
                </a:solidFill>
              </a:rPr>
              <a:t> </a:t>
            </a:r>
            <a:r>
              <a:rPr lang="en-US" dirty="0" err="1" smtClean="0">
                <a:solidFill>
                  <a:schemeClr val="tx1"/>
                </a:solidFill>
              </a:rPr>
              <a:t>Lupu</a:t>
            </a:r>
            <a:r>
              <a:rPr lang="en-US" dirty="0" smtClean="0">
                <a:solidFill>
                  <a:schemeClr val="tx1"/>
                </a:solidFill>
              </a:rPr>
              <a:t>. ...</a:t>
            </a:r>
          </a:p>
          <a:p>
            <a:pPr algn="l"/>
            <a:r>
              <a:rPr lang="en-US" dirty="0" smtClean="0">
                <a:solidFill>
                  <a:schemeClr val="tx1"/>
                </a:solidFill>
              </a:rPr>
              <a:t>Gheorghe </a:t>
            </a:r>
            <a:r>
              <a:rPr lang="en-US" dirty="0" err="1" smtClean="0">
                <a:solidFill>
                  <a:schemeClr val="tx1"/>
                </a:solidFill>
              </a:rPr>
              <a:t>Zamfir</a:t>
            </a:r>
            <a:r>
              <a:rPr lang="en-US" dirty="0" smtClean="0">
                <a:solidFill>
                  <a:schemeClr val="tx1"/>
                </a:solidFill>
              </a:rPr>
              <a:t>. ...</a:t>
            </a:r>
          </a:p>
          <a:p>
            <a:pPr algn="l"/>
            <a:r>
              <a:rPr lang="en-US" dirty="0" err="1" smtClean="0">
                <a:solidFill>
                  <a:schemeClr val="tx1"/>
                </a:solidFill>
              </a:rPr>
              <a:t>Constantin</a:t>
            </a:r>
            <a:r>
              <a:rPr lang="en-US" dirty="0" smtClean="0">
                <a:solidFill>
                  <a:schemeClr val="tx1"/>
                </a:solidFill>
              </a:rPr>
              <a:t> Brancusi (1876-1956) ...</a:t>
            </a:r>
          </a:p>
          <a:p>
            <a:pPr algn="l"/>
            <a:r>
              <a:rPr lang="en-US" dirty="0" smtClean="0">
                <a:solidFill>
                  <a:schemeClr val="tx1"/>
                </a:solidFill>
              </a:rPr>
              <a:t>Alexandra </a:t>
            </a:r>
            <a:r>
              <a:rPr lang="en-US" dirty="0" err="1" smtClean="0">
                <a:solidFill>
                  <a:schemeClr val="tx1"/>
                </a:solidFill>
              </a:rPr>
              <a:t>Nechita</a:t>
            </a:r>
            <a:r>
              <a:rPr lang="en-US" dirty="0" smtClean="0">
                <a:solidFill>
                  <a:schemeClr val="tx1"/>
                </a:solidFill>
              </a:rPr>
              <a:t>. ...</a:t>
            </a:r>
          </a:p>
          <a:p>
            <a:pPr algn="l"/>
            <a:r>
              <a:rPr lang="en-US" dirty="0" smtClean="0">
                <a:solidFill>
                  <a:schemeClr val="tx1"/>
                </a:solidFill>
              </a:rPr>
              <a:t>Nadia Comaneci. ...</a:t>
            </a:r>
          </a:p>
          <a:p>
            <a:pPr algn="l"/>
            <a:r>
              <a:rPr lang="en-US" dirty="0" err="1" smtClean="0">
                <a:solidFill>
                  <a:schemeClr val="tx1"/>
                </a:solidFill>
              </a:rPr>
              <a:t>Simona</a:t>
            </a:r>
            <a:r>
              <a:rPr lang="en-US" dirty="0" smtClean="0">
                <a:solidFill>
                  <a:schemeClr val="tx1"/>
                </a:solidFill>
              </a:rPr>
              <a:t> </a:t>
            </a:r>
            <a:r>
              <a:rPr lang="en-US" dirty="0" err="1" smtClean="0">
                <a:solidFill>
                  <a:schemeClr val="tx1"/>
                </a:solidFill>
              </a:rPr>
              <a:t>Halep</a:t>
            </a:r>
            <a:r>
              <a:rPr lang="en-US" dirty="0" smtClean="0">
                <a:solidFill>
                  <a:schemeClr val="tx1"/>
                </a:solidFill>
              </a:rPr>
              <a:t>.</a:t>
            </a:r>
          </a:p>
          <a:p>
            <a:r>
              <a:rPr lang="en-US" dirty="0" smtClean="0"/>
              <a:t/>
            </a:r>
            <a:br>
              <a:rPr lang="en-US" dirty="0" smtClean="0"/>
            </a:br>
            <a:endParaRPr lang="ar-J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67744" y="1"/>
            <a:ext cx="4392488" cy="764703"/>
          </a:xfrm>
        </p:spPr>
        <p:txBody>
          <a:bodyPr>
            <a:normAutofit fontScale="90000"/>
          </a:bodyPr>
          <a:lstStyle/>
          <a:p>
            <a:r>
              <a:rPr lang="en-US" dirty="0" smtClean="0"/>
              <a:t>source</a:t>
            </a:r>
            <a:endParaRPr lang="ar-JO" dirty="0"/>
          </a:p>
        </p:txBody>
      </p:sp>
      <p:sp>
        <p:nvSpPr>
          <p:cNvPr id="3" name="عنوان فرعي 2"/>
          <p:cNvSpPr>
            <a:spLocks noGrp="1"/>
          </p:cNvSpPr>
          <p:nvPr>
            <p:ph type="subTitle" idx="1"/>
          </p:nvPr>
        </p:nvSpPr>
        <p:spPr>
          <a:xfrm>
            <a:off x="0" y="620688"/>
            <a:ext cx="9144000" cy="6237312"/>
          </a:xfrm>
        </p:spPr>
        <p:txBody>
          <a:bodyPr/>
          <a:lstStyle/>
          <a:p>
            <a:pPr algn="l"/>
            <a:r>
              <a:rPr lang="en-US" dirty="0" smtClean="0">
                <a:solidFill>
                  <a:schemeClr val="tx1"/>
                </a:solidFill>
              </a:rPr>
              <a:t>Food and Agriculture Organization, electronic files </a:t>
            </a:r>
            <a:r>
              <a:rPr lang="en-US" dirty="0" smtClean="0">
                <a:solidFill>
                  <a:schemeClr val="tx1"/>
                </a:solidFill>
              </a:rPr>
              <a:t>and </a:t>
            </a:r>
            <a:r>
              <a:rPr lang="ar-JO" dirty="0" smtClean="0">
                <a:solidFill>
                  <a:schemeClr val="tx1"/>
                </a:solidFill>
              </a:rPr>
              <a:t>   </a:t>
            </a:r>
            <a:r>
              <a:rPr lang="en-US" dirty="0" smtClean="0">
                <a:solidFill>
                  <a:schemeClr val="tx1"/>
                </a:solidFill>
              </a:rPr>
              <a:t>web site.</a:t>
            </a:r>
          </a:p>
          <a:p>
            <a:pPr algn="l"/>
            <a:r>
              <a:rPr lang="en-US" b="1" dirty="0" err="1" smtClean="0">
                <a:solidFill>
                  <a:schemeClr val="tx1"/>
                </a:solidFill>
              </a:rPr>
              <a:t>Worldometer</a:t>
            </a:r>
            <a:r>
              <a:rPr lang="en-US" dirty="0" smtClean="0">
                <a:solidFill>
                  <a:schemeClr val="tx1"/>
                </a:solidFill>
              </a:rPr>
              <a:t> (</a:t>
            </a:r>
            <a:r>
              <a:rPr lang="en-US" u="sng" dirty="0" smtClean="0">
                <a:solidFill>
                  <a:schemeClr val="tx1"/>
                </a:solidFill>
                <a:hlinkClick r:id="rId2"/>
              </a:rPr>
              <a:t>www.Worldometers.info</a:t>
            </a:r>
            <a:r>
              <a:rPr lang="en-US" dirty="0" smtClean="0">
                <a:solidFill>
                  <a:schemeClr val="tx1"/>
                </a:solidFill>
              </a:rPr>
              <a:t>)Elaboration of data by United Nations, Department of Economic and Social Affairs, Population Division. </a:t>
            </a:r>
            <a:r>
              <a:rPr lang="en-US" u="sng" dirty="0" smtClean="0">
                <a:solidFill>
                  <a:schemeClr val="tx1"/>
                </a:solidFill>
                <a:hlinkClick r:id="rId3"/>
              </a:rPr>
              <a:t>World Population Prospects: The 2019 Revision</a:t>
            </a:r>
            <a:r>
              <a:rPr lang="en-US" dirty="0" smtClean="0">
                <a:solidFill>
                  <a:schemeClr val="tx1"/>
                </a:solidFill>
              </a:rPr>
              <a:t>. (</a:t>
            </a:r>
            <a:r>
              <a:rPr lang="en-US" dirty="0" smtClean="0">
                <a:solidFill>
                  <a:schemeClr val="tx1"/>
                </a:solidFill>
              </a:rPr>
              <a:t>Medium-fertility </a:t>
            </a:r>
            <a:r>
              <a:rPr lang="en-US" dirty="0" smtClean="0">
                <a:solidFill>
                  <a:schemeClr val="tx1"/>
                </a:solidFill>
              </a:rPr>
              <a:t>variant).</a:t>
            </a:r>
          </a:p>
          <a:p>
            <a:pPr algn="l"/>
            <a:r>
              <a:rPr lang="en-US" dirty="0" smtClean="0">
                <a:solidFill>
                  <a:schemeClr val="tx1"/>
                </a:solidFill>
              </a:rPr>
              <a:t>Wikipedia</a:t>
            </a:r>
            <a:r>
              <a:rPr lang="en-US" dirty="0" smtClean="0">
                <a:solidFill>
                  <a:schemeClr val="tx1"/>
                </a:solidFill>
              </a:rPr>
              <a:t>.</a:t>
            </a:r>
          </a:p>
          <a:p>
            <a:pPr algn="l"/>
            <a:endParaRPr lang="ar-JO"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75656" y="0"/>
            <a:ext cx="6552728" cy="1052736"/>
          </a:xfrm>
        </p:spPr>
        <p:txBody>
          <a:bodyPr/>
          <a:lstStyle/>
          <a:p>
            <a:r>
              <a:rPr lang="en-US" dirty="0" smtClean="0"/>
              <a:t>Location and surface </a:t>
            </a:r>
            <a:endParaRPr lang="ar-JO" dirty="0"/>
          </a:p>
        </p:txBody>
      </p:sp>
      <p:sp>
        <p:nvSpPr>
          <p:cNvPr id="3" name="عنوان فرعي 2"/>
          <p:cNvSpPr>
            <a:spLocks noGrp="1"/>
          </p:cNvSpPr>
          <p:nvPr>
            <p:ph type="subTitle" idx="1"/>
          </p:nvPr>
        </p:nvSpPr>
        <p:spPr>
          <a:xfrm>
            <a:off x="179512" y="980728"/>
            <a:ext cx="8784976" cy="5760640"/>
          </a:xfrm>
        </p:spPr>
        <p:txBody>
          <a:bodyPr/>
          <a:lstStyle/>
          <a:p>
            <a:pPr algn="l"/>
            <a:r>
              <a:rPr lang="en-US" dirty="0" smtClean="0">
                <a:solidFill>
                  <a:schemeClr val="tx1"/>
                </a:solidFill>
              </a:rPr>
              <a:t>The value for Surface area (sq. km) in Romania was 238,400 as of 2018</a:t>
            </a:r>
            <a:r>
              <a:rPr lang="en-US" dirty="0" smtClean="0">
                <a:solidFill>
                  <a:schemeClr val="tx1"/>
                </a:solidFill>
              </a:rPr>
              <a:t>.</a:t>
            </a:r>
          </a:p>
          <a:p>
            <a:pPr algn="l"/>
            <a:r>
              <a:rPr lang="en-US" dirty="0" smtClean="0">
                <a:solidFill>
                  <a:schemeClr val="tx1"/>
                </a:solidFill>
              </a:rPr>
              <a:t>Romania is situated in the southeastern part of Central Europe and shares borders with Hungary to the northwest, Serbia to the southwest, Bulgaria to the south, the Black Sea to the southeast, Ukraine to the east and to the north and the Republic of Moldova to the east. Roughly the size of Oregon, Romania is the second largest country in the area, after Poland. </a:t>
            </a:r>
            <a:endParaRPr lang="ar-JO"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0"/>
            <a:ext cx="9144000" cy="1196752"/>
          </a:xfrm>
        </p:spPr>
        <p:txBody>
          <a:bodyPr/>
          <a:lstStyle/>
          <a:p>
            <a:r>
              <a:rPr lang="en-US" dirty="0" smtClean="0"/>
              <a:t>Geographical and population</a:t>
            </a:r>
            <a:endParaRPr lang="ar-JO" dirty="0"/>
          </a:p>
        </p:txBody>
      </p:sp>
      <p:sp>
        <p:nvSpPr>
          <p:cNvPr id="3" name="عنوان فرعي 2"/>
          <p:cNvSpPr>
            <a:spLocks noGrp="1"/>
          </p:cNvSpPr>
          <p:nvPr>
            <p:ph type="subTitle" idx="1"/>
          </p:nvPr>
        </p:nvSpPr>
        <p:spPr>
          <a:xfrm>
            <a:off x="0" y="1196752"/>
            <a:ext cx="9144000" cy="5661248"/>
          </a:xfrm>
        </p:spPr>
        <p:txBody>
          <a:bodyPr>
            <a:normAutofit/>
          </a:bodyPr>
          <a:lstStyle/>
          <a:p>
            <a:pPr algn="l" fontAlgn="base"/>
            <a:r>
              <a:rPr lang="en-US" dirty="0" smtClean="0">
                <a:solidFill>
                  <a:schemeClr val="tx1"/>
                </a:solidFill>
              </a:rPr>
              <a:t>Located halfway between the Equator and the North Pole, Romania is the 12th largest country in Europe.</a:t>
            </a:r>
            <a:br>
              <a:rPr lang="en-US" dirty="0" smtClean="0">
                <a:solidFill>
                  <a:schemeClr val="tx1"/>
                </a:solidFill>
              </a:rPr>
            </a:br>
            <a:r>
              <a:rPr lang="en-US" dirty="0" smtClean="0">
                <a:solidFill>
                  <a:schemeClr val="tx1"/>
                </a:solidFill>
              </a:rPr>
              <a:t>Romania's </a:t>
            </a:r>
            <a:r>
              <a:rPr lang="en-US" dirty="0" smtClean="0">
                <a:solidFill>
                  <a:schemeClr val="tx1"/>
                </a:solidFill>
              </a:rPr>
              <a:t>terrain is almost evenly divided between </a:t>
            </a:r>
            <a:r>
              <a:rPr lang="en-US" dirty="0" smtClean="0">
                <a:solidFill>
                  <a:schemeClr val="tx1"/>
                </a:solidFill>
              </a:rPr>
              <a:t>mountains</a:t>
            </a:r>
            <a:r>
              <a:rPr lang="en-US" dirty="0" smtClean="0">
                <a:solidFill>
                  <a:schemeClr val="tx1"/>
                </a:solidFill>
              </a:rPr>
              <a:t>, hills and plains</a:t>
            </a:r>
            <a:r>
              <a:rPr lang="en-US" dirty="0" smtClean="0">
                <a:solidFill>
                  <a:schemeClr val="tx1"/>
                </a:solidFill>
              </a:rPr>
              <a:t>.</a:t>
            </a:r>
          </a:p>
          <a:p>
            <a:pPr algn="l" fontAlgn="base"/>
            <a:r>
              <a:rPr lang="en-US" dirty="0" smtClean="0">
                <a:solidFill>
                  <a:schemeClr val="tx1"/>
                </a:solidFill>
              </a:rPr>
              <a:t>he current population of Romania is 19,294,465 as of Saturday, January 18, 2020, based on </a:t>
            </a:r>
            <a:r>
              <a:rPr lang="en-US" dirty="0" err="1" smtClean="0">
                <a:solidFill>
                  <a:schemeClr val="tx1"/>
                </a:solidFill>
              </a:rPr>
              <a:t>Worldometer</a:t>
            </a:r>
            <a:r>
              <a:rPr lang="en-US" dirty="0" smtClean="0">
                <a:solidFill>
                  <a:schemeClr val="tx1"/>
                </a:solidFill>
              </a:rPr>
              <a:t> elaboration of the latest United Nations data.</a:t>
            </a:r>
          </a:p>
          <a:p>
            <a:pPr algn="l" fontAlgn="base"/>
            <a:r>
              <a:rPr lang="en-US" dirty="0" smtClean="0">
                <a:solidFill>
                  <a:schemeClr val="tx1"/>
                </a:solidFill>
              </a:rPr>
              <a:t>Romania 2020 population is estimated at 19,237,691 people at mid year according to UN data.</a:t>
            </a:r>
          </a:p>
          <a:p>
            <a:pPr algn="l" fontAlgn="base"/>
            <a:r>
              <a:rPr lang="en-US" dirty="0" smtClean="0">
                <a:solidFill>
                  <a:schemeClr val="tx1"/>
                </a:solidFill>
              </a:rPr>
              <a:t>Romania population is equivalent to 0.25% of the total world population.</a:t>
            </a:r>
          </a:p>
          <a:p>
            <a:pPr algn="l" fontAlgn="base"/>
            <a:endParaRPr lang="en-US" dirty="0" smtClean="0">
              <a:solidFill>
                <a:schemeClr val="tx1"/>
              </a:solidFill>
            </a:endParaRPr>
          </a:p>
          <a:p>
            <a:pPr algn="l"/>
            <a:endParaRPr lang="ar-JO"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03648" y="1"/>
            <a:ext cx="6552728" cy="980728"/>
          </a:xfrm>
        </p:spPr>
        <p:txBody>
          <a:bodyPr/>
          <a:lstStyle/>
          <a:p>
            <a:r>
              <a:rPr lang="en-US" dirty="0" smtClean="0"/>
              <a:t>The climate</a:t>
            </a:r>
            <a:endParaRPr lang="ar-JO" dirty="0"/>
          </a:p>
        </p:txBody>
      </p:sp>
      <p:sp>
        <p:nvSpPr>
          <p:cNvPr id="3" name="عنوان فرعي 2"/>
          <p:cNvSpPr>
            <a:spLocks noGrp="1"/>
          </p:cNvSpPr>
          <p:nvPr>
            <p:ph type="subTitle" idx="1"/>
          </p:nvPr>
        </p:nvSpPr>
        <p:spPr>
          <a:xfrm>
            <a:off x="0" y="836712"/>
            <a:ext cx="9144000" cy="6021288"/>
          </a:xfrm>
        </p:spPr>
        <p:txBody>
          <a:bodyPr>
            <a:normAutofit/>
          </a:bodyPr>
          <a:lstStyle/>
          <a:p>
            <a:pPr algn="l"/>
            <a:r>
              <a:rPr lang="en-US" dirty="0" smtClean="0">
                <a:solidFill>
                  <a:schemeClr val="tx1"/>
                </a:solidFill>
              </a:rPr>
              <a:t>Owing to its distance from open sea and position on the southeastern portion of the European continent, Romania has a climate that is temperate and continental, with four distinct seasons. The average annual temperature is 11 °C (52 °F) in the south and 8 °C (46 °F) in the north. In summer, average maximum temperatures in Bucharest rise to 28 °C (82 °F), and temperatures over 35 °C (95 °F) are fairly common in the lower-lying areas of the country. In winter, the average maximum temperature is below 2 °C (36 °F).Precipitation is average, with over 750 mm (30 in) per year only on the highest western mountains, while around Bucharest it drops to approximately 570 mm (22 in).:29 There are some regional differences: in western sections, such as Banat, the </a:t>
            </a:r>
            <a:r>
              <a:rPr lang="en-US" sz="3500" dirty="0" smtClean="0">
                <a:solidFill>
                  <a:schemeClr val="tx1"/>
                </a:solidFill>
              </a:rPr>
              <a:t>climate</a:t>
            </a:r>
            <a:r>
              <a:rPr lang="en-US" dirty="0" smtClean="0">
                <a:solidFill>
                  <a:schemeClr val="tx1"/>
                </a:solidFill>
              </a:rPr>
              <a:t> is milder and has some Mediterranean </a:t>
            </a:r>
            <a:r>
              <a:rPr lang="en-US" dirty="0" smtClean="0">
                <a:solidFill>
                  <a:schemeClr val="tx1"/>
                </a:solidFill>
              </a:rPr>
              <a:t>influences.</a:t>
            </a:r>
            <a:endParaRPr lang="ar-JO"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1"/>
            <a:ext cx="6336704" cy="1052736"/>
          </a:xfrm>
        </p:spPr>
        <p:txBody>
          <a:bodyPr/>
          <a:lstStyle/>
          <a:p>
            <a:r>
              <a:rPr lang="en-US" dirty="0" smtClean="0"/>
              <a:t>Language</a:t>
            </a:r>
            <a:endParaRPr lang="ar-JO" dirty="0"/>
          </a:p>
        </p:txBody>
      </p:sp>
      <p:sp>
        <p:nvSpPr>
          <p:cNvPr id="3" name="عنوان فرعي 2"/>
          <p:cNvSpPr>
            <a:spLocks noGrp="1"/>
          </p:cNvSpPr>
          <p:nvPr>
            <p:ph type="subTitle" idx="1"/>
          </p:nvPr>
        </p:nvSpPr>
        <p:spPr>
          <a:xfrm>
            <a:off x="0" y="908720"/>
            <a:ext cx="9144000" cy="6120680"/>
          </a:xfrm>
        </p:spPr>
        <p:txBody>
          <a:bodyPr/>
          <a:lstStyle/>
          <a:p>
            <a:pPr algn="l"/>
            <a:r>
              <a:rPr lang="en-US" dirty="0" smtClean="0">
                <a:solidFill>
                  <a:schemeClr val="tx1"/>
                </a:solidFill>
              </a:rPr>
              <a:t>The official language is </a:t>
            </a:r>
            <a:r>
              <a:rPr lang="en-US" dirty="0" smtClean="0">
                <a:solidFill>
                  <a:schemeClr val="tx1"/>
                </a:solidFill>
                <a:hlinkClick r:id="rId2" tooltip="Romanian language"/>
              </a:rPr>
              <a:t>Romanian</a:t>
            </a:r>
            <a:r>
              <a:rPr lang="en-US" dirty="0" smtClean="0">
                <a:solidFill>
                  <a:schemeClr val="tx1"/>
                </a:solidFill>
              </a:rPr>
              <a:t>, a </a:t>
            </a:r>
            <a:r>
              <a:rPr lang="en-US" dirty="0" smtClean="0">
                <a:solidFill>
                  <a:schemeClr val="tx1"/>
                </a:solidFill>
                <a:hlinkClick r:id="rId3" tooltip="Romance languages"/>
              </a:rPr>
              <a:t>Romance language</a:t>
            </a:r>
            <a:r>
              <a:rPr lang="en-US" dirty="0" smtClean="0">
                <a:solidFill>
                  <a:schemeClr val="tx1"/>
                </a:solidFill>
              </a:rPr>
              <a:t> (the most widely spoken of the </a:t>
            </a:r>
            <a:r>
              <a:rPr lang="en-US" dirty="0" smtClean="0">
                <a:solidFill>
                  <a:schemeClr val="tx1"/>
                </a:solidFill>
                <a:hlinkClick r:id="rId4" tooltip="Eastern Romance languages"/>
              </a:rPr>
              <a:t>Eastern Romance branch</a:t>
            </a:r>
            <a:r>
              <a:rPr lang="en-US" dirty="0" smtClean="0">
                <a:solidFill>
                  <a:schemeClr val="tx1"/>
                </a:solidFill>
              </a:rPr>
              <a:t>), which presents a consistent degree of similarity to </a:t>
            </a:r>
            <a:r>
              <a:rPr lang="en-US" dirty="0" err="1" smtClean="0">
                <a:solidFill>
                  <a:schemeClr val="tx1"/>
                </a:solidFill>
                <a:hlinkClick r:id="rId5" tooltip="Aromanian language"/>
              </a:rPr>
              <a:t>Aromanian</a:t>
            </a:r>
            <a:r>
              <a:rPr lang="en-US" dirty="0" smtClean="0">
                <a:solidFill>
                  <a:schemeClr val="tx1"/>
                </a:solidFill>
              </a:rPr>
              <a:t>, </a:t>
            </a:r>
            <a:r>
              <a:rPr lang="en-US" dirty="0" err="1" smtClean="0">
                <a:solidFill>
                  <a:schemeClr val="tx1"/>
                </a:solidFill>
                <a:hlinkClick r:id="rId6" tooltip="Megleno-Romanian language"/>
              </a:rPr>
              <a:t>Megleno</a:t>
            </a:r>
            <a:r>
              <a:rPr lang="en-US" dirty="0" smtClean="0">
                <a:solidFill>
                  <a:schemeClr val="tx1"/>
                </a:solidFill>
                <a:hlinkClick r:id="rId6" tooltip="Megleno-Romanian language"/>
              </a:rPr>
              <a:t>-Romanian</a:t>
            </a:r>
            <a:r>
              <a:rPr lang="en-US" dirty="0" smtClean="0">
                <a:solidFill>
                  <a:schemeClr val="tx1"/>
                </a:solidFill>
              </a:rPr>
              <a:t>, and </a:t>
            </a:r>
            <a:r>
              <a:rPr lang="en-US" dirty="0" err="1" smtClean="0">
                <a:solidFill>
                  <a:schemeClr val="tx1"/>
                </a:solidFill>
                <a:hlinkClick r:id="rId7" tooltip="Istro-Romanian language"/>
              </a:rPr>
              <a:t>Istro</a:t>
            </a:r>
            <a:r>
              <a:rPr lang="en-US" dirty="0" smtClean="0">
                <a:solidFill>
                  <a:schemeClr val="tx1"/>
                </a:solidFill>
                <a:hlinkClick r:id="rId7" tooltip="Istro-Romanian language"/>
              </a:rPr>
              <a:t>-Romanian</a:t>
            </a:r>
            <a:r>
              <a:rPr lang="en-US" dirty="0" smtClean="0">
                <a:solidFill>
                  <a:schemeClr val="tx1"/>
                </a:solidFill>
              </a:rPr>
              <a:t>, but equally shares many features with the rest of the </a:t>
            </a:r>
            <a:r>
              <a:rPr lang="en-US" dirty="0" smtClean="0">
                <a:solidFill>
                  <a:schemeClr val="tx1"/>
                </a:solidFill>
                <a:hlinkClick r:id="rId8" tooltip="Western Romance languages"/>
              </a:rPr>
              <a:t>Western Romance languages</a:t>
            </a:r>
            <a:r>
              <a:rPr lang="en-US" dirty="0" smtClean="0">
                <a:solidFill>
                  <a:schemeClr val="tx1"/>
                </a:solidFill>
              </a:rPr>
              <a:t>, specifically </a:t>
            </a:r>
            <a:r>
              <a:rPr lang="en-US" u="sng" dirty="0" smtClean="0">
                <a:solidFill>
                  <a:schemeClr val="tx1"/>
                </a:solidFill>
                <a:hlinkClick r:id="rId9"/>
              </a:rPr>
              <a:t>Italian</a:t>
            </a:r>
            <a:r>
              <a:rPr lang="en-US" dirty="0" smtClean="0">
                <a:solidFill>
                  <a:schemeClr val="tx1"/>
                </a:solidFill>
              </a:rPr>
              <a:t>, </a:t>
            </a:r>
            <a:r>
              <a:rPr lang="en-US" dirty="0" smtClean="0">
                <a:solidFill>
                  <a:schemeClr val="tx1"/>
                </a:solidFill>
                <a:hlinkClick r:id="rId10" tooltip="French language"/>
              </a:rPr>
              <a:t>French</a:t>
            </a:r>
            <a:r>
              <a:rPr lang="en-US" dirty="0" smtClean="0">
                <a:solidFill>
                  <a:schemeClr val="tx1"/>
                </a:solidFill>
              </a:rPr>
              <a:t>, </a:t>
            </a:r>
            <a:r>
              <a:rPr lang="en-US" dirty="0" smtClean="0">
                <a:solidFill>
                  <a:schemeClr val="tx1"/>
                </a:solidFill>
                <a:hlinkClick r:id="rId11" tooltip="Spanish language"/>
              </a:rPr>
              <a:t>Spanish</a:t>
            </a:r>
            <a:r>
              <a:rPr lang="en-US" dirty="0" smtClean="0">
                <a:solidFill>
                  <a:schemeClr val="tx1"/>
                </a:solidFill>
              </a:rPr>
              <a:t>, </a:t>
            </a:r>
            <a:r>
              <a:rPr lang="en-US" dirty="0" smtClean="0">
                <a:solidFill>
                  <a:schemeClr val="tx1"/>
                </a:solidFill>
                <a:hlinkClick r:id="rId12" tooltip="Portuguese language"/>
              </a:rPr>
              <a:t>Portuguese</a:t>
            </a:r>
            <a:r>
              <a:rPr lang="en-US" dirty="0" smtClean="0">
                <a:solidFill>
                  <a:schemeClr val="tx1"/>
                </a:solidFill>
              </a:rPr>
              <a:t>, and </a:t>
            </a:r>
            <a:r>
              <a:rPr lang="en-US" dirty="0" smtClean="0">
                <a:solidFill>
                  <a:schemeClr val="tx1"/>
                </a:solidFill>
                <a:hlinkClick r:id="rId13" tooltip="Catalan language"/>
              </a:rPr>
              <a:t>Catalan</a:t>
            </a:r>
            <a:r>
              <a:rPr lang="en-US" dirty="0" smtClean="0">
                <a:solidFill>
                  <a:schemeClr val="tx1"/>
                </a:solidFill>
              </a:rPr>
              <a:t>. The </a:t>
            </a:r>
            <a:r>
              <a:rPr lang="en-US" dirty="0" smtClean="0">
                <a:solidFill>
                  <a:schemeClr val="tx1"/>
                </a:solidFill>
                <a:hlinkClick r:id="rId14" tooltip="Romanian alphabet"/>
              </a:rPr>
              <a:t>Romanian alphabet</a:t>
            </a:r>
            <a:r>
              <a:rPr lang="en-US" dirty="0" smtClean="0">
                <a:solidFill>
                  <a:schemeClr val="tx1"/>
                </a:solidFill>
              </a:rPr>
              <a:t> contains the same 26 letters of the standard Latin alphabet, as well as five additional ones (namely '</a:t>
            </a:r>
            <a:r>
              <a:rPr lang="en-US" dirty="0" err="1" smtClean="0">
                <a:solidFill>
                  <a:schemeClr val="tx1"/>
                </a:solidFill>
              </a:rPr>
              <a:t>ă','â','î','ț</a:t>
            </a:r>
            <a:r>
              <a:rPr lang="en-US" dirty="0" smtClean="0">
                <a:solidFill>
                  <a:schemeClr val="tx1"/>
                </a:solidFill>
              </a:rPr>
              <a:t>', and 'ș'), totaling 31.</a:t>
            </a:r>
            <a:endParaRPr lang="ar-JO"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403648" y="1"/>
            <a:ext cx="6048672" cy="1124744"/>
          </a:xfrm>
        </p:spPr>
        <p:txBody>
          <a:bodyPr>
            <a:normAutofit fontScale="90000"/>
          </a:bodyPr>
          <a:lstStyle/>
          <a:p>
            <a:r>
              <a:rPr lang="en-US" dirty="0" smtClean="0"/>
              <a:t>and religion </a:t>
            </a:r>
            <a:r>
              <a:rPr lang="ar-JO" dirty="0" smtClean="0"/>
              <a:t> </a:t>
            </a:r>
            <a:r>
              <a:rPr lang="en-US" dirty="0" smtClean="0"/>
              <a:t>Currency</a:t>
            </a:r>
            <a:endParaRPr lang="ar-JO" dirty="0"/>
          </a:p>
        </p:txBody>
      </p:sp>
      <p:sp>
        <p:nvSpPr>
          <p:cNvPr id="3" name="عنوان فرعي 2"/>
          <p:cNvSpPr>
            <a:spLocks noGrp="1"/>
          </p:cNvSpPr>
          <p:nvPr>
            <p:ph type="subTitle" idx="1"/>
          </p:nvPr>
        </p:nvSpPr>
        <p:spPr>
          <a:xfrm>
            <a:off x="0" y="1124744"/>
            <a:ext cx="9144000" cy="5733256"/>
          </a:xfrm>
        </p:spPr>
        <p:txBody>
          <a:bodyPr/>
          <a:lstStyle/>
          <a:p>
            <a:pPr algn="l"/>
            <a:r>
              <a:rPr lang="en-US" dirty="0" smtClean="0">
                <a:solidFill>
                  <a:schemeClr val="tx1"/>
                </a:solidFill>
              </a:rPr>
              <a:t>The </a:t>
            </a:r>
            <a:r>
              <a:rPr lang="en-US" dirty="0" err="1" smtClean="0">
                <a:solidFill>
                  <a:schemeClr val="tx1"/>
                </a:solidFill>
              </a:rPr>
              <a:t>leu</a:t>
            </a:r>
            <a:r>
              <a:rPr lang="en-US" dirty="0" smtClean="0">
                <a:solidFill>
                  <a:schemeClr val="tx1"/>
                </a:solidFill>
              </a:rPr>
              <a:t> is the money that is used in Romania. The smaller kind of money used is the ban, or </a:t>
            </a:r>
            <a:r>
              <a:rPr lang="en-US" dirty="0" err="1" smtClean="0">
                <a:solidFill>
                  <a:schemeClr val="tx1"/>
                </a:solidFill>
              </a:rPr>
              <a:t>bani</a:t>
            </a:r>
            <a:r>
              <a:rPr lang="en-US" dirty="0" smtClean="0">
                <a:solidFill>
                  <a:schemeClr val="tx1"/>
                </a:solidFill>
              </a:rPr>
              <a:t>(plural). </a:t>
            </a:r>
            <a:r>
              <a:rPr lang="en-US" dirty="0" smtClean="0">
                <a:solidFill>
                  <a:schemeClr val="tx1"/>
                </a:solidFill>
              </a:rPr>
              <a:t>100 </a:t>
            </a:r>
            <a:r>
              <a:rPr lang="en-US" dirty="0" err="1" smtClean="0">
                <a:solidFill>
                  <a:schemeClr val="tx1"/>
                </a:solidFill>
              </a:rPr>
              <a:t>bani</a:t>
            </a:r>
            <a:r>
              <a:rPr lang="en-US" dirty="0" smtClean="0">
                <a:solidFill>
                  <a:schemeClr val="tx1"/>
                </a:solidFill>
              </a:rPr>
              <a:t> </a:t>
            </a:r>
            <a:r>
              <a:rPr lang="en-US" dirty="0" smtClean="0">
                <a:solidFill>
                  <a:schemeClr val="tx1"/>
                </a:solidFill>
              </a:rPr>
              <a:t>make </a:t>
            </a:r>
            <a:r>
              <a:rPr lang="en-US" dirty="0" smtClean="0">
                <a:solidFill>
                  <a:schemeClr val="tx1"/>
                </a:solidFill>
              </a:rPr>
              <a:t>up a </a:t>
            </a:r>
            <a:r>
              <a:rPr lang="en-US" dirty="0" err="1" smtClean="0">
                <a:solidFill>
                  <a:schemeClr val="tx1"/>
                </a:solidFill>
              </a:rPr>
              <a:t>leu</a:t>
            </a:r>
            <a:r>
              <a:rPr lang="en-US" dirty="0" smtClean="0">
                <a:solidFill>
                  <a:schemeClr val="tx1"/>
                </a:solidFill>
              </a:rPr>
              <a:t>.</a:t>
            </a:r>
          </a:p>
          <a:p>
            <a:pPr algn="l"/>
            <a:r>
              <a:rPr lang="en-US" dirty="0" smtClean="0">
                <a:solidFill>
                  <a:schemeClr val="tx1"/>
                </a:solidFill>
              </a:rPr>
              <a:t>Romania </a:t>
            </a:r>
            <a:r>
              <a:rPr lang="en-US" dirty="0" smtClean="0">
                <a:solidFill>
                  <a:schemeClr val="tx1"/>
                </a:solidFill>
              </a:rPr>
              <a:t>is a secular state, and it has no state religion. Romania is one of the most religious countries in the European Union and a majority of the country's citizens are Christian.</a:t>
            </a:r>
            <a:endParaRPr lang="ar-JO"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971600" y="1"/>
            <a:ext cx="6840760" cy="1052735"/>
          </a:xfrm>
        </p:spPr>
        <p:txBody>
          <a:bodyPr/>
          <a:lstStyle/>
          <a:p>
            <a:r>
              <a:rPr lang="en-US" dirty="0" smtClean="0"/>
              <a:t>Ancient</a:t>
            </a:r>
            <a:r>
              <a:rPr lang="en-US" b="1" dirty="0" smtClean="0"/>
              <a:t> </a:t>
            </a:r>
            <a:r>
              <a:rPr lang="en-US" dirty="0" smtClean="0"/>
              <a:t>Romania</a:t>
            </a:r>
            <a:endParaRPr lang="ar-JO" dirty="0"/>
          </a:p>
        </p:txBody>
      </p:sp>
      <p:sp>
        <p:nvSpPr>
          <p:cNvPr id="3" name="عنوان فرعي 2"/>
          <p:cNvSpPr>
            <a:spLocks noGrp="1"/>
          </p:cNvSpPr>
          <p:nvPr>
            <p:ph type="subTitle" idx="1"/>
          </p:nvPr>
        </p:nvSpPr>
        <p:spPr>
          <a:xfrm>
            <a:off x="0" y="1124744"/>
            <a:ext cx="9144000" cy="5733256"/>
          </a:xfrm>
        </p:spPr>
        <p:txBody>
          <a:bodyPr/>
          <a:lstStyle/>
          <a:p>
            <a:pPr algn="l"/>
            <a:r>
              <a:rPr lang="en-US" dirty="0" smtClean="0">
                <a:solidFill>
                  <a:schemeClr val="tx1"/>
                </a:solidFill>
              </a:rPr>
              <a:t>The earliest inhabitants of Romania were stone age hunters who lived about 8,000 BC. In time the people of Romania learned to farm and then they learned to make bronze tools. Eventually they learned to use iron. From about 600 BC the ancient Greeks traded with the people they called </a:t>
            </a:r>
            <a:r>
              <a:rPr lang="en-US" dirty="0" err="1" smtClean="0">
                <a:solidFill>
                  <a:schemeClr val="tx1"/>
                </a:solidFill>
              </a:rPr>
              <a:t>Getae</a:t>
            </a:r>
            <a:r>
              <a:rPr lang="en-US" dirty="0" smtClean="0">
                <a:solidFill>
                  <a:schemeClr val="tx1"/>
                </a:solidFill>
              </a:rPr>
              <a:t>. They founded settlements on the coast of Romania.</a:t>
            </a:r>
            <a:endParaRPr lang="ar-JO"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
            <a:ext cx="7772400" cy="836712"/>
          </a:xfrm>
        </p:spPr>
        <p:txBody>
          <a:bodyPr>
            <a:normAutofit fontScale="90000"/>
          </a:bodyPr>
          <a:lstStyle/>
          <a:p>
            <a:r>
              <a:rPr lang="en-US" dirty="0" smtClean="0"/>
              <a:t>The monuments</a:t>
            </a:r>
            <a:endParaRPr lang="ar-JO" dirty="0"/>
          </a:p>
        </p:txBody>
      </p:sp>
      <p:sp>
        <p:nvSpPr>
          <p:cNvPr id="3" name="عنوان فرعي 2"/>
          <p:cNvSpPr>
            <a:spLocks noGrp="1"/>
          </p:cNvSpPr>
          <p:nvPr>
            <p:ph type="subTitle" idx="1"/>
          </p:nvPr>
        </p:nvSpPr>
        <p:spPr>
          <a:xfrm>
            <a:off x="0" y="908720"/>
            <a:ext cx="9144000" cy="5544616"/>
          </a:xfrm>
        </p:spPr>
        <p:txBody>
          <a:bodyPr/>
          <a:lstStyle/>
          <a:p>
            <a:pPr algn="l"/>
            <a:r>
              <a:rPr lang="en-US" dirty="0" smtClean="0">
                <a:solidFill>
                  <a:schemeClr val="tx1"/>
                </a:solidFill>
              </a:rPr>
              <a:t>The National Register of Historic Monuments  In Romania, these include sites, buildings, structures, and objects considered worthy of preservation due to the importance of their Romanian cultural heritage. The list, created in 2004, contains places that have been designated by the Ministry of Culture and National Patrimony of Romania and are maintained by the Romanian National Institute of Historical Monuments, as being of national historic significance.</a:t>
            </a:r>
            <a:endParaRPr lang="ar-JO"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1196752"/>
            <a:ext cx="9144000" cy="5661248"/>
          </a:xfrm>
        </p:spPr>
        <p:txBody>
          <a:bodyPr>
            <a:normAutofit/>
          </a:bodyPr>
          <a:lstStyle/>
          <a:p>
            <a:pPr algn="l"/>
            <a:r>
              <a:rPr lang="en-US" dirty="0" smtClean="0">
                <a:solidFill>
                  <a:schemeClr val="tx1"/>
                </a:solidFill>
              </a:rPr>
              <a:t>The National Museum of Art of Romania (Romanian: </a:t>
            </a:r>
            <a:r>
              <a:rPr lang="en-US" dirty="0" err="1" smtClean="0">
                <a:solidFill>
                  <a:schemeClr val="tx1"/>
                </a:solidFill>
              </a:rPr>
              <a:t>Muzeul</a:t>
            </a:r>
            <a:r>
              <a:rPr lang="en-US" dirty="0" smtClean="0">
                <a:solidFill>
                  <a:schemeClr val="tx1"/>
                </a:solidFill>
              </a:rPr>
              <a:t> </a:t>
            </a:r>
            <a:r>
              <a:rPr lang="en-US" dirty="0" err="1" smtClean="0">
                <a:solidFill>
                  <a:schemeClr val="tx1"/>
                </a:solidFill>
              </a:rPr>
              <a:t>Național</a:t>
            </a:r>
            <a:r>
              <a:rPr lang="en-US" dirty="0" smtClean="0">
                <a:solidFill>
                  <a:schemeClr val="tx1"/>
                </a:solidFill>
              </a:rPr>
              <a:t> de </a:t>
            </a:r>
            <a:r>
              <a:rPr lang="en-US" dirty="0" err="1" smtClean="0">
                <a:solidFill>
                  <a:schemeClr val="tx1"/>
                </a:solidFill>
              </a:rPr>
              <a:t>Artă</a:t>
            </a:r>
            <a:r>
              <a:rPr lang="en-US" dirty="0" smtClean="0">
                <a:solidFill>
                  <a:schemeClr val="tx1"/>
                </a:solidFill>
              </a:rPr>
              <a:t> al </a:t>
            </a:r>
            <a:r>
              <a:rPr lang="en-US" dirty="0" err="1" smtClean="0">
                <a:solidFill>
                  <a:schemeClr val="tx1"/>
                </a:solidFill>
              </a:rPr>
              <a:t>României</a:t>
            </a:r>
            <a:r>
              <a:rPr lang="en-US" dirty="0" smtClean="0">
                <a:solidFill>
                  <a:schemeClr val="tx1"/>
                </a:solidFill>
              </a:rPr>
              <a:t>) is located in the Royal Palace in Revolution Square, central Bucharest. It features collections of medieval and modern Romanian art, as well as the international collection assembled by the Romanian royal family.</a:t>
            </a:r>
          </a:p>
          <a:p>
            <a:endParaRPr lang="en-US" dirty="0" smtClean="0"/>
          </a:p>
          <a:p>
            <a:pPr algn="l"/>
            <a:r>
              <a:rPr lang="en-US" dirty="0" smtClean="0">
                <a:solidFill>
                  <a:schemeClr val="tx1"/>
                </a:solidFill>
              </a:rPr>
              <a:t>The exhibition "Shadows and Light" ran from 15 July to 2 October 2005. With four centuries of French art, it was the largest exhibition of French painting in Central and Eastern Europe since 1945. 77 works were exhibited, including masterpieces by painters such as </a:t>
            </a:r>
            <a:r>
              <a:rPr lang="en-US" dirty="0" err="1" smtClean="0">
                <a:solidFill>
                  <a:schemeClr val="tx1"/>
                </a:solidFill>
              </a:rPr>
              <a:t>Poussin</a:t>
            </a:r>
            <a:r>
              <a:rPr lang="en-US" dirty="0" smtClean="0">
                <a:solidFill>
                  <a:schemeClr val="tx1"/>
                </a:solidFill>
              </a:rPr>
              <a:t>, </a:t>
            </a:r>
            <a:r>
              <a:rPr lang="en-US" dirty="0" err="1" smtClean="0">
                <a:solidFill>
                  <a:schemeClr val="tx1"/>
                </a:solidFill>
              </a:rPr>
              <a:t>Chardin</a:t>
            </a:r>
            <a:r>
              <a:rPr lang="en-US" dirty="0" smtClean="0">
                <a:solidFill>
                  <a:schemeClr val="tx1"/>
                </a:solidFill>
              </a:rPr>
              <a:t>, Ingres, David, Delacroix, Corot, Cézanne, Matisse, Picasso, and Braque</a:t>
            </a:r>
            <a:endParaRPr lang="ar-JO" dirty="0">
              <a:solidFill>
                <a:schemeClr val="tx1"/>
              </a:solidFill>
            </a:endParaRPr>
          </a:p>
        </p:txBody>
      </p:sp>
      <p:sp>
        <p:nvSpPr>
          <p:cNvPr id="5" name="عنوان 1"/>
          <p:cNvSpPr>
            <a:spLocks noGrp="1"/>
          </p:cNvSpPr>
          <p:nvPr>
            <p:ph type="ctrTitle"/>
          </p:nvPr>
        </p:nvSpPr>
        <p:spPr>
          <a:xfrm>
            <a:off x="533400" y="0"/>
            <a:ext cx="7854950" cy="1412776"/>
          </a:xfrm>
        </p:spPr>
        <p:txBody>
          <a:bodyPr>
            <a:normAutofit fontScale="90000"/>
          </a:bodyPr>
          <a:lstStyle/>
          <a:p>
            <a:pPr algn="ctr"/>
            <a:r>
              <a:rPr lang="en-US" dirty="0" smtClean="0"/>
              <a:t/>
            </a:r>
            <a:br>
              <a:rPr lang="en-US" dirty="0" smtClean="0"/>
            </a:br>
            <a:r>
              <a:rPr lang="en-US" dirty="0" smtClean="0"/>
              <a:t/>
            </a:r>
            <a:br>
              <a:rPr lang="en-US" dirty="0" smtClean="0"/>
            </a:br>
            <a:r>
              <a:rPr lang="en-US" dirty="0" smtClean="0"/>
              <a:t> National Museum of Art </a:t>
            </a:r>
            <a:r>
              <a:rPr lang="en-US" sz="4900" dirty="0" smtClean="0"/>
              <a:t>of</a:t>
            </a:r>
            <a:r>
              <a:rPr lang="en-US" dirty="0" smtClean="0"/>
              <a:t> Romania</a:t>
            </a:r>
            <a:endParaRPr lang="ar-J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118</TotalTime>
  <Words>878</Words>
  <Application>Microsoft Office PowerPoint</Application>
  <PresentationFormat>عرض على الشاشة (3:4)‏</PresentationFormat>
  <Paragraphs>45</Paragraphs>
  <Slides>15</Slides>
  <Notes>0</Notes>
  <HiddenSlides>0</HiddenSlides>
  <MMClips>0</MMClips>
  <ScaleCrop>false</ScaleCrop>
  <HeadingPairs>
    <vt:vector size="4" baseType="variant">
      <vt:variant>
        <vt:lpstr>سمة</vt:lpstr>
      </vt:variant>
      <vt:variant>
        <vt:i4>1</vt:i4>
      </vt:variant>
      <vt:variant>
        <vt:lpstr>عناوين الشرائح</vt:lpstr>
      </vt:variant>
      <vt:variant>
        <vt:i4>15</vt:i4>
      </vt:variant>
    </vt:vector>
  </HeadingPairs>
  <TitlesOfParts>
    <vt:vector size="16" baseType="lpstr">
      <vt:lpstr>تدفق</vt:lpstr>
      <vt:lpstr>Romania</vt:lpstr>
      <vt:lpstr>Location and surface </vt:lpstr>
      <vt:lpstr>Geographical and population</vt:lpstr>
      <vt:lpstr>The climate</vt:lpstr>
      <vt:lpstr>Language</vt:lpstr>
      <vt:lpstr>and religion  Currency</vt:lpstr>
      <vt:lpstr>Ancient Romania</vt:lpstr>
      <vt:lpstr>The monuments</vt:lpstr>
      <vt:lpstr>   National Museum of Art of Romania</vt:lpstr>
      <vt:lpstr>Romanian dress </vt:lpstr>
      <vt:lpstr>Romanian dress</vt:lpstr>
      <vt:lpstr>  Traditional music </vt:lpstr>
      <vt:lpstr>The most popular food in Romania</vt:lpstr>
      <vt:lpstr>The celebrities</vt:lpstr>
      <vt:lpstr>source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Romania</dc:title>
  <dc:creator>user</dc:creator>
  <cp:lastModifiedBy>user</cp:lastModifiedBy>
  <cp:revision>11</cp:revision>
  <dcterms:created xsi:type="dcterms:W3CDTF">2020-01-17T17:35:12Z</dcterms:created>
  <dcterms:modified xsi:type="dcterms:W3CDTF">2020-01-18T22:43:35Z</dcterms:modified>
</cp:coreProperties>
</file>