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4" r:id="rId3"/>
    <p:sldId id="285" r:id="rId4"/>
    <p:sldId id="259" r:id="rId5"/>
    <p:sldId id="260" r:id="rId6"/>
    <p:sldId id="257" r:id="rId7"/>
    <p:sldId id="258" r:id="rId8"/>
    <p:sldId id="286" r:id="rId9"/>
    <p:sldId id="287" r:id="rId10"/>
    <p:sldId id="288" r:id="rId11"/>
    <p:sldId id="289" r:id="rId12"/>
    <p:sldId id="290" r:id="rId13"/>
    <p:sldId id="291" r:id="rId14"/>
    <p:sldId id="293" r:id="rId15"/>
    <p:sldId id="294" r:id="rId16"/>
    <p:sldId id="295" r:id="rId17"/>
    <p:sldId id="296" r:id="rId18"/>
    <p:sldId id="261" r:id="rId19"/>
    <p:sldId id="297" r:id="rId20"/>
    <p:sldId id="263" r:id="rId21"/>
    <p:sldId id="298" r:id="rId22"/>
    <p:sldId id="299" r:id="rId23"/>
    <p:sldId id="267" r:id="rId24"/>
    <p:sldId id="300" r:id="rId25"/>
    <p:sldId id="302" r:id="rId26"/>
    <p:sldId id="303" r:id="rId27"/>
    <p:sldId id="265" r:id="rId28"/>
    <p:sldId id="30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CCD7183-3114-418F-B0CA-7916C9624A7A}">
          <p14:sldIdLst>
            <p14:sldId id="256"/>
            <p14:sldId id="284"/>
            <p14:sldId id="285"/>
            <p14:sldId id="259"/>
            <p14:sldId id="260"/>
            <p14:sldId id="257"/>
            <p14:sldId id="258"/>
            <p14:sldId id="286"/>
            <p14:sldId id="287"/>
            <p14:sldId id="288"/>
            <p14:sldId id="289"/>
            <p14:sldId id="290"/>
            <p14:sldId id="291"/>
            <p14:sldId id="293"/>
            <p14:sldId id="294"/>
            <p14:sldId id="295"/>
            <p14:sldId id="296"/>
            <p14:sldId id="261"/>
            <p14:sldId id="297"/>
            <p14:sldId id="263"/>
            <p14:sldId id="298"/>
            <p14:sldId id="299"/>
            <p14:sldId id="267"/>
            <p14:sldId id="300"/>
            <p14:sldId id="302"/>
            <p14:sldId id="303"/>
            <p14:sldId id="265"/>
            <p14:sldId id="30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B2B1"/>
    <a:srgbClr val="FC6060"/>
    <a:srgbClr val="FA4444"/>
    <a:srgbClr val="E80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57" autoAdjust="0"/>
  </p:normalViewPr>
  <p:slideViewPr>
    <p:cSldViewPr>
      <p:cViewPr>
        <p:scale>
          <a:sx n="72" d="100"/>
          <a:sy n="72" d="100"/>
        </p:scale>
        <p:origin x="-1326"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B2E65-F967-443B-B1DB-D948AFC9CA4A}" type="datetimeFigureOut">
              <a:rPr lang="en-US" smtClean="0"/>
              <a:t>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6C142-1032-4996-8945-3617512740C6}" type="slidenum">
              <a:rPr lang="en-US" smtClean="0"/>
              <a:t>‹#›</a:t>
            </a:fld>
            <a:endParaRPr lang="en-US"/>
          </a:p>
        </p:txBody>
      </p:sp>
    </p:spTree>
    <p:extLst>
      <p:ext uri="{BB962C8B-B14F-4D97-AF65-F5344CB8AC3E}">
        <p14:creationId xmlns:p14="http://schemas.microsoft.com/office/powerpoint/2010/main" val="70113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D6C142-1032-4996-8945-3617512740C6}" type="slidenum">
              <a:rPr lang="en-US" smtClean="0"/>
              <a:t>5</a:t>
            </a:fld>
            <a:endParaRPr lang="en-US"/>
          </a:p>
        </p:txBody>
      </p:sp>
    </p:spTree>
    <p:extLst>
      <p:ext uri="{BB962C8B-B14F-4D97-AF65-F5344CB8AC3E}">
        <p14:creationId xmlns:p14="http://schemas.microsoft.com/office/powerpoint/2010/main" val="328159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7427C167-05DA-479F-8FAE-147C83CB00C1}" type="slidenum">
              <a:rPr lang="ro-RO" smtClean="0"/>
              <a:t>8</a:t>
            </a:fld>
            <a:endParaRPr lang="ro-RO"/>
          </a:p>
        </p:txBody>
      </p:sp>
    </p:spTree>
    <p:extLst>
      <p:ext uri="{BB962C8B-B14F-4D97-AF65-F5344CB8AC3E}">
        <p14:creationId xmlns:p14="http://schemas.microsoft.com/office/powerpoint/2010/main" val="237184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o-RO"/>
              <a:t>Clic pentru editare stil titlu</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Clic pentru a edita stilul de subtitlu</a:t>
            </a:r>
            <a:endParaRPr lang="en-US"/>
          </a:p>
        </p:txBody>
      </p:sp>
      <p:sp>
        <p:nvSpPr>
          <p:cNvPr id="4" name="Date Placeholder 3"/>
          <p:cNvSpPr>
            <a:spLocks noGrp="1"/>
          </p:cNvSpPr>
          <p:nvPr>
            <p:ph type="dt" sz="half" idx="10"/>
          </p:nvPr>
        </p:nvSpPr>
        <p:spPr/>
        <p:txBody>
          <a:bodyPr/>
          <a:lstStyle/>
          <a:p>
            <a:fld id="{6800413D-D31E-4D9F-92A3-ECD806B6E602}" type="datetimeFigureOut">
              <a:rPr lang="en-US" smtClean="0"/>
              <a:pPr/>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435EE-D02E-4E65-B2B4-572ADDD763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a:p>
        </p:txBody>
      </p:sp>
      <p:sp>
        <p:nvSpPr>
          <p:cNvPr id="3" name="Vertical Text Placeholder 2"/>
          <p:cNvSpPr>
            <a:spLocks noGrp="1"/>
          </p:cNvSpPr>
          <p:nvPr>
            <p:ph type="body" orient="vert" idx="1"/>
          </p:nvPr>
        </p:nvSpPr>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Date Placeholder 3"/>
          <p:cNvSpPr>
            <a:spLocks noGrp="1"/>
          </p:cNvSpPr>
          <p:nvPr>
            <p:ph type="dt" sz="half" idx="10"/>
          </p:nvPr>
        </p:nvSpPr>
        <p:spPr/>
        <p:txBody>
          <a:bodyPr/>
          <a:lstStyle/>
          <a:p>
            <a:fld id="{6800413D-D31E-4D9F-92A3-ECD806B6E602}" type="datetimeFigureOut">
              <a:rPr lang="en-US" smtClean="0"/>
              <a:pPr/>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435EE-D02E-4E65-B2B4-572ADDD763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o-RO"/>
              <a:t>Clic pentru editare stil titlu</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Date Placeholder 3"/>
          <p:cNvSpPr>
            <a:spLocks noGrp="1"/>
          </p:cNvSpPr>
          <p:nvPr>
            <p:ph type="dt" sz="half" idx="10"/>
          </p:nvPr>
        </p:nvSpPr>
        <p:spPr/>
        <p:txBody>
          <a:bodyPr/>
          <a:lstStyle/>
          <a:p>
            <a:fld id="{6800413D-D31E-4D9F-92A3-ECD806B6E602}" type="datetimeFigureOut">
              <a:rPr lang="en-US" smtClean="0"/>
              <a:pPr/>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435EE-D02E-4E65-B2B4-572ADDD763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a:p>
        </p:txBody>
      </p:sp>
      <p:sp>
        <p:nvSpPr>
          <p:cNvPr id="3" name="Content Placeholder 2"/>
          <p:cNvSpPr>
            <a:spLocks noGrp="1"/>
          </p:cNvSpPr>
          <p:nvPr>
            <p:ph idx="1"/>
          </p:nvPr>
        </p:nvSpPr>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Date Placeholder 3"/>
          <p:cNvSpPr>
            <a:spLocks noGrp="1"/>
          </p:cNvSpPr>
          <p:nvPr>
            <p:ph type="dt" sz="half" idx="10"/>
          </p:nvPr>
        </p:nvSpPr>
        <p:spPr/>
        <p:txBody>
          <a:bodyPr/>
          <a:lstStyle/>
          <a:p>
            <a:fld id="{6800413D-D31E-4D9F-92A3-ECD806B6E602}" type="datetimeFigureOut">
              <a:rPr lang="en-US" smtClean="0"/>
              <a:pPr/>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435EE-D02E-4E65-B2B4-572ADDD763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o-RO"/>
              <a:t>Clic pentru editare stil titlu</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Clic pentru editare stiluri text Coordonator</a:t>
            </a:r>
          </a:p>
        </p:txBody>
      </p:sp>
      <p:sp>
        <p:nvSpPr>
          <p:cNvPr id="4" name="Date Placeholder 3"/>
          <p:cNvSpPr>
            <a:spLocks noGrp="1"/>
          </p:cNvSpPr>
          <p:nvPr>
            <p:ph type="dt" sz="half" idx="10"/>
          </p:nvPr>
        </p:nvSpPr>
        <p:spPr/>
        <p:txBody>
          <a:bodyPr/>
          <a:lstStyle/>
          <a:p>
            <a:fld id="{6800413D-D31E-4D9F-92A3-ECD806B6E602}" type="datetimeFigureOut">
              <a:rPr lang="en-US" smtClean="0"/>
              <a:pPr/>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435EE-D02E-4E65-B2B4-572ADDD763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Date Placeholder 4"/>
          <p:cNvSpPr>
            <a:spLocks noGrp="1"/>
          </p:cNvSpPr>
          <p:nvPr>
            <p:ph type="dt" sz="half" idx="10"/>
          </p:nvPr>
        </p:nvSpPr>
        <p:spPr/>
        <p:txBody>
          <a:bodyPr/>
          <a:lstStyle/>
          <a:p>
            <a:fld id="{6800413D-D31E-4D9F-92A3-ECD806B6E602}" type="datetimeFigureOut">
              <a:rPr lang="en-US" smtClean="0"/>
              <a:pPr/>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435EE-D02E-4E65-B2B4-572ADDD763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Clic pentru editare stil titlu</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Date Placeholder 6"/>
          <p:cNvSpPr>
            <a:spLocks noGrp="1"/>
          </p:cNvSpPr>
          <p:nvPr>
            <p:ph type="dt" sz="half" idx="10"/>
          </p:nvPr>
        </p:nvSpPr>
        <p:spPr/>
        <p:txBody>
          <a:bodyPr/>
          <a:lstStyle/>
          <a:p>
            <a:fld id="{6800413D-D31E-4D9F-92A3-ECD806B6E602}" type="datetimeFigureOut">
              <a:rPr lang="en-US" smtClean="0"/>
              <a:pPr/>
              <a:t>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435EE-D02E-4E65-B2B4-572ADDD763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a:p>
        </p:txBody>
      </p:sp>
      <p:sp>
        <p:nvSpPr>
          <p:cNvPr id="3" name="Date Placeholder 2"/>
          <p:cNvSpPr>
            <a:spLocks noGrp="1"/>
          </p:cNvSpPr>
          <p:nvPr>
            <p:ph type="dt" sz="half" idx="10"/>
          </p:nvPr>
        </p:nvSpPr>
        <p:spPr/>
        <p:txBody>
          <a:bodyPr/>
          <a:lstStyle/>
          <a:p>
            <a:fld id="{6800413D-D31E-4D9F-92A3-ECD806B6E602}" type="datetimeFigureOut">
              <a:rPr lang="en-US" smtClean="0"/>
              <a:pPr/>
              <a:t>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435EE-D02E-4E65-B2B4-572ADDD763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0413D-D31E-4D9F-92A3-ECD806B6E602}" type="datetimeFigureOut">
              <a:rPr lang="en-US" smtClean="0"/>
              <a:pPr/>
              <a:t>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7435EE-D02E-4E65-B2B4-572ADDD763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o-RO"/>
              <a:t>Clic pentru editare stil titlu</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Date Placeholder 4"/>
          <p:cNvSpPr>
            <a:spLocks noGrp="1"/>
          </p:cNvSpPr>
          <p:nvPr>
            <p:ph type="dt" sz="half" idx="10"/>
          </p:nvPr>
        </p:nvSpPr>
        <p:spPr/>
        <p:txBody>
          <a:bodyPr/>
          <a:lstStyle/>
          <a:p>
            <a:fld id="{6800413D-D31E-4D9F-92A3-ECD806B6E602}" type="datetimeFigureOut">
              <a:rPr lang="en-US" smtClean="0"/>
              <a:pPr/>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435EE-D02E-4E65-B2B4-572ADDD763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o-RO"/>
              <a:t>Clic pentru editare stil titlu</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Date Placeholder 4"/>
          <p:cNvSpPr>
            <a:spLocks noGrp="1"/>
          </p:cNvSpPr>
          <p:nvPr>
            <p:ph type="dt" sz="half" idx="10"/>
          </p:nvPr>
        </p:nvSpPr>
        <p:spPr/>
        <p:txBody>
          <a:bodyPr/>
          <a:lstStyle/>
          <a:p>
            <a:fld id="{6800413D-D31E-4D9F-92A3-ECD806B6E602}" type="datetimeFigureOut">
              <a:rPr lang="en-US" smtClean="0"/>
              <a:pPr/>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435EE-D02E-4E65-B2B4-572ADDD763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5" descr="1-.jpg"/>
          <p:cNvPicPr>
            <a:picLocks noChangeAspect="1"/>
          </p:cNvPicPr>
          <p:nvPr/>
        </p:nvPicPr>
        <p:blipFill>
          <a:blip r:embed="rId13"/>
          <a:srcRect t="12358" b="53198"/>
          <a:stretch>
            <a:fillRect/>
          </a:stretch>
        </p:blipFill>
        <p:spPr>
          <a:xfrm>
            <a:off x="0" y="4495800"/>
            <a:ext cx="9144000" cy="23622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o-RO"/>
              <a:t>Clic pentru editare stil titlu</a:t>
            </a:r>
            <a:endParaRPr lang="en-US"/>
          </a:p>
        </p:txBody>
      </p:sp>
      <p:sp>
        <p:nvSpPr>
          <p:cNvPr id="3" name="Text Placeholder 2"/>
          <p:cNvSpPr>
            <a:spLocks noGrp="1"/>
          </p:cNvSpPr>
          <p:nvPr>
            <p:ph type="body" idx="1"/>
          </p:nvPr>
        </p:nvSpPr>
        <p:spPr>
          <a:xfrm>
            <a:off x="457200" y="1600201"/>
            <a:ext cx="8229600" cy="2743200"/>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0413D-D31E-4D9F-92A3-ECD806B6E602}" type="datetimeFigureOut">
              <a:rPr lang="en-US" smtClean="0"/>
              <a:pPr/>
              <a:t>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435EE-D02E-4E65-B2B4-572ADDD763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p:txBody>
          <a:bodyPr/>
          <a:lstStyle/>
          <a:p>
            <a:endParaRPr lang="ro-RO"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224" cy="689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8"/>
          <p:cNvGrpSpPr/>
          <p:nvPr/>
        </p:nvGrpSpPr>
        <p:grpSpPr>
          <a:xfrm>
            <a:off x="-10613" y="3776471"/>
            <a:ext cx="9165225" cy="1676400"/>
            <a:chOff x="-30101" y="4267200"/>
            <a:chExt cx="9165225" cy="1676400"/>
          </a:xfrm>
        </p:grpSpPr>
        <p:sp>
          <p:nvSpPr>
            <p:cNvPr id="13" name="Rectangle 9"/>
            <p:cNvSpPr/>
            <p:nvPr/>
          </p:nvSpPr>
          <p:spPr>
            <a:xfrm>
              <a:off x="-30101" y="4267200"/>
              <a:ext cx="9165223" cy="1676400"/>
            </a:xfrm>
            <a:prstGeom prst="rect">
              <a:avLst/>
            </a:prstGeom>
            <a:solidFill>
              <a:schemeClr val="bg1">
                <a:alpha val="38000"/>
              </a:schemeClr>
            </a:solidFill>
            <a:ln>
              <a:noFill/>
            </a:ln>
            <a:effectLst>
              <a:outerShdw dir="4740000" algn="ctr" rotWithShape="0">
                <a:schemeClr val="bg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Rectangle 10"/>
            <p:cNvSpPr/>
            <p:nvPr/>
          </p:nvSpPr>
          <p:spPr>
            <a:xfrm>
              <a:off x="-30100" y="4419600"/>
              <a:ext cx="9165224" cy="1371600"/>
            </a:xfrm>
            <a:prstGeom prst="rect">
              <a:avLst/>
            </a:prstGeom>
            <a:solidFill>
              <a:schemeClr val="bg1">
                <a:alpha val="67000"/>
              </a:schemeClr>
            </a:solidFill>
            <a:ln>
              <a:noFill/>
            </a:ln>
            <a:effectLst>
              <a:outerShdw dir="4740000" algn="ctr" rotWithShape="0">
                <a:schemeClr val="bg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Freestyle Script" pitchFamily="66" charset="0"/>
                </a:rPr>
                <a:t>TUNISIA</a:t>
              </a:r>
            </a:p>
          </p:txBody>
        </p:sp>
      </p:grpSp>
      <p:sp>
        <p:nvSpPr>
          <p:cNvPr id="8" name="Title 3">
            <a:extLst>
              <a:ext uri="{FF2B5EF4-FFF2-40B4-BE49-F238E27FC236}">
                <a16:creationId xmlns:a16="http://schemas.microsoft.com/office/drawing/2014/main" xmlns="" id="{37A02F7B-CEEB-40F6-8955-79AE3471CA9E}"/>
              </a:ext>
            </a:extLst>
          </p:cNvPr>
          <p:cNvSpPr>
            <a:spLocks noGrp="1"/>
          </p:cNvSpPr>
          <p:nvPr>
            <p:ph type="title"/>
          </p:nvPr>
        </p:nvSpPr>
        <p:spPr>
          <a:xfrm>
            <a:off x="2895600" y="4990611"/>
            <a:ext cx="6127836" cy="2209801"/>
          </a:xfrm>
        </p:spPr>
        <p:txBody>
          <a:bodyPr>
            <a:noAutofit/>
          </a:bodyPr>
          <a:lstStyle/>
          <a:p>
            <a:r>
              <a:rPr lang="en-US" sz="2400" b="1" dirty="0">
                <a:solidFill>
                  <a:schemeClr val="accent5">
                    <a:lumMod val="20000"/>
                    <a:lumOff val="80000"/>
                  </a:schemeClr>
                </a:solidFill>
                <a:latin typeface="Baskerville Old Face" panose="02020602080505020303" pitchFamily="18" charset="0"/>
              </a:rPr>
              <a:t>Presentation made by Romanian Students (Tudor Delia, Radu Robert, </a:t>
            </a:r>
            <a:r>
              <a:rPr lang="en-US" sz="2400" b="1" dirty="0" err="1">
                <a:solidFill>
                  <a:schemeClr val="accent5">
                    <a:lumMod val="20000"/>
                    <a:lumOff val="80000"/>
                  </a:schemeClr>
                </a:solidFill>
                <a:latin typeface="Baskerville Old Face" panose="02020602080505020303" pitchFamily="18" charset="0"/>
              </a:rPr>
              <a:t>Strulia</a:t>
            </a:r>
            <a:r>
              <a:rPr lang="en-US" sz="2400" b="1" dirty="0">
                <a:solidFill>
                  <a:schemeClr val="accent5">
                    <a:lumMod val="20000"/>
                    <a:lumOff val="80000"/>
                  </a:schemeClr>
                </a:solidFill>
                <a:latin typeface="Baskerville Old Face" panose="02020602080505020303" pitchFamily="18" charset="0"/>
              </a:rPr>
              <a:t> Alexandra, </a:t>
            </a:r>
            <a:r>
              <a:rPr lang="en-US" sz="2400" b="1" dirty="0" err="1">
                <a:solidFill>
                  <a:schemeClr val="accent5">
                    <a:lumMod val="20000"/>
                    <a:lumOff val="80000"/>
                  </a:schemeClr>
                </a:solidFill>
                <a:latin typeface="Baskerville Old Face" panose="02020602080505020303" pitchFamily="18" charset="0"/>
              </a:rPr>
              <a:t>Balea</a:t>
            </a:r>
            <a:r>
              <a:rPr lang="en-US" sz="2400" b="1" dirty="0">
                <a:solidFill>
                  <a:schemeClr val="accent5">
                    <a:lumMod val="20000"/>
                    <a:lumOff val="80000"/>
                  </a:schemeClr>
                </a:solidFill>
                <a:latin typeface="Baskerville Old Face" panose="02020602080505020303" pitchFamily="18" charset="0"/>
              </a:rPr>
              <a:t> Andrei, </a:t>
            </a:r>
            <a:r>
              <a:rPr lang="en-US" sz="2400" b="1" dirty="0" err="1">
                <a:solidFill>
                  <a:schemeClr val="accent5">
                    <a:lumMod val="20000"/>
                    <a:lumOff val="80000"/>
                  </a:schemeClr>
                </a:solidFill>
                <a:latin typeface="Baskerville Old Face" panose="02020602080505020303" pitchFamily="18" charset="0"/>
              </a:rPr>
              <a:t>Mihalache</a:t>
            </a:r>
            <a:r>
              <a:rPr lang="en-US" sz="2400" b="1" dirty="0">
                <a:solidFill>
                  <a:schemeClr val="accent5">
                    <a:lumMod val="20000"/>
                    <a:lumOff val="80000"/>
                  </a:schemeClr>
                </a:solidFill>
                <a:latin typeface="Baskerville Old Face" panose="02020602080505020303" pitchFamily="18" charset="0"/>
              </a:rPr>
              <a:t> Denis, </a:t>
            </a:r>
            <a:r>
              <a:rPr lang="en-US" sz="2400" b="1" dirty="0" err="1">
                <a:solidFill>
                  <a:schemeClr val="accent5">
                    <a:lumMod val="20000"/>
                    <a:lumOff val="80000"/>
                  </a:schemeClr>
                </a:solidFill>
                <a:latin typeface="Baskerville Old Face" panose="02020602080505020303" pitchFamily="18" charset="0"/>
              </a:rPr>
              <a:t>Dinca</a:t>
            </a:r>
            <a:r>
              <a:rPr lang="en-US" sz="2400" b="1" dirty="0">
                <a:solidFill>
                  <a:schemeClr val="accent5">
                    <a:lumMod val="20000"/>
                    <a:lumOff val="80000"/>
                  </a:schemeClr>
                </a:solidFill>
                <a:latin typeface="Baskerville Old Face" panose="02020602080505020303" pitchFamily="18" charset="0"/>
              </a:rPr>
              <a:t> Gabriel)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p:cNvSpPr txBox="1"/>
          <p:nvPr/>
        </p:nvSpPr>
        <p:spPr>
          <a:xfrm>
            <a:off x="1828800" y="152400"/>
            <a:ext cx="4968552" cy="1015663"/>
          </a:xfrm>
          <a:prstGeom prst="rect">
            <a:avLst/>
          </a:prstGeom>
          <a:noFill/>
        </p:spPr>
        <p:txBody>
          <a:bodyPr wrap="square" rtlCol="0">
            <a:spAutoFit/>
          </a:bodyPr>
          <a:lstStyle/>
          <a:p>
            <a:r>
              <a:rPr lang="en-US" sz="5400" dirty="0">
                <a:latin typeface="French Script MT" pitchFamily="66" charset="0"/>
              </a:rPr>
              <a:t>	   </a:t>
            </a:r>
            <a:r>
              <a:rPr lang="en-US" sz="6000" dirty="0">
                <a:latin typeface="French Script MT" pitchFamily="66" charset="0"/>
              </a:rPr>
              <a:t>Language</a:t>
            </a:r>
            <a:endParaRPr lang="ro-RO" sz="5400" dirty="0">
              <a:latin typeface="French Script MT" pitchFamily="66" charset="0"/>
            </a:endParaRPr>
          </a:p>
        </p:txBody>
      </p:sp>
      <p:sp>
        <p:nvSpPr>
          <p:cNvPr id="3" name="CasetăText 2"/>
          <p:cNvSpPr txBox="1"/>
          <p:nvPr/>
        </p:nvSpPr>
        <p:spPr>
          <a:xfrm>
            <a:off x="462926" y="1219200"/>
            <a:ext cx="8218148" cy="313932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b="1" dirty="0">
                <a:ln/>
                <a:solidFill>
                  <a:schemeClr val="accent3"/>
                </a:solidFill>
              </a:rPr>
              <a:t>          Tunisia is homogeneous in terms of language, since nearly all of the population masters French and Arabic (the state Official language) and speaks Tunisian Arabic which is the mother-tongue of almost all Tunisians. Tunisian Arabic is actually a dialect – or more accurately a set of dialects, for which there is no official body of standards. It is established on a </a:t>
            </a:r>
            <a:r>
              <a:rPr lang="en-US" b="1" dirty="0" err="1">
                <a:ln/>
                <a:solidFill>
                  <a:schemeClr val="accent3"/>
                </a:solidFill>
              </a:rPr>
              <a:t>berber</a:t>
            </a:r>
            <a:r>
              <a:rPr lang="en-US" b="1" dirty="0">
                <a:ln/>
                <a:solidFill>
                  <a:schemeClr val="accent3"/>
                </a:solidFill>
              </a:rPr>
              <a:t> and </a:t>
            </a:r>
            <a:r>
              <a:rPr lang="en-US" b="1" dirty="0" err="1">
                <a:ln/>
                <a:solidFill>
                  <a:schemeClr val="accent3"/>
                </a:solidFill>
              </a:rPr>
              <a:t>punic</a:t>
            </a:r>
            <a:r>
              <a:rPr lang="en-US" b="1" baseline="30000" dirty="0">
                <a:ln/>
                <a:solidFill>
                  <a:schemeClr val="accent3"/>
                </a:solidFill>
              </a:rPr>
              <a:t> </a:t>
            </a:r>
            <a:r>
              <a:rPr lang="en-US" b="1" dirty="0">
                <a:ln/>
                <a:solidFill>
                  <a:schemeClr val="accent3"/>
                </a:solidFill>
              </a:rPr>
              <a:t>substratum, influenced by the languages of the people that lived or administered the region, during the course of history, including: Arabic, Turkish, Italian, Spanish and French. Tunisian Arabic is not understood by most Arab speaking countries as it does derive from a mixture of a few languages. </a:t>
            </a:r>
          </a:p>
          <a:p>
            <a:pPr algn="just"/>
            <a:r>
              <a:rPr lang="en-US" b="1" dirty="0">
                <a:ln/>
                <a:solidFill>
                  <a:schemeClr val="accent3"/>
                </a:solidFill>
              </a:rPr>
              <a:t>           Tunisian is spoken mostly in the context of a daily dialogue between Tunisians and within the family</a:t>
            </a:r>
            <a:endParaRPr lang="ro-RO" b="1" dirty="0">
              <a:ln/>
              <a:solidFill>
                <a:schemeClr val="accent3"/>
              </a:solidFill>
            </a:endParaRPr>
          </a:p>
        </p:txBody>
      </p:sp>
      <p:pic>
        <p:nvPicPr>
          <p:cNvPr id="5" name="I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61"/>
            <a:ext cx="1403648" cy="839873"/>
          </a:xfrm>
          <a:prstGeom prst="rect">
            <a:avLst/>
          </a:prstGeom>
        </p:spPr>
      </p:pic>
      <p:pic>
        <p:nvPicPr>
          <p:cNvPr id="6" name="I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177" y="8841"/>
            <a:ext cx="1475656" cy="827872"/>
          </a:xfrm>
          <a:prstGeom prst="rect">
            <a:avLst/>
          </a:prstGeom>
        </p:spPr>
      </p:pic>
    </p:spTree>
    <p:extLst>
      <p:ext uri="{BB962C8B-B14F-4D97-AF65-F5344CB8AC3E}">
        <p14:creationId xmlns:p14="http://schemas.microsoft.com/office/powerpoint/2010/main" val="293405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609600" y="381000"/>
            <a:ext cx="7924800" cy="576064"/>
          </a:xfrm>
        </p:spPr>
        <p:txBody>
          <a:bodyPr>
            <a:noAutofit/>
          </a:bodyPr>
          <a:lstStyle/>
          <a:p>
            <a:r>
              <a:rPr lang="en-US" sz="6600" dirty="0">
                <a:solidFill>
                  <a:schemeClr val="accent6">
                    <a:lumMod val="75000"/>
                  </a:schemeClr>
                </a:solidFill>
                <a:latin typeface="Freestyle Script" panose="030804020302050B0404" pitchFamily="66" charset="0"/>
                <a:cs typeface="Andalus" pitchFamily="18" charset="-78"/>
              </a:rPr>
              <a:t>Monuments, museums, ruins</a:t>
            </a:r>
            <a:endParaRPr lang="ro-RO" sz="6600" dirty="0">
              <a:solidFill>
                <a:schemeClr val="accent6">
                  <a:lumMod val="75000"/>
                </a:schemeClr>
              </a:solidFill>
              <a:latin typeface="Freestyle Script" panose="030804020302050B0404" pitchFamily="66" charset="0"/>
              <a:cs typeface="Andalus" pitchFamily="18" charset="-78"/>
            </a:endParaRPr>
          </a:p>
        </p:txBody>
      </p:sp>
      <p:sp>
        <p:nvSpPr>
          <p:cNvPr id="3" name="Subtitlu 2"/>
          <p:cNvSpPr>
            <a:spLocks noGrp="1"/>
          </p:cNvSpPr>
          <p:nvPr>
            <p:ph type="subTitle" idx="1"/>
          </p:nvPr>
        </p:nvSpPr>
        <p:spPr>
          <a:xfrm>
            <a:off x="304800" y="1371600"/>
            <a:ext cx="8382000" cy="1584176"/>
          </a:xfrm>
        </p:spPr>
        <p:txBody>
          <a:bodyPr>
            <a:normAutofit/>
            <a:scene3d>
              <a:camera prst="orthographicFront"/>
              <a:lightRig rig="soft" dir="t">
                <a:rot lat="0" lon="0" rev="15600000"/>
              </a:lightRig>
            </a:scene3d>
            <a:sp3d extrusionH="57150" prstMaterial="softEdge">
              <a:bevelT w="25400" h="38100"/>
            </a:sp3d>
          </a:bodyPr>
          <a:lstStyle/>
          <a:p>
            <a:pPr algn="l"/>
            <a:r>
              <a:rPr lang="en-US" sz="2800" dirty="0">
                <a:ln w="0"/>
                <a:solidFill>
                  <a:schemeClr val="tx1"/>
                </a:solidFill>
                <a:effectLst>
                  <a:outerShdw blurRad="38100" dist="19050" dir="2700000" algn="tl" rotWithShape="0">
                    <a:schemeClr val="dk1">
                      <a:alpha val="40000"/>
                    </a:schemeClr>
                  </a:outerShdw>
                </a:effectLst>
                <a:latin typeface="Arabic Typesetting" pitchFamily="66" charset="-78"/>
                <a:cs typeface="Arabic Typesetting" pitchFamily="66" charset="-78"/>
              </a:rPr>
              <a:t>    Some might visit Tunisia for its beach and general culture, but there is no doubt that history </a:t>
            </a:r>
            <a:r>
              <a:rPr lang="en-US" sz="2800" dirty="0" smtClean="0">
                <a:ln w="0"/>
                <a:solidFill>
                  <a:schemeClr val="tx1"/>
                </a:solidFill>
                <a:effectLst>
                  <a:outerShdw blurRad="38100" dist="19050" dir="2700000" algn="tl" rotWithShape="0">
                    <a:schemeClr val="dk1">
                      <a:alpha val="40000"/>
                    </a:schemeClr>
                  </a:outerShdw>
                </a:effectLst>
                <a:latin typeface="Arabic Typesetting" pitchFamily="66" charset="-78"/>
                <a:cs typeface="Arabic Typesetting" pitchFamily="66" charset="-78"/>
              </a:rPr>
              <a:t>plays </a:t>
            </a:r>
            <a:r>
              <a:rPr lang="en-US" sz="2800" dirty="0">
                <a:ln w="0"/>
                <a:solidFill>
                  <a:schemeClr val="tx1"/>
                </a:solidFill>
                <a:effectLst>
                  <a:outerShdw blurRad="38100" dist="19050" dir="2700000" algn="tl" rotWithShape="0">
                    <a:schemeClr val="dk1">
                      <a:alpha val="40000"/>
                    </a:schemeClr>
                  </a:outerShdw>
                </a:effectLst>
                <a:latin typeface="Arabic Typesetting" pitchFamily="66" charset="-78"/>
                <a:cs typeface="Arabic Typesetting" pitchFamily="66" charset="-78"/>
              </a:rPr>
              <a:t>a  massive part in the country’s tourism industry</a:t>
            </a:r>
            <a:endParaRPr lang="ro-RO" sz="2800" dirty="0">
              <a:ln w="0"/>
              <a:solidFill>
                <a:schemeClr val="tx1"/>
              </a:solidFill>
              <a:effectLst>
                <a:outerShdw blurRad="38100" dist="19050" dir="2700000" algn="tl" rotWithShape="0">
                  <a:schemeClr val="dk1">
                    <a:alpha val="40000"/>
                  </a:schemeClr>
                </a:outerShdw>
              </a:effectLst>
              <a:latin typeface="Arabic Typesetting" pitchFamily="66" charset="-78"/>
              <a:cs typeface="Arabic Typesetting" pitchFamily="66" charset="-78"/>
            </a:endParaRPr>
          </a:p>
        </p:txBody>
      </p:sp>
      <p:pic>
        <p:nvPicPr>
          <p:cNvPr id="7170" name="Picture 2" descr="Imagini pentru culture of tunisia&quot;">
            <a:extLst>
              <a:ext uri="{FF2B5EF4-FFF2-40B4-BE49-F238E27FC236}">
                <a16:creationId xmlns:a16="http://schemas.microsoft.com/office/drawing/2014/main" xmlns="" id="{9C1110DD-9190-489E-94B1-BD877AE0B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91440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032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685800" y="228600"/>
            <a:ext cx="8229600" cy="1143000"/>
          </a:xfrm>
        </p:spPr>
        <p:txBody>
          <a:bodyPr/>
          <a:lstStyle/>
          <a:p>
            <a:r>
              <a:rPr lang="en-US" dirty="0">
                <a:latin typeface="Algerian" pitchFamily="82" charset="0"/>
              </a:rPr>
              <a:t>EL </a:t>
            </a:r>
            <a:r>
              <a:rPr lang="en-US" dirty="0" err="1">
                <a:latin typeface="Algerian" pitchFamily="82" charset="0"/>
              </a:rPr>
              <a:t>Jem</a:t>
            </a:r>
            <a:r>
              <a:rPr lang="en-US" dirty="0">
                <a:latin typeface="Algerian" pitchFamily="82" charset="0"/>
              </a:rPr>
              <a:t> Amphitheatre</a:t>
            </a:r>
            <a:endParaRPr lang="ro-RO" dirty="0">
              <a:latin typeface="Algerian" pitchFamily="82" charset="0"/>
            </a:endParaRPr>
          </a:p>
        </p:txBody>
      </p:sp>
      <p:sp>
        <p:nvSpPr>
          <p:cNvPr id="3" name="Substituent conținut 2"/>
          <p:cNvSpPr>
            <a:spLocks noGrp="1"/>
          </p:cNvSpPr>
          <p:nvPr>
            <p:ph idx="1"/>
          </p:nvPr>
        </p:nvSpPr>
        <p:spPr>
          <a:xfrm>
            <a:off x="4419600" y="1371600"/>
            <a:ext cx="4572000" cy="2743200"/>
          </a:xfrm>
        </p:spPr>
        <p:txBody>
          <a:bodyPr>
            <a:normAutofit fontScale="92500"/>
          </a:bodyPr>
          <a:lstStyle/>
          <a:p>
            <a:endParaRPr lang="en-US" sz="1800" dirty="0">
              <a:solidFill>
                <a:schemeClr val="tx2">
                  <a:lumMod val="50000"/>
                </a:schemeClr>
              </a:solidFill>
            </a:endParaRPr>
          </a:p>
          <a:p>
            <a:r>
              <a:rPr lang="en-US" sz="2400" dirty="0">
                <a:solidFill>
                  <a:schemeClr val="tx2">
                    <a:lumMod val="50000"/>
                  </a:schemeClr>
                </a:solidFill>
                <a:latin typeface="Andalus" pitchFamily="18" charset="-78"/>
                <a:cs typeface="Andalus" pitchFamily="18" charset="-78"/>
              </a:rPr>
              <a:t>The </a:t>
            </a:r>
            <a:r>
              <a:rPr lang="en-US" sz="2400" dirty="0" err="1">
                <a:solidFill>
                  <a:schemeClr val="tx2">
                    <a:lumMod val="50000"/>
                  </a:schemeClr>
                </a:solidFill>
                <a:latin typeface="Andalus" pitchFamily="18" charset="-78"/>
                <a:cs typeface="Andalus" pitchFamily="18" charset="-78"/>
              </a:rPr>
              <a:t>amphitheatre</a:t>
            </a:r>
            <a:r>
              <a:rPr lang="en-US" sz="2400" dirty="0">
                <a:solidFill>
                  <a:schemeClr val="tx2">
                    <a:lumMod val="50000"/>
                  </a:schemeClr>
                </a:solidFill>
                <a:latin typeface="Andalus" pitchFamily="18" charset="-78"/>
                <a:cs typeface="Andalus" pitchFamily="18" charset="-78"/>
              </a:rPr>
              <a:t> was  constructed by Emperor Gordian at same  point between 230 and 238 AD.</a:t>
            </a:r>
          </a:p>
          <a:p>
            <a:r>
              <a:rPr lang="en-US" sz="2400" dirty="0">
                <a:solidFill>
                  <a:schemeClr val="tx2">
                    <a:lumMod val="50000"/>
                  </a:schemeClr>
                </a:solidFill>
                <a:latin typeface="Andalus" pitchFamily="18" charset="-78"/>
                <a:cs typeface="Andalus" pitchFamily="18" charset="-78"/>
              </a:rPr>
              <a:t>It  could have  held up to 60,000 people</a:t>
            </a:r>
            <a:r>
              <a:rPr lang="en-US" sz="2400" dirty="0" smtClean="0">
                <a:solidFill>
                  <a:schemeClr val="tx2">
                    <a:lumMod val="50000"/>
                  </a:schemeClr>
                </a:solidFill>
                <a:latin typeface="Andalus" pitchFamily="18" charset="-78"/>
                <a:cs typeface="Andalus" pitchFamily="18" charset="-78"/>
              </a:rPr>
              <a:t>, it is  </a:t>
            </a:r>
            <a:r>
              <a:rPr lang="en-US" sz="2400" dirty="0">
                <a:solidFill>
                  <a:schemeClr val="tx2">
                    <a:lumMod val="50000"/>
                  </a:schemeClr>
                </a:solidFill>
                <a:latin typeface="Andalus" pitchFamily="18" charset="-78"/>
                <a:cs typeface="Andalus" pitchFamily="18" charset="-78"/>
              </a:rPr>
              <a:t>162m long  by 118 m  wide</a:t>
            </a:r>
            <a:r>
              <a:rPr lang="en-US" sz="2000" dirty="0"/>
              <a:t>.</a:t>
            </a:r>
            <a:endParaRPr lang="ro-RO" sz="2000" dirty="0"/>
          </a:p>
        </p:txBody>
      </p:sp>
      <p:pic>
        <p:nvPicPr>
          <p:cNvPr id="1026" name="Picture 2" descr="C:\Users\Elev\Desktop\El-Jem-Amphitheat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44196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93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en-US" dirty="0">
                <a:latin typeface="Algerian" pitchFamily="82" charset="0"/>
              </a:rPr>
              <a:t>La </a:t>
            </a:r>
            <a:r>
              <a:rPr lang="en-US" dirty="0" err="1">
                <a:latin typeface="Algerian" pitchFamily="82" charset="0"/>
              </a:rPr>
              <a:t>Malga</a:t>
            </a:r>
            <a:r>
              <a:rPr lang="en-US" dirty="0">
                <a:latin typeface="Algerian" pitchFamily="82" charset="0"/>
              </a:rPr>
              <a:t> Cisterns </a:t>
            </a:r>
            <a:r>
              <a:rPr lang="en-US" dirty="0"/>
              <a:t/>
            </a:r>
            <a:br>
              <a:rPr lang="en-US" dirty="0"/>
            </a:br>
            <a:endParaRPr lang="ro-RO" dirty="0"/>
          </a:p>
        </p:txBody>
      </p:sp>
      <p:sp>
        <p:nvSpPr>
          <p:cNvPr id="3" name="Substituent conținut 2"/>
          <p:cNvSpPr>
            <a:spLocks noGrp="1"/>
          </p:cNvSpPr>
          <p:nvPr>
            <p:ph idx="1"/>
          </p:nvPr>
        </p:nvSpPr>
        <p:spPr>
          <a:xfrm>
            <a:off x="460342" y="1066800"/>
            <a:ext cx="8455058" cy="2743200"/>
          </a:xfrm>
        </p:spPr>
        <p:txBody>
          <a:bodyPr>
            <a:normAutofit/>
          </a:bodyPr>
          <a:lstStyle/>
          <a:p>
            <a:r>
              <a:rPr lang="en-US" sz="2000" dirty="0">
                <a:solidFill>
                  <a:srgbClr val="002060"/>
                </a:solidFill>
                <a:latin typeface="Andalus" pitchFamily="18" charset="-78"/>
                <a:cs typeface="Andalus" pitchFamily="18" charset="-78"/>
              </a:rPr>
              <a:t>While La </a:t>
            </a:r>
            <a:r>
              <a:rPr lang="en-US" sz="2000" dirty="0" err="1">
                <a:solidFill>
                  <a:srgbClr val="002060"/>
                </a:solidFill>
                <a:latin typeface="Andalus" pitchFamily="18" charset="-78"/>
                <a:cs typeface="Andalus" pitchFamily="18" charset="-78"/>
              </a:rPr>
              <a:t>Malga</a:t>
            </a:r>
            <a:r>
              <a:rPr lang="en-US" sz="2000" dirty="0">
                <a:solidFill>
                  <a:srgbClr val="002060"/>
                </a:solidFill>
                <a:latin typeface="Andalus" pitchFamily="18" charset="-78"/>
                <a:cs typeface="Andalus" pitchFamily="18" charset="-78"/>
              </a:rPr>
              <a:t> Cisterns don’t  hold anything like the reputation that the </a:t>
            </a:r>
            <a:r>
              <a:rPr lang="en-US" sz="2000" dirty="0" err="1">
                <a:solidFill>
                  <a:srgbClr val="002060"/>
                </a:solidFill>
                <a:latin typeface="Andalus" pitchFamily="18" charset="-78"/>
                <a:cs typeface="Andalus" pitchFamily="18" charset="-78"/>
              </a:rPr>
              <a:t>amphitheatre</a:t>
            </a:r>
            <a:r>
              <a:rPr lang="en-US" sz="2000" dirty="0">
                <a:solidFill>
                  <a:srgbClr val="002060"/>
                </a:solidFill>
                <a:latin typeface="Andalus" pitchFamily="18" charset="-78"/>
                <a:cs typeface="Andalus" pitchFamily="18" charset="-78"/>
              </a:rPr>
              <a:t> </a:t>
            </a:r>
            <a:r>
              <a:rPr lang="en-US" sz="2000" dirty="0" smtClean="0">
                <a:solidFill>
                  <a:srgbClr val="002060"/>
                </a:solidFill>
                <a:latin typeface="Andalus" pitchFamily="18" charset="-78"/>
                <a:cs typeface="Andalus" pitchFamily="18" charset="-78"/>
              </a:rPr>
              <a:t>has, they  </a:t>
            </a:r>
            <a:r>
              <a:rPr lang="en-US" sz="2000" dirty="0">
                <a:solidFill>
                  <a:srgbClr val="002060"/>
                </a:solidFill>
                <a:latin typeface="Andalus" pitchFamily="18" charset="-78"/>
                <a:cs typeface="Andalus" pitchFamily="18" charset="-78"/>
              </a:rPr>
              <a:t>are still a very interesting attraction for anyone who visits Carthage.</a:t>
            </a:r>
          </a:p>
          <a:p>
            <a:r>
              <a:rPr lang="en-US" sz="2000" dirty="0">
                <a:solidFill>
                  <a:srgbClr val="002060"/>
                </a:solidFill>
                <a:latin typeface="Andalus" pitchFamily="18" charset="-78"/>
                <a:cs typeface="Andalus" pitchFamily="18" charset="-78"/>
              </a:rPr>
              <a:t>In short, they can be described as ancient water storage tanks that were once used to supply water to the  city.</a:t>
            </a:r>
          </a:p>
          <a:p>
            <a:r>
              <a:rPr lang="en-US" sz="2000" dirty="0">
                <a:solidFill>
                  <a:srgbClr val="002060"/>
                </a:solidFill>
                <a:latin typeface="Andalus" pitchFamily="18" charset="-78"/>
                <a:cs typeface="Andalus" pitchFamily="18" charset="-78"/>
              </a:rPr>
              <a:t>The aqueduct  system around the area, which runs for  over 100km, brought </a:t>
            </a:r>
            <a:r>
              <a:rPr lang="en-US" sz="2000" dirty="0" smtClean="0">
                <a:solidFill>
                  <a:srgbClr val="002060"/>
                </a:solidFill>
                <a:latin typeface="Andalus" pitchFamily="18" charset="-78"/>
                <a:cs typeface="Andalus" pitchFamily="18" charset="-78"/>
              </a:rPr>
              <a:t>water to </a:t>
            </a:r>
            <a:r>
              <a:rPr lang="en-US" sz="2000" dirty="0">
                <a:solidFill>
                  <a:srgbClr val="002060"/>
                </a:solidFill>
                <a:latin typeface="Andalus" pitchFamily="18" charset="-78"/>
                <a:cs typeface="Andalus" pitchFamily="18" charset="-78"/>
              </a:rPr>
              <a:t>these systems.</a:t>
            </a:r>
            <a:endParaRPr lang="ro-RO" sz="2000" dirty="0">
              <a:solidFill>
                <a:srgbClr val="002060"/>
              </a:solidFill>
              <a:latin typeface="Andalus" pitchFamily="18" charset="-78"/>
              <a:cs typeface="Andalus" pitchFamily="18" charset="-78"/>
            </a:endParaRPr>
          </a:p>
        </p:txBody>
      </p:sp>
      <p:pic>
        <p:nvPicPr>
          <p:cNvPr id="2050" name="Picture 2" descr="C:\Users\Elev\Desktop\La-Malga-Cisterns-tunis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9143999" cy="336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7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04800" y="1219200"/>
            <a:ext cx="8229600" cy="1143000"/>
          </a:xfrm>
        </p:spPr>
        <p:txBody>
          <a:bodyPr>
            <a:normAutofit fontScale="90000"/>
          </a:bodyPr>
          <a:lstStyle/>
          <a:p>
            <a:r>
              <a:rPr lang="en-US" b="1" dirty="0" err="1">
                <a:solidFill>
                  <a:srgbClr val="00B0F0"/>
                </a:solidFill>
              </a:rPr>
              <a:t>Djerba</a:t>
            </a:r>
            <a:r>
              <a:rPr lang="en-US" b="1" dirty="0">
                <a:solidFill>
                  <a:srgbClr val="00B0F0"/>
                </a:solidFill>
              </a:rPr>
              <a:t/>
            </a:r>
            <a:br>
              <a:rPr lang="en-US" b="1" dirty="0">
                <a:solidFill>
                  <a:srgbClr val="00B0F0"/>
                </a:solidFill>
              </a:rPr>
            </a:br>
            <a:endParaRPr lang="en-US" dirty="0">
              <a:solidFill>
                <a:srgbClr val="00B0F0"/>
              </a:solidFill>
            </a:endParaRPr>
          </a:p>
        </p:txBody>
      </p:sp>
      <p:sp>
        <p:nvSpPr>
          <p:cNvPr id="3" name="Substituent conținut 2"/>
          <p:cNvSpPr>
            <a:spLocks noGrp="1"/>
          </p:cNvSpPr>
          <p:nvPr>
            <p:ph idx="1"/>
          </p:nvPr>
        </p:nvSpPr>
        <p:spPr>
          <a:xfrm>
            <a:off x="304800" y="1981200"/>
            <a:ext cx="8229600" cy="2743200"/>
          </a:xfrm>
        </p:spPr>
        <p:txBody>
          <a:bodyPr>
            <a:normAutofit/>
          </a:bodyPr>
          <a:lstStyle/>
          <a:p>
            <a:r>
              <a:rPr lang="en-US" sz="2400" dirty="0">
                <a:solidFill>
                  <a:srgbClr val="00B0F0"/>
                </a:solidFill>
              </a:rPr>
              <a:t>A perfect looking beach</a:t>
            </a:r>
          </a:p>
          <a:p>
            <a:r>
              <a:rPr lang="en-US" sz="2400" dirty="0">
                <a:solidFill>
                  <a:srgbClr val="00B0F0"/>
                </a:solidFill>
              </a:rPr>
              <a:t>The island town of </a:t>
            </a:r>
            <a:r>
              <a:rPr lang="en-US" sz="2400" b="1" dirty="0" err="1">
                <a:solidFill>
                  <a:srgbClr val="00B0F0"/>
                </a:solidFill>
              </a:rPr>
              <a:t>Houmt</a:t>
            </a:r>
            <a:r>
              <a:rPr lang="en-US" sz="2400" b="1" dirty="0">
                <a:solidFill>
                  <a:srgbClr val="00B0F0"/>
                </a:solidFill>
              </a:rPr>
              <a:t> Souk</a:t>
            </a:r>
            <a:r>
              <a:rPr lang="en-US" sz="2400" dirty="0">
                <a:solidFill>
                  <a:srgbClr val="00B0F0"/>
                </a:solidFill>
              </a:rPr>
              <a:t> is the main point of interest off the beach, with an old town district that is a muddle of whitewashed houses.</a:t>
            </a:r>
          </a:p>
        </p:txBody>
      </p:sp>
      <p:pic>
        <p:nvPicPr>
          <p:cNvPr id="1026" name="Picture 2" descr="C:\Users\Elev\Desktop\tunisia-djerba-resort-bea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2" y="3657599"/>
            <a:ext cx="4797316" cy="3200401"/>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u 2">
            <a:extLst>
              <a:ext uri="{FF2B5EF4-FFF2-40B4-BE49-F238E27FC236}">
                <a16:creationId xmlns:a16="http://schemas.microsoft.com/office/drawing/2014/main" xmlns="" id="{FC28949C-585F-4E1B-95E3-A8F902469250}"/>
              </a:ext>
            </a:extLst>
          </p:cNvPr>
          <p:cNvSpPr txBox="1">
            <a:spLocks/>
          </p:cNvSpPr>
          <p:nvPr/>
        </p:nvSpPr>
        <p:spPr>
          <a:xfrm>
            <a:off x="-76200" y="190500"/>
            <a:ext cx="77724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5400" dirty="0">
                <a:latin typeface="Freestyle Script" panose="030804020302050B0404" pitchFamily="66" charset="0"/>
              </a:rPr>
              <a:t>           </a:t>
            </a:r>
            <a:r>
              <a:rPr lang="en-US" sz="5400" b="1" dirty="0">
                <a:solidFill>
                  <a:schemeClr val="accent4">
                    <a:lumMod val="75000"/>
                  </a:schemeClr>
                </a:solidFill>
                <a:latin typeface="Freestyle Script" panose="030804020302050B0404" pitchFamily="66" charset="0"/>
              </a:rPr>
              <a:t>Important places for tourism </a:t>
            </a:r>
          </a:p>
        </p:txBody>
      </p:sp>
    </p:spTree>
    <p:extLst>
      <p:ext uri="{BB962C8B-B14F-4D97-AF65-F5344CB8AC3E}">
        <p14:creationId xmlns:p14="http://schemas.microsoft.com/office/powerpoint/2010/main" val="1830595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en-US" b="1" dirty="0" err="1">
                <a:solidFill>
                  <a:srgbClr val="00B0F0"/>
                </a:solidFill>
              </a:rPr>
              <a:t>Sidi</a:t>
            </a:r>
            <a:r>
              <a:rPr lang="en-US" b="1" dirty="0">
                <a:solidFill>
                  <a:srgbClr val="00B0F0"/>
                </a:solidFill>
              </a:rPr>
              <a:t> </a:t>
            </a:r>
            <a:r>
              <a:rPr lang="en-US" b="1" dirty="0" err="1">
                <a:solidFill>
                  <a:srgbClr val="00B0F0"/>
                </a:solidFill>
              </a:rPr>
              <a:t>Bou</a:t>
            </a:r>
            <a:r>
              <a:rPr lang="en-US" b="1" dirty="0">
                <a:solidFill>
                  <a:srgbClr val="00B0F0"/>
                </a:solidFill>
              </a:rPr>
              <a:t> Said</a:t>
            </a:r>
            <a:r>
              <a:rPr lang="en-US" b="1" dirty="0"/>
              <a:t/>
            </a:r>
            <a:br>
              <a:rPr lang="en-US" b="1" dirty="0"/>
            </a:br>
            <a:endParaRPr lang="en-US" dirty="0"/>
          </a:p>
        </p:txBody>
      </p:sp>
      <p:sp>
        <p:nvSpPr>
          <p:cNvPr id="3" name="Substituent conținut 2"/>
          <p:cNvSpPr>
            <a:spLocks noGrp="1"/>
          </p:cNvSpPr>
          <p:nvPr>
            <p:ph idx="1"/>
          </p:nvPr>
        </p:nvSpPr>
        <p:spPr>
          <a:xfrm>
            <a:off x="454843" y="1143000"/>
            <a:ext cx="8229600" cy="2743200"/>
          </a:xfrm>
        </p:spPr>
        <p:txBody>
          <a:bodyPr>
            <a:normAutofit lnSpcReduction="10000"/>
          </a:bodyPr>
          <a:lstStyle/>
          <a:p>
            <a:pPr algn="just"/>
            <a:r>
              <a:rPr lang="en-US" sz="2400" dirty="0" err="1">
                <a:solidFill>
                  <a:srgbClr val="00B0F0"/>
                </a:solidFill>
              </a:rPr>
              <a:t>Sidi</a:t>
            </a:r>
            <a:r>
              <a:rPr lang="en-US" sz="2400" dirty="0">
                <a:solidFill>
                  <a:srgbClr val="00B0F0"/>
                </a:solidFill>
              </a:rPr>
              <a:t> </a:t>
            </a:r>
            <a:r>
              <a:rPr lang="en-US" sz="2400" dirty="0" err="1">
                <a:solidFill>
                  <a:srgbClr val="00B0F0"/>
                </a:solidFill>
              </a:rPr>
              <a:t>Bou</a:t>
            </a:r>
            <a:r>
              <a:rPr lang="en-US" sz="2400" dirty="0">
                <a:solidFill>
                  <a:srgbClr val="00B0F0"/>
                </a:solidFill>
              </a:rPr>
              <a:t> Said is a </a:t>
            </a:r>
            <a:r>
              <a:rPr lang="en-US" sz="2400" dirty="0" err="1">
                <a:solidFill>
                  <a:srgbClr val="00B0F0"/>
                </a:solidFill>
              </a:rPr>
              <a:t>clifftop</a:t>
            </a:r>
            <a:r>
              <a:rPr lang="en-US" sz="2400" dirty="0">
                <a:solidFill>
                  <a:srgbClr val="00B0F0"/>
                </a:solidFill>
              </a:rPr>
              <a:t> village of petite dimensions that seem to have fallen off an artist's canvas. Unsurprisingly, artists have feted this little hamlet for decades. The whitewashed alleyways, wrought-iron window frames, and colorful blue doors are Tunisian village architecture at their finest, while the Mediterranean backdrop is the cherry on top.</a:t>
            </a:r>
            <a:r>
              <a:rPr lang="en-US" dirty="0">
                <a:solidFill>
                  <a:srgbClr val="00B0F0"/>
                </a:solidFill>
              </a:rPr>
              <a:t> </a:t>
            </a:r>
          </a:p>
        </p:txBody>
      </p:sp>
      <p:pic>
        <p:nvPicPr>
          <p:cNvPr id="2050" name="Picture 2" descr="C:\Users\Elev\Desktop\tunisia-tunis-sidi-bou-said-whitewashed-hous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 y="3590257"/>
            <a:ext cx="4949072" cy="326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535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en-US" b="1" dirty="0">
                <a:solidFill>
                  <a:srgbClr val="00B0F0"/>
                </a:solidFill>
              </a:rPr>
              <a:t>Grand Erg Oriental</a:t>
            </a:r>
            <a:r>
              <a:rPr lang="en-US" b="1" dirty="0"/>
              <a:t/>
            </a:r>
            <a:br>
              <a:rPr lang="en-US" b="1" dirty="0"/>
            </a:br>
            <a:endParaRPr lang="en-US" dirty="0"/>
          </a:p>
        </p:txBody>
      </p:sp>
      <p:sp>
        <p:nvSpPr>
          <p:cNvPr id="3" name="Substituent conținut 2"/>
          <p:cNvSpPr>
            <a:spLocks noGrp="1"/>
          </p:cNvSpPr>
          <p:nvPr>
            <p:ph idx="1"/>
          </p:nvPr>
        </p:nvSpPr>
        <p:spPr/>
        <p:txBody>
          <a:bodyPr>
            <a:normAutofit fontScale="85000" lnSpcReduction="10000"/>
          </a:bodyPr>
          <a:lstStyle/>
          <a:p>
            <a:r>
              <a:rPr lang="en-US" sz="2200" dirty="0">
                <a:solidFill>
                  <a:srgbClr val="00B0F0"/>
                </a:solidFill>
              </a:rPr>
              <a:t>Tunisia's vast Sahara covers much of the country's interior, and the most beautiful corner of the desert is the field of sand dunes known as the Grand Erg Oriental. These poetically beautiful dunes are a surreal and gorgeous landscape of huge waves, shaped by the ever-shifting desert sands. For many visitors, this is an adventure playground for riding dune buggies and camel treks, but nothing tops the simple pleasure of sitting atop one of these mammoth sand mountains and watching the sun set over the Sahara.</a:t>
            </a:r>
          </a:p>
          <a:p>
            <a:pPr marL="0" indent="0">
              <a:buNone/>
            </a:pPr>
            <a:r>
              <a:rPr lang="en-US" dirty="0"/>
              <a:t/>
            </a:r>
            <a:br>
              <a:rPr lang="en-US" dirty="0"/>
            </a:br>
            <a:endParaRPr lang="en-US" dirty="0"/>
          </a:p>
        </p:txBody>
      </p:sp>
      <p:pic>
        <p:nvPicPr>
          <p:cNvPr id="3074" name="Picture 2" descr="C:\Users\Elev\Desktop\tunisia-grand-erg-oriental-sahara-du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8355"/>
            <a:ext cx="4495800" cy="320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396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en-US" b="1" dirty="0" err="1">
                <a:solidFill>
                  <a:srgbClr val="00B0F0"/>
                </a:solidFill>
              </a:rPr>
              <a:t>Chott</a:t>
            </a:r>
            <a:r>
              <a:rPr lang="en-US" b="1" dirty="0">
                <a:solidFill>
                  <a:srgbClr val="00B0F0"/>
                </a:solidFill>
              </a:rPr>
              <a:t> el </a:t>
            </a:r>
            <a:r>
              <a:rPr lang="en-US" b="1" dirty="0" err="1">
                <a:solidFill>
                  <a:srgbClr val="00B0F0"/>
                </a:solidFill>
              </a:rPr>
              <a:t>Djerid</a:t>
            </a:r>
            <a:r>
              <a:rPr lang="en-US" b="1" dirty="0"/>
              <a:t/>
            </a:r>
            <a:br>
              <a:rPr lang="en-US" b="1" dirty="0"/>
            </a:br>
            <a:endParaRPr lang="en-US" dirty="0"/>
          </a:p>
        </p:txBody>
      </p:sp>
      <p:sp>
        <p:nvSpPr>
          <p:cNvPr id="3" name="Substituent conținut 2"/>
          <p:cNvSpPr>
            <a:spLocks noGrp="1"/>
          </p:cNvSpPr>
          <p:nvPr>
            <p:ph idx="1"/>
          </p:nvPr>
        </p:nvSpPr>
        <p:spPr>
          <a:xfrm>
            <a:off x="457200" y="1295400"/>
            <a:ext cx="8229600" cy="2743200"/>
          </a:xfrm>
        </p:spPr>
        <p:txBody>
          <a:bodyPr>
            <a:normAutofit/>
          </a:bodyPr>
          <a:lstStyle/>
          <a:p>
            <a:r>
              <a:rPr lang="en-US" sz="2200" dirty="0">
                <a:solidFill>
                  <a:srgbClr val="00B0F0"/>
                </a:solidFill>
              </a:rPr>
              <a:t>The moonscape surroundings of the </a:t>
            </a:r>
            <a:r>
              <a:rPr lang="en-US" sz="2200" dirty="0" err="1">
                <a:solidFill>
                  <a:srgbClr val="00B0F0"/>
                </a:solidFill>
              </a:rPr>
              <a:t>Chott</a:t>
            </a:r>
            <a:r>
              <a:rPr lang="en-US" sz="2200" dirty="0">
                <a:solidFill>
                  <a:srgbClr val="00B0F0"/>
                </a:solidFill>
              </a:rPr>
              <a:t> el </a:t>
            </a:r>
            <a:r>
              <a:rPr lang="en-US" sz="2200" dirty="0" err="1">
                <a:solidFill>
                  <a:srgbClr val="00B0F0"/>
                </a:solidFill>
              </a:rPr>
              <a:t>Djerid</a:t>
            </a:r>
            <a:r>
              <a:rPr lang="en-US" sz="2200" dirty="0">
                <a:solidFill>
                  <a:srgbClr val="00B0F0"/>
                </a:solidFill>
              </a:rPr>
              <a:t> are a storybook panorama brought to life; filled with shimmering mirages on the horizon and jigsaw puzzle pieces of blindingly white cracked land under foot. This sprawling salt pan (most easily reached on a day trip from the desert town of </a:t>
            </a:r>
            <a:r>
              <a:rPr lang="en-US" sz="2200" dirty="0" err="1">
                <a:solidFill>
                  <a:srgbClr val="00B0F0"/>
                </a:solidFill>
              </a:rPr>
              <a:t>Tozeur</a:t>
            </a:r>
            <a:r>
              <a:rPr lang="en-US" sz="2200" dirty="0">
                <a:solidFill>
                  <a:srgbClr val="00B0F0"/>
                </a:solidFill>
              </a:rPr>
              <a:t>) is a desolate and otherworldly scene that wows all who visit with its stark and brutal beauty. </a:t>
            </a:r>
            <a:r>
              <a:rPr lang="en-US" dirty="0"/>
              <a:t/>
            </a:r>
            <a:br>
              <a:rPr lang="en-US" dirty="0"/>
            </a:br>
            <a:endParaRPr lang="en-US" dirty="0"/>
          </a:p>
        </p:txBody>
      </p:sp>
      <p:pic>
        <p:nvPicPr>
          <p:cNvPr id="4098" name="Picture 2" descr="C:\Users\Elev\Desktop\tunisia-tozeur-chott-el-djer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 y="3681290"/>
            <a:ext cx="4807670" cy="317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249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en-US" b="1" dirty="0"/>
              <a:t> </a:t>
            </a:r>
            <a:r>
              <a:rPr lang="en-US" b="1" dirty="0" err="1">
                <a:solidFill>
                  <a:srgbClr val="00B0F0"/>
                </a:solidFill>
              </a:rPr>
              <a:t>Monastir</a:t>
            </a:r>
            <a:r>
              <a:rPr lang="en-US" b="1" dirty="0">
                <a:solidFill>
                  <a:srgbClr val="00B0F0"/>
                </a:solidFill>
              </a:rPr>
              <a:t> </a:t>
            </a:r>
            <a:r>
              <a:rPr lang="en-US" b="1" dirty="0" err="1">
                <a:solidFill>
                  <a:srgbClr val="00B0F0"/>
                </a:solidFill>
              </a:rPr>
              <a:t>Ribat</a:t>
            </a:r>
            <a:r>
              <a:rPr lang="en-US" b="1" dirty="0"/>
              <a:t/>
            </a:r>
            <a:br>
              <a:rPr lang="en-US" b="1" dirty="0"/>
            </a:br>
            <a:endParaRPr lang="en-US" dirty="0"/>
          </a:p>
        </p:txBody>
      </p:sp>
      <p:sp>
        <p:nvSpPr>
          <p:cNvPr id="3" name="Substituent conținut 2"/>
          <p:cNvSpPr>
            <a:spLocks noGrp="1"/>
          </p:cNvSpPr>
          <p:nvPr>
            <p:ph idx="1"/>
          </p:nvPr>
        </p:nvSpPr>
        <p:spPr/>
        <p:txBody>
          <a:bodyPr/>
          <a:lstStyle/>
          <a:p>
            <a:r>
              <a:rPr lang="en-US" sz="2400" dirty="0">
                <a:solidFill>
                  <a:srgbClr val="00B0F0"/>
                </a:solidFill>
              </a:rPr>
              <a:t>One of Tunisia's most photographed buildings and a film star to boot, the </a:t>
            </a:r>
            <a:r>
              <a:rPr lang="en-US" sz="2400" dirty="0" err="1">
                <a:solidFill>
                  <a:srgbClr val="00B0F0"/>
                </a:solidFill>
              </a:rPr>
              <a:t>Ribat</a:t>
            </a:r>
            <a:r>
              <a:rPr lang="en-US" sz="2400" dirty="0">
                <a:solidFill>
                  <a:srgbClr val="00B0F0"/>
                </a:solidFill>
              </a:rPr>
              <a:t> in </a:t>
            </a:r>
            <a:r>
              <a:rPr lang="en-US" sz="2400" dirty="0" err="1">
                <a:solidFill>
                  <a:srgbClr val="00B0F0"/>
                </a:solidFill>
              </a:rPr>
              <a:t>Monastir</a:t>
            </a:r>
            <a:r>
              <a:rPr lang="en-US" sz="2400" dirty="0">
                <a:solidFill>
                  <a:srgbClr val="00B0F0"/>
                </a:solidFill>
              </a:rPr>
              <a:t> is a bulky walled and exceptionally well-preserved fort. Its defensive purposes may have long since faded, but this golden-stoned relic is now one of Tunisia's most recognizable landmarks, and today, tourists scramble up into its bastion tower, rather than soldiers.</a:t>
            </a:r>
          </a:p>
        </p:txBody>
      </p:sp>
      <p:pic>
        <p:nvPicPr>
          <p:cNvPr id="5122" name="Picture 2" descr="C:\Users\Elev\Desktop\tunisia-monastir-rib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70086"/>
            <a:ext cx="4572000" cy="290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29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81000" y="990600"/>
            <a:ext cx="8229600" cy="1143000"/>
          </a:xfrm>
        </p:spPr>
        <p:txBody>
          <a:bodyPr>
            <a:normAutofit/>
          </a:bodyPr>
          <a:lstStyle/>
          <a:p>
            <a:r>
              <a:rPr lang="en-US" b="1" dirty="0">
                <a:solidFill>
                  <a:schemeClr val="accent5">
                    <a:lumMod val="75000"/>
                  </a:schemeClr>
                </a:solidFill>
              </a:rPr>
              <a:t>Claudia </a:t>
            </a:r>
            <a:r>
              <a:rPr lang="en-US" b="1" dirty="0" err="1">
                <a:solidFill>
                  <a:schemeClr val="accent5">
                    <a:lumMod val="75000"/>
                  </a:schemeClr>
                </a:solidFill>
              </a:rPr>
              <a:t>Cardinale</a:t>
            </a:r>
            <a:endParaRPr lang="en-US" dirty="0">
              <a:solidFill>
                <a:schemeClr val="accent5">
                  <a:lumMod val="75000"/>
                </a:schemeClr>
              </a:solidFill>
            </a:endParaRPr>
          </a:p>
        </p:txBody>
      </p:sp>
      <p:sp>
        <p:nvSpPr>
          <p:cNvPr id="3" name="Substituent conținut 2"/>
          <p:cNvSpPr>
            <a:spLocks noGrp="1"/>
          </p:cNvSpPr>
          <p:nvPr>
            <p:ph idx="1"/>
          </p:nvPr>
        </p:nvSpPr>
        <p:spPr>
          <a:xfrm>
            <a:off x="457200" y="1905000"/>
            <a:ext cx="8229600" cy="2743200"/>
          </a:xfrm>
        </p:spPr>
        <p:txBody>
          <a:bodyPr>
            <a:normAutofit/>
          </a:bodyPr>
          <a:lstStyle/>
          <a:p>
            <a:r>
              <a:rPr lang="en-US" sz="2800" dirty="0">
                <a:solidFill>
                  <a:schemeClr val="accent5">
                    <a:lumMod val="75000"/>
                  </a:schemeClr>
                </a:solidFill>
              </a:rPr>
              <a:t>Claudia </a:t>
            </a:r>
            <a:r>
              <a:rPr lang="en-US" sz="2800" dirty="0" err="1">
                <a:solidFill>
                  <a:schemeClr val="accent5">
                    <a:lumMod val="75000"/>
                  </a:schemeClr>
                </a:solidFill>
              </a:rPr>
              <a:t>Cardinale</a:t>
            </a:r>
            <a:r>
              <a:rPr lang="en-US" sz="2800" dirty="0">
                <a:solidFill>
                  <a:schemeClr val="accent5">
                    <a:lumMod val="75000"/>
                  </a:schemeClr>
                </a:solidFill>
              </a:rPr>
              <a:t> (born 15 April 1938) is an Italian Tunisian film actress who appeared in some of the most acclaimed European films of the 1960s and 1970s, mainly Italian or French, but also in several English films.</a:t>
            </a:r>
          </a:p>
        </p:txBody>
      </p:sp>
      <p:pic>
        <p:nvPicPr>
          <p:cNvPr id="9218" name="Picture 2" descr="C:\Users\Elev\Desktop\claudia-cardin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3605"/>
            <a:ext cx="5206738" cy="266439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Elev\Desktop\dsc_8313-3-claudia-cardinale-e1530009007256-696x4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738" y="4178884"/>
            <a:ext cx="3943546" cy="2679116"/>
          </a:xfrm>
          <a:prstGeom prst="rect">
            <a:avLst/>
          </a:prstGeom>
          <a:noFill/>
          <a:extLst>
            <a:ext uri="{909E8E84-426E-40DD-AFC4-6F175D3DCCD1}">
              <a14:hiddenFill xmlns:a14="http://schemas.microsoft.com/office/drawing/2010/main">
                <a:solidFill>
                  <a:srgbClr val="FFFFFF"/>
                </a:solidFill>
              </a14:hiddenFill>
            </a:ext>
          </a:extLst>
        </p:spPr>
      </p:pic>
      <p:sp>
        <p:nvSpPr>
          <p:cNvPr id="6" name="Titlu 1">
            <a:extLst>
              <a:ext uri="{FF2B5EF4-FFF2-40B4-BE49-F238E27FC236}">
                <a16:creationId xmlns:a16="http://schemas.microsoft.com/office/drawing/2014/main" xmlns="" id="{EB0D3594-D2DB-4589-92F2-5AC6A3D68180}"/>
              </a:ext>
            </a:extLst>
          </p:cNvPr>
          <p:cNvSpPr txBox="1">
            <a:spLocks/>
          </p:cNvSpPr>
          <p:nvPr/>
        </p:nvSpPr>
        <p:spPr>
          <a:xfrm>
            <a:off x="152400" y="17449"/>
            <a:ext cx="8229600" cy="1143000"/>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ln/>
                <a:solidFill>
                  <a:schemeClr val="accent3"/>
                </a:solidFill>
                <a:latin typeface="Freestyle Script" panose="030804020302050B0404" pitchFamily="66" charset="0"/>
              </a:rPr>
              <a:t>Celebrities</a:t>
            </a:r>
          </a:p>
        </p:txBody>
      </p:sp>
    </p:spTree>
    <p:extLst>
      <p:ext uri="{BB962C8B-B14F-4D97-AF65-F5344CB8AC3E}">
        <p14:creationId xmlns:p14="http://schemas.microsoft.com/office/powerpoint/2010/main" val="171472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169682" y="228601"/>
            <a:ext cx="6231118" cy="44196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400" b="1" dirty="0">
                <a:ln/>
                <a:solidFill>
                  <a:schemeClr val="accent3"/>
                </a:solidFill>
              </a:rPr>
              <a:t>          Tunisia, officially the Republic of Tunisia, is a country in the of North Africa, covering 163,610 square </a:t>
            </a:r>
            <a:r>
              <a:rPr lang="en-US" sz="2400" b="1" dirty="0" err="1">
                <a:ln/>
                <a:solidFill>
                  <a:schemeClr val="accent3"/>
                </a:solidFill>
              </a:rPr>
              <a:t>kilometres</a:t>
            </a:r>
            <a:r>
              <a:rPr lang="en-US" sz="2400" b="1" dirty="0">
                <a:ln/>
                <a:solidFill>
                  <a:schemeClr val="accent3"/>
                </a:solidFill>
              </a:rPr>
              <a:t> . Cape Angela, the highest point in all the country, is also the highest point on the </a:t>
            </a:r>
            <a:r>
              <a:rPr lang="en-US" sz="2400" b="1" dirty="0">
                <a:ln/>
                <a:solidFill>
                  <a:schemeClr val="accent3"/>
                </a:solidFill>
              </a:rPr>
              <a:t>A</a:t>
            </a:r>
            <a:r>
              <a:rPr lang="en-US" sz="2400" b="1" dirty="0" smtClean="0">
                <a:ln/>
                <a:solidFill>
                  <a:schemeClr val="accent3"/>
                </a:solidFill>
              </a:rPr>
              <a:t>frican </a:t>
            </a:r>
            <a:r>
              <a:rPr lang="en-US" sz="2400" b="1" dirty="0">
                <a:ln/>
                <a:solidFill>
                  <a:schemeClr val="accent3"/>
                </a:solidFill>
              </a:rPr>
              <a:t>continent.  Tunisia is bordered by Algeria to the west and southwest, Libya to the southeast, and the Mediterranean Sea to the north and east. Tunisia's population was 11.5 million in 2017. Tunisia's name is derived from its capital city, Tunis, which is located on its northeast coast</a:t>
            </a:r>
            <a:r>
              <a:rPr lang="en-US" sz="2000" b="1" dirty="0">
                <a:ln/>
                <a:solidFill>
                  <a:schemeClr val="accent3"/>
                </a:solidFill>
              </a:rPr>
              <a:t>.</a:t>
            </a:r>
            <a:endParaRPr lang="ro-RO" sz="2000" b="1" dirty="0">
              <a:ln/>
              <a:solidFill>
                <a:schemeClr val="accent3"/>
              </a:solidFill>
            </a:endParaRPr>
          </a:p>
        </p:txBody>
      </p:sp>
      <p:pic>
        <p:nvPicPr>
          <p:cNvPr id="6" name="Picture 2">
            <a:extLst>
              <a:ext uri="{FF2B5EF4-FFF2-40B4-BE49-F238E27FC236}">
                <a16:creationId xmlns:a16="http://schemas.microsoft.com/office/drawing/2014/main" xmlns="" id="{C236E304-3229-4A3B-AC62-AAF479A392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28601"/>
            <a:ext cx="2514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325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pPr fontAlgn="base"/>
            <a:r>
              <a:rPr lang="en-US" sz="4900" b="1" dirty="0" err="1">
                <a:solidFill>
                  <a:schemeClr val="accent5">
                    <a:lumMod val="75000"/>
                  </a:schemeClr>
                </a:solidFill>
              </a:rPr>
              <a:t>Erno</a:t>
            </a:r>
            <a:r>
              <a:rPr lang="en-US" sz="4900" b="1" dirty="0">
                <a:solidFill>
                  <a:schemeClr val="accent5">
                    <a:lumMod val="75000"/>
                  </a:schemeClr>
                </a:solidFill>
              </a:rPr>
              <a:t> </a:t>
            </a:r>
            <a:r>
              <a:rPr lang="en-US" sz="4900" b="1" dirty="0" err="1">
                <a:solidFill>
                  <a:schemeClr val="accent5">
                    <a:lumMod val="75000"/>
                  </a:schemeClr>
                </a:solidFill>
              </a:rPr>
              <a:t>Crisa</a:t>
            </a:r>
            <a:r>
              <a:rPr lang="en-US" b="1" dirty="0"/>
              <a:t/>
            </a:r>
            <a:br>
              <a:rPr lang="en-US" b="1" dirty="0"/>
            </a:br>
            <a:endParaRPr lang="en-US" dirty="0"/>
          </a:p>
        </p:txBody>
      </p:sp>
      <p:sp>
        <p:nvSpPr>
          <p:cNvPr id="3" name="Substituent conținut 2"/>
          <p:cNvSpPr>
            <a:spLocks noGrp="1"/>
          </p:cNvSpPr>
          <p:nvPr>
            <p:ph idx="1"/>
          </p:nvPr>
        </p:nvSpPr>
        <p:spPr>
          <a:xfrm>
            <a:off x="381000" y="1295400"/>
            <a:ext cx="4876800" cy="2743200"/>
          </a:xfrm>
        </p:spPr>
        <p:txBody>
          <a:bodyPr>
            <a:normAutofit fontScale="85000" lnSpcReduction="10000"/>
          </a:bodyPr>
          <a:lstStyle/>
          <a:p>
            <a:pPr algn="just"/>
            <a:r>
              <a:rPr lang="en-US" dirty="0" err="1">
                <a:solidFill>
                  <a:schemeClr val="accent5">
                    <a:lumMod val="75000"/>
                  </a:schemeClr>
                </a:solidFill>
              </a:rPr>
              <a:t>Erno</a:t>
            </a:r>
            <a:r>
              <a:rPr lang="en-US" dirty="0">
                <a:solidFill>
                  <a:schemeClr val="accent5">
                    <a:lumMod val="75000"/>
                  </a:schemeClr>
                </a:solidFill>
              </a:rPr>
              <a:t> </a:t>
            </a:r>
            <a:r>
              <a:rPr lang="en-US" dirty="0" err="1">
                <a:solidFill>
                  <a:schemeClr val="accent5">
                    <a:lumMod val="75000"/>
                  </a:schemeClr>
                </a:solidFill>
              </a:rPr>
              <a:t>Crisa</a:t>
            </a:r>
            <a:r>
              <a:rPr lang="en-US" dirty="0">
                <a:solidFill>
                  <a:schemeClr val="accent5">
                    <a:lumMod val="75000"/>
                  </a:schemeClr>
                </a:solidFill>
              </a:rPr>
              <a:t> (10 March 1924 – 5 April 1968) was an Italian film actor. He appeared in 52 films between 1944 and 1968. His last film was the spaghetti western Sugar Colt.</a:t>
            </a:r>
          </a:p>
        </p:txBody>
      </p:sp>
      <p:pic>
        <p:nvPicPr>
          <p:cNvPr id="6146" name="Picture 2" descr="C:\Users\Elev\Desktop\Erno_Cri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043182"/>
            <a:ext cx="2304256" cy="324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632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pPr fontAlgn="base"/>
            <a:r>
              <a:rPr lang="en-US" b="1" dirty="0" err="1">
                <a:solidFill>
                  <a:schemeClr val="accent5">
                    <a:lumMod val="75000"/>
                  </a:schemeClr>
                </a:solidFill>
              </a:rPr>
              <a:t>Chaker</a:t>
            </a:r>
            <a:r>
              <a:rPr lang="en-US" b="1" dirty="0">
                <a:solidFill>
                  <a:schemeClr val="accent5">
                    <a:lumMod val="75000"/>
                  </a:schemeClr>
                </a:solidFill>
              </a:rPr>
              <a:t> </a:t>
            </a:r>
            <a:r>
              <a:rPr lang="en-US" b="1" dirty="0" err="1">
                <a:solidFill>
                  <a:schemeClr val="accent5">
                    <a:lumMod val="75000"/>
                  </a:schemeClr>
                </a:solidFill>
              </a:rPr>
              <a:t>Zouaghi</a:t>
            </a:r>
            <a:endParaRPr lang="en-US" dirty="0">
              <a:solidFill>
                <a:schemeClr val="accent5">
                  <a:lumMod val="75000"/>
                </a:schemeClr>
              </a:solidFill>
            </a:endParaRPr>
          </a:p>
        </p:txBody>
      </p:sp>
      <p:sp>
        <p:nvSpPr>
          <p:cNvPr id="3" name="Substituent conținut 2"/>
          <p:cNvSpPr>
            <a:spLocks noGrp="1"/>
          </p:cNvSpPr>
          <p:nvPr>
            <p:ph idx="1"/>
          </p:nvPr>
        </p:nvSpPr>
        <p:spPr>
          <a:xfrm>
            <a:off x="231618" y="1417638"/>
            <a:ext cx="5711982" cy="2743200"/>
          </a:xfrm>
        </p:spPr>
        <p:txBody>
          <a:bodyPr>
            <a:normAutofit lnSpcReduction="10000"/>
          </a:bodyPr>
          <a:lstStyle/>
          <a:p>
            <a:pPr algn="just"/>
            <a:r>
              <a:rPr lang="en-US" i="1" dirty="0" err="1">
                <a:solidFill>
                  <a:schemeClr val="accent5">
                    <a:lumMod val="75000"/>
                  </a:schemeClr>
                </a:solidFill>
              </a:rPr>
              <a:t>Chaker</a:t>
            </a:r>
            <a:r>
              <a:rPr lang="en-US" i="1" dirty="0">
                <a:solidFill>
                  <a:schemeClr val="accent5">
                    <a:lumMod val="75000"/>
                  </a:schemeClr>
                </a:solidFill>
              </a:rPr>
              <a:t> </a:t>
            </a:r>
            <a:r>
              <a:rPr lang="en-US" i="1" dirty="0" err="1">
                <a:solidFill>
                  <a:schemeClr val="accent5">
                    <a:lumMod val="75000"/>
                  </a:schemeClr>
                </a:solidFill>
              </a:rPr>
              <a:t>Zouaghi</a:t>
            </a:r>
            <a:r>
              <a:rPr lang="en-US" i="1" dirty="0">
                <a:solidFill>
                  <a:schemeClr val="accent5">
                    <a:lumMod val="75000"/>
                  </a:schemeClr>
                </a:solidFill>
              </a:rPr>
              <a:t> (born 10 January 1985 in </a:t>
            </a:r>
            <a:r>
              <a:rPr lang="en-US" i="1" dirty="0" err="1">
                <a:solidFill>
                  <a:schemeClr val="accent5">
                    <a:lumMod val="75000"/>
                  </a:schemeClr>
                </a:solidFill>
              </a:rPr>
              <a:t>Béja</a:t>
            </a:r>
            <a:r>
              <a:rPr lang="en-US" i="1" dirty="0">
                <a:solidFill>
                  <a:schemeClr val="accent5">
                    <a:lumMod val="75000"/>
                  </a:schemeClr>
                </a:solidFill>
              </a:rPr>
              <a:t>) is a retired Tunisian footballer, who played as a defensive midfielder .</a:t>
            </a:r>
            <a:r>
              <a:rPr lang="en-US" dirty="0">
                <a:solidFill>
                  <a:schemeClr val="accent5">
                    <a:lumMod val="75000"/>
                  </a:schemeClr>
                </a:solidFill>
              </a:rPr>
              <a:t/>
            </a:r>
            <a:br>
              <a:rPr lang="en-US" dirty="0">
                <a:solidFill>
                  <a:schemeClr val="accent5">
                    <a:lumMod val="75000"/>
                  </a:schemeClr>
                </a:solidFill>
              </a:rPr>
            </a:br>
            <a:endParaRPr lang="en-US" dirty="0">
              <a:solidFill>
                <a:schemeClr val="accent5">
                  <a:lumMod val="75000"/>
                </a:schemeClr>
              </a:solidFill>
            </a:endParaRPr>
          </a:p>
        </p:txBody>
      </p:sp>
      <p:pic>
        <p:nvPicPr>
          <p:cNvPr id="7170" name="Picture 2" descr="C:\Users\Elev\Desktop\descărc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568" y="1040852"/>
            <a:ext cx="2088232" cy="313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656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pPr fontAlgn="base"/>
            <a:r>
              <a:rPr lang="en-US" b="1" dirty="0" err="1">
                <a:solidFill>
                  <a:schemeClr val="accent5">
                    <a:lumMod val="75000"/>
                  </a:schemeClr>
                </a:solidFill>
              </a:rPr>
              <a:t>Lassaâd</a:t>
            </a:r>
            <a:r>
              <a:rPr lang="en-US" b="1" dirty="0">
                <a:solidFill>
                  <a:schemeClr val="accent5">
                    <a:lumMod val="75000"/>
                  </a:schemeClr>
                </a:solidFill>
              </a:rPr>
              <a:t> </a:t>
            </a:r>
            <a:r>
              <a:rPr lang="en-US" b="1" dirty="0" err="1">
                <a:solidFill>
                  <a:schemeClr val="accent5">
                    <a:lumMod val="75000"/>
                  </a:schemeClr>
                </a:solidFill>
              </a:rPr>
              <a:t>Ouertani</a:t>
            </a:r>
            <a:endParaRPr lang="en-US" dirty="0">
              <a:solidFill>
                <a:schemeClr val="accent5">
                  <a:lumMod val="75000"/>
                </a:schemeClr>
              </a:solidFill>
            </a:endParaRPr>
          </a:p>
        </p:txBody>
      </p:sp>
      <p:sp>
        <p:nvSpPr>
          <p:cNvPr id="3" name="Substituent conținut 2"/>
          <p:cNvSpPr>
            <a:spLocks noGrp="1"/>
          </p:cNvSpPr>
          <p:nvPr>
            <p:ph idx="1"/>
          </p:nvPr>
        </p:nvSpPr>
        <p:spPr>
          <a:xfrm>
            <a:off x="152400" y="1524000"/>
            <a:ext cx="5715000" cy="2743200"/>
          </a:xfrm>
        </p:spPr>
        <p:txBody>
          <a:bodyPr>
            <a:normAutofit/>
          </a:bodyPr>
          <a:lstStyle/>
          <a:p>
            <a:pPr algn="just"/>
            <a:r>
              <a:rPr lang="en-US" sz="2400" i="1" dirty="0" err="1">
                <a:solidFill>
                  <a:schemeClr val="accent5">
                    <a:lumMod val="75000"/>
                  </a:schemeClr>
                </a:solidFill>
              </a:rPr>
              <a:t>Lassaâd</a:t>
            </a:r>
            <a:r>
              <a:rPr lang="en-US" sz="2400" i="1" dirty="0">
                <a:solidFill>
                  <a:schemeClr val="accent5">
                    <a:lumMod val="75000"/>
                  </a:schemeClr>
                </a:solidFill>
              </a:rPr>
              <a:t> </a:t>
            </a:r>
            <a:r>
              <a:rPr lang="en-US" sz="2400" i="1" dirty="0" err="1">
                <a:solidFill>
                  <a:schemeClr val="accent5">
                    <a:lumMod val="75000"/>
                  </a:schemeClr>
                </a:solidFill>
              </a:rPr>
              <a:t>Ouertani</a:t>
            </a:r>
            <a:r>
              <a:rPr lang="en-US" sz="2400" i="1" dirty="0">
                <a:solidFill>
                  <a:schemeClr val="accent5">
                    <a:lumMod val="75000"/>
                  </a:schemeClr>
                </a:solidFill>
              </a:rPr>
              <a:t> aka "</a:t>
            </a:r>
            <a:r>
              <a:rPr lang="en-US" sz="2400" i="1" dirty="0" err="1">
                <a:solidFill>
                  <a:schemeClr val="accent5">
                    <a:lumMod val="75000"/>
                  </a:schemeClr>
                </a:solidFill>
              </a:rPr>
              <a:t>Zgaw</a:t>
            </a:r>
            <a:r>
              <a:rPr lang="en-US" sz="2400" i="1" dirty="0">
                <a:solidFill>
                  <a:schemeClr val="accent5">
                    <a:lumMod val="75000"/>
                  </a:schemeClr>
                </a:solidFill>
              </a:rPr>
              <a:t>" (2 May 1980 – 4 January 2013) was a Tunisian football player who played for </a:t>
            </a:r>
            <a:r>
              <a:rPr lang="en-US" sz="2400" i="1" dirty="0" err="1">
                <a:solidFill>
                  <a:schemeClr val="accent5">
                    <a:lumMod val="75000"/>
                  </a:schemeClr>
                </a:solidFill>
              </a:rPr>
              <a:t>Jeunesse</a:t>
            </a:r>
            <a:r>
              <a:rPr lang="en-US" sz="2400" i="1" dirty="0">
                <a:solidFill>
                  <a:schemeClr val="accent5">
                    <a:lumMod val="75000"/>
                  </a:schemeClr>
                </a:solidFill>
              </a:rPr>
              <a:t> Sportive </a:t>
            </a:r>
            <a:r>
              <a:rPr lang="en-US" sz="2400" i="1" dirty="0" err="1">
                <a:solidFill>
                  <a:schemeClr val="accent5">
                    <a:lumMod val="75000"/>
                  </a:schemeClr>
                </a:solidFill>
              </a:rPr>
              <a:t>Kairouanaise</a:t>
            </a:r>
            <a:r>
              <a:rPr lang="en-US" sz="2400" i="1" dirty="0">
                <a:solidFill>
                  <a:schemeClr val="accent5">
                    <a:lumMod val="75000"/>
                  </a:schemeClr>
                </a:solidFill>
              </a:rPr>
              <a:t>, </a:t>
            </a:r>
            <a:r>
              <a:rPr lang="en-US" sz="2400" i="1" dirty="0" err="1">
                <a:solidFill>
                  <a:schemeClr val="accent5">
                    <a:lumMod val="75000"/>
                  </a:schemeClr>
                </a:solidFill>
              </a:rPr>
              <a:t>Stade</a:t>
            </a:r>
            <a:r>
              <a:rPr lang="en-US" sz="2400" i="1" dirty="0">
                <a:solidFill>
                  <a:schemeClr val="accent5">
                    <a:lumMod val="75000"/>
                  </a:schemeClr>
                </a:solidFill>
              </a:rPr>
              <a:t> </a:t>
            </a:r>
            <a:r>
              <a:rPr lang="en-US" sz="2400" i="1" dirty="0" err="1">
                <a:solidFill>
                  <a:schemeClr val="accent5">
                    <a:lumMod val="75000"/>
                  </a:schemeClr>
                </a:solidFill>
              </a:rPr>
              <a:t>Tunisien</a:t>
            </a:r>
            <a:r>
              <a:rPr lang="en-US" sz="2400" i="1" dirty="0">
                <a:solidFill>
                  <a:schemeClr val="accent5">
                    <a:lumMod val="75000"/>
                  </a:schemeClr>
                </a:solidFill>
              </a:rPr>
              <a:t>, Club </a:t>
            </a:r>
            <a:r>
              <a:rPr lang="en-US" sz="2400" i="1" dirty="0" err="1">
                <a:solidFill>
                  <a:schemeClr val="accent5">
                    <a:lumMod val="75000"/>
                  </a:schemeClr>
                </a:solidFill>
              </a:rPr>
              <a:t>Africain</a:t>
            </a:r>
            <a:r>
              <a:rPr lang="en-US" sz="2400" i="1" dirty="0">
                <a:solidFill>
                  <a:schemeClr val="accent5">
                    <a:lumMod val="75000"/>
                  </a:schemeClr>
                </a:solidFill>
              </a:rPr>
              <a:t>, ES </a:t>
            </a:r>
            <a:r>
              <a:rPr lang="en-US" sz="2400" i="1" dirty="0" err="1">
                <a:solidFill>
                  <a:schemeClr val="accent5">
                    <a:lumMod val="75000"/>
                  </a:schemeClr>
                </a:solidFill>
              </a:rPr>
              <a:t>Zarzis</a:t>
            </a:r>
            <a:r>
              <a:rPr lang="en-US" sz="2400" i="1" dirty="0">
                <a:solidFill>
                  <a:schemeClr val="accent5">
                    <a:lumMod val="75000"/>
                  </a:schemeClr>
                </a:solidFill>
              </a:rPr>
              <a:t> before returning to </a:t>
            </a:r>
            <a:r>
              <a:rPr lang="en-US" sz="2400" i="1" dirty="0" err="1">
                <a:solidFill>
                  <a:schemeClr val="accent5">
                    <a:lumMod val="75000"/>
                  </a:schemeClr>
                </a:solidFill>
              </a:rPr>
              <a:t>Jeunesse</a:t>
            </a:r>
            <a:r>
              <a:rPr lang="en-US" sz="2400" i="1" dirty="0">
                <a:solidFill>
                  <a:schemeClr val="accent5">
                    <a:lumMod val="75000"/>
                  </a:schemeClr>
                </a:solidFill>
              </a:rPr>
              <a:t> Sportive </a:t>
            </a:r>
            <a:r>
              <a:rPr lang="en-US" sz="2400" i="1" dirty="0" err="1">
                <a:solidFill>
                  <a:schemeClr val="accent5">
                    <a:lumMod val="75000"/>
                  </a:schemeClr>
                </a:solidFill>
              </a:rPr>
              <a:t>Kairouanaise</a:t>
            </a:r>
            <a:r>
              <a:rPr lang="en-US" sz="2400" i="1" dirty="0">
                <a:solidFill>
                  <a:schemeClr val="accent5">
                    <a:lumMod val="75000"/>
                  </a:schemeClr>
                </a:solidFill>
              </a:rPr>
              <a:t>. He died in a traffic accident.</a:t>
            </a:r>
            <a:endParaRPr lang="en-US" sz="2400" dirty="0">
              <a:solidFill>
                <a:schemeClr val="accent5">
                  <a:lumMod val="75000"/>
                </a:schemeClr>
              </a:solidFill>
            </a:endParaRPr>
          </a:p>
        </p:txBody>
      </p:sp>
      <p:pic>
        <p:nvPicPr>
          <p:cNvPr id="8194" name="Picture 2" descr="C:\Users\Elev\Desktop\lassad-ouertani-8a2532ea-404a-46a6-971c-1c17e608aa4-resize-75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2079" y="1386880"/>
            <a:ext cx="2454721"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29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685800" y="136439"/>
            <a:ext cx="8229600" cy="1143000"/>
          </a:xfrm>
        </p:spPr>
        <p:txBody>
          <a:bodyPr>
            <a:normAutofit/>
          </a:bodyPr>
          <a:lstStyle/>
          <a:p>
            <a:r>
              <a:rPr lang="en-US" sz="5400" dirty="0" err="1">
                <a:solidFill>
                  <a:schemeClr val="accent5">
                    <a:lumMod val="75000"/>
                  </a:schemeClr>
                </a:solidFill>
              </a:rPr>
              <a:t>Latifa</a:t>
            </a:r>
            <a:endParaRPr lang="en-US" sz="5400" dirty="0">
              <a:solidFill>
                <a:schemeClr val="accent5">
                  <a:lumMod val="75000"/>
                </a:schemeClr>
              </a:solidFill>
            </a:endParaRPr>
          </a:p>
        </p:txBody>
      </p:sp>
      <p:sp>
        <p:nvSpPr>
          <p:cNvPr id="3" name="Substituent conținut 2"/>
          <p:cNvSpPr>
            <a:spLocks noGrp="1"/>
          </p:cNvSpPr>
          <p:nvPr>
            <p:ph idx="1"/>
          </p:nvPr>
        </p:nvSpPr>
        <p:spPr>
          <a:xfrm>
            <a:off x="152400" y="1296721"/>
            <a:ext cx="6019800" cy="2743200"/>
          </a:xfrm>
        </p:spPr>
        <p:txBody>
          <a:bodyPr>
            <a:normAutofit fontScale="92500" lnSpcReduction="10000"/>
          </a:bodyPr>
          <a:lstStyle/>
          <a:p>
            <a:r>
              <a:rPr lang="en-US" sz="2400" b="1" dirty="0" err="1">
                <a:solidFill>
                  <a:schemeClr val="accent5">
                    <a:lumMod val="75000"/>
                  </a:schemeClr>
                </a:solidFill>
              </a:rPr>
              <a:t>Latifa</a:t>
            </a:r>
            <a:r>
              <a:rPr lang="en-US" sz="2400" b="1" dirty="0">
                <a:solidFill>
                  <a:schemeClr val="accent5">
                    <a:lumMod val="75000"/>
                  </a:schemeClr>
                </a:solidFill>
              </a:rPr>
              <a:t> </a:t>
            </a:r>
            <a:r>
              <a:rPr lang="en-US" sz="2400" b="1" dirty="0" err="1">
                <a:solidFill>
                  <a:schemeClr val="accent5">
                    <a:lumMod val="75000"/>
                  </a:schemeClr>
                </a:solidFill>
              </a:rPr>
              <a:t>Bint</a:t>
            </a:r>
            <a:r>
              <a:rPr lang="en-US" sz="2400" b="1" dirty="0">
                <a:solidFill>
                  <a:schemeClr val="accent5">
                    <a:lumMod val="75000"/>
                  </a:schemeClr>
                </a:solidFill>
              </a:rPr>
              <a:t> </a:t>
            </a:r>
            <a:r>
              <a:rPr lang="en-US" sz="2400" b="1" dirty="0" err="1">
                <a:solidFill>
                  <a:schemeClr val="accent5">
                    <a:lumMod val="75000"/>
                  </a:schemeClr>
                </a:solidFill>
              </a:rPr>
              <a:t>Alaya</a:t>
            </a:r>
            <a:r>
              <a:rPr lang="en-US" sz="2400" b="1" dirty="0">
                <a:solidFill>
                  <a:schemeClr val="accent5">
                    <a:lumMod val="75000"/>
                  </a:schemeClr>
                </a:solidFill>
              </a:rPr>
              <a:t> El </a:t>
            </a:r>
            <a:r>
              <a:rPr lang="en-US" sz="2400" b="1" dirty="0" err="1">
                <a:solidFill>
                  <a:schemeClr val="accent5">
                    <a:lumMod val="75000"/>
                  </a:schemeClr>
                </a:solidFill>
              </a:rPr>
              <a:t>Arfaoui</a:t>
            </a:r>
            <a:r>
              <a:rPr lang="en-US" sz="2400" dirty="0">
                <a:solidFill>
                  <a:schemeClr val="accent5">
                    <a:lumMod val="75000"/>
                  </a:schemeClr>
                </a:solidFill>
              </a:rPr>
              <a:t> better known as </a:t>
            </a:r>
            <a:r>
              <a:rPr lang="en-US" sz="2400" b="1" dirty="0" err="1">
                <a:solidFill>
                  <a:schemeClr val="accent5">
                    <a:lumMod val="75000"/>
                  </a:schemeClr>
                </a:solidFill>
              </a:rPr>
              <a:t>Latifa</a:t>
            </a:r>
            <a:r>
              <a:rPr lang="en-US" sz="2400" dirty="0">
                <a:solidFill>
                  <a:schemeClr val="accent5">
                    <a:lumMod val="75000"/>
                  </a:schemeClr>
                </a:solidFill>
              </a:rPr>
              <a:t> is a Tunisian pop singer and former actress.</a:t>
            </a:r>
          </a:p>
          <a:p>
            <a:r>
              <a:rPr lang="en-US" sz="2400" b="1" dirty="0">
                <a:solidFill>
                  <a:schemeClr val="accent5">
                    <a:lumMod val="75000"/>
                  </a:schemeClr>
                </a:solidFill>
              </a:rPr>
              <a:t>International releases:</a:t>
            </a:r>
          </a:p>
          <a:p>
            <a:pPr lvl="1"/>
            <a:r>
              <a:rPr lang="en-US" sz="2000" i="1" dirty="0">
                <a:solidFill>
                  <a:schemeClr val="accent5">
                    <a:lumMod val="75000"/>
                  </a:schemeClr>
                </a:solidFill>
              </a:rPr>
              <a:t>Les Plus Belles Chansons De </a:t>
            </a:r>
            <a:r>
              <a:rPr lang="en-US" sz="2000" i="1" dirty="0" err="1">
                <a:solidFill>
                  <a:schemeClr val="accent5">
                    <a:lumMod val="75000"/>
                  </a:schemeClr>
                </a:solidFill>
              </a:rPr>
              <a:t>Latifa</a:t>
            </a:r>
            <a:endParaRPr lang="en-US" sz="2000" dirty="0">
              <a:solidFill>
                <a:schemeClr val="accent5">
                  <a:lumMod val="75000"/>
                </a:schemeClr>
              </a:solidFill>
            </a:endParaRPr>
          </a:p>
          <a:p>
            <a:pPr lvl="1" algn="just"/>
            <a:r>
              <a:rPr lang="en-US" sz="2000" i="1" dirty="0" err="1">
                <a:solidFill>
                  <a:schemeClr val="accent5">
                    <a:lumMod val="75000"/>
                  </a:schemeClr>
                </a:solidFill>
              </a:rPr>
              <a:t>Inchallah</a:t>
            </a:r>
            <a:r>
              <a:rPr lang="en-US" sz="2000" dirty="0">
                <a:solidFill>
                  <a:schemeClr val="accent5">
                    <a:lumMod val="75000"/>
                  </a:schemeClr>
                </a:solidFill>
              </a:rPr>
              <a:t> (God willing)</a:t>
            </a:r>
          </a:p>
          <a:p>
            <a:pPr lvl="1"/>
            <a:r>
              <a:rPr lang="en-US" sz="2000" i="1" dirty="0">
                <a:solidFill>
                  <a:schemeClr val="accent5">
                    <a:lumMod val="75000"/>
                  </a:schemeClr>
                </a:solidFill>
              </a:rPr>
              <a:t>Ma </a:t>
            </a:r>
            <a:r>
              <a:rPr lang="en-US" sz="2000" i="1" dirty="0" err="1">
                <a:solidFill>
                  <a:schemeClr val="accent5">
                    <a:lumMod val="75000"/>
                  </a:schemeClr>
                </a:solidFill>
              </a:rPr>
              <a:t>Wahashtaksh</a:t>
            </a:r>
            <a:r>
              <a:rPr lang="en-US" sz="2000" i="1" dirty="0">
                <a:solidFill>
                  <a:schemeClr val="accent5">
                    <a:lumMod val="75000"/>
                  </a:schemeClr>
                </a:solidFill>
              </a:rPr>
              <a:t>?</a:t>
            </a:r>
            <a:r>
              <a:rPr lang="en-US" sz="2000" dirty="0">
                <a:solidFill>
                  <a:schemeClr val="accent5">
                    <a:lumMod val="75000"/>
                  </a:schemeClr>
                </a:solidFill>
              </a:rPr>
              <a:t> (Did you miss me?)	</a:t>
            </a:r>
          </a:p>
          <a:p>
            <a:pPr lvl="1"/>
            <a:r>
              <a:rPr lang="en-US" sz="2000" i="1" dirty="0" err="1">
                <a:solidFill>
                  <a:schemeClr val="accent5">
                    <a:lumMod val="75000"/>
                  </a:schemeClr>
                </a:solidFill>
              </a:rPr>
              <a:t>Wa</a:t>
            </a:r>
            <a:r>
              <a:rPr lang="en-US" sz="2000" i="1" dirty="0">
                <a:solidFill>
                  <a:schemeClr val="accent5">
                    <a:lumMod val="75000"/>
                  </a:schemeClr>
                </a:solidFill>
              </a:rPr>
              <a:t> </a:t>
            </a:r>
            <a:r>
              <a:rPr lang="en-US" sz="2000" i="1" dirty="0" err="1">
                <a:solidFill>
                  <a:schemeClr val="accent5">
                    <a:lumMod val="75000"/>
                  </a:schemeClr>
                </a:solidFill>
              </a:rPr>
              <a:t>Akheeran</a:t>
            </a:r>
            <a:r>
              <a:rPr lang="en-US" sz="2000" dirty="0">
                <a:solidFill>
                  <a:schemeClr val="accent5">
                    <a:lumMod val="75000"/>
                  </a:schemeClr>
                </a:solidFill>
              </a:rPr>
              <a:t> (At last)</a:t>
            </a:r>
          </a:p>
          <a:p>
            <a:endParaRPr lang="en-US" sz="2400" dirty="0"/>
          </a:p>
        </p:txBody>
      </p:sp>
      <p:pic>
        <p:nvPicPr>
          <p:cNvPr id="10242" name="Picture 2" descr="C:\Users\Elev\Desktop\Latifa-1-1_edit.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45" r="15802"/>
          <a:stretch/>
        </p:blipFill>
        <p:spPr bwMode="auto">
          <a:xfrm>
            <a:off x="6168272" y="742479"/>
            <a:ext cx="2558474"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743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3057E-1FBB-4FF2-BF17-EE3EC6C886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F96F2FA-C1B3-45BE-BF26-3800037C54B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xmlns="" id="{7157CFC0-0E4D-4E67-AAEB-54CC9A464F6E}"/>
              </a:ext>
            </a:extLst>
          </p:cNvPr>
          <p:cNvPicPr>
            <a:picLocks noChangeAspect="1"/>
          </p:cNvPicPr>
          <p:nvPr/>
        </p:nvPicPr>
        <p:blipFill>
          <a:blip r:embed="rId2"/>
          <a:stretch>
            <a:fillRect/>
          </a:stretch>
        </p:blipFill>
        <p:spPr>
          <a:xfrm>
            <a:off x="11723" y="-297"/>
            <a:ext cx="9144396" cy="6858297"/>
          </a:xfrm>
          <a:prstGeom prst="rect">
            <a:avLst/>
          </a:prstGeom>
        </p:spPr>
      </p:pic>
    </p:spTree>
    <p:extLst>
      <p:ext uri="{BB962C8B-B14F-4D97-AF65-F5344CB8AC3E}">
        <p14:creationId xmlns:p14="http://schemas.microsoft.com/office/powerpoint/2010/main" val="4097137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31D2C3-F48E-4279-BE10-4241BA29CC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69CC1D5-A97A-45CD-993F-A4A97EB8E32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B39ADB1E-EC5D-44DE-9115-0B8832EFCF90}"/>
              </a:ext>
            </a:extLst>
          </p:cNvPr>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1196005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028254-0E60-4D35-B2C2-A9A4FC8498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CF33836-982E-4052-AFC1-423384AE5EE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990F2CD9-A828-4F9E-AE71-27A1A23A08A4}"/>
              </a:ext>
            </a:extLst>
          </p:cNvPr>
          <p:cNvPicPr>
            <a:picLocks noChangeAspect="1"/>
          </p:cNvPicPr>
          <p:nvPr/>
        </p:nvPicPr>
        <p:blipFill>
          <a:blip r:embed="rId2"/>
          <a:stretch>
            <a:fillRect/>
          </a:stretch>
        </p:blipFill>
        <p:spPr>
          <a:xfrm>
            <a:off x="-396" y="-297"/>
            <a:ext cx="9144396" cy="6858297"/>
          </a:xfrm>
          <a:prstGeom prst="rect">
            <a:avLst/>
          </a:prstGeom>
        </p:spPr>
      </p:pic>
    </p:spTree>
    <p:extLst>
      <p:ext uri="{BB962C8B-B14F-4D97-AF65-F5344CB8AC3E}">
        <p14:creationId xmlns:p14="http://schemas.microsoft.com/office/powerpoint/2010/main" val="2806736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7"/>
            <a:ext cx="8229600" cy="1325563"/>
          </a:xfrm>
        </p:spPr>
        <p:txBody>
          <a:bodyPr>
            <a:normAutofit/>
          </a:bodyPr>
          <a:lstStyle/>
          <a:p>
            <a:r>
              <a:rPr lang="en-US" sz="7200" dirty="0">
                <a:solidFill>
                  <a:srgbClr val="7030A0"/>
                </a:solidFill>
                <a:latin typeface="Freestyle Script" panose="030804020302050B0404" pitchFamily="66" charset="0"/>
              </a:rPr>
              <a:t>Sources</a:t>
            </a:r>
            <a:endParaRPr lang="ro-RO" sz="7200" dirty="0">
              <a:solidFill>
                <a:srgbClr val="7030A0"/>
              </a:solidFill>
              <a:latin typeface="Freestyle Script" panose="030804020302050B0404" pitchFamily="66" charset="0"/>
            </a:endParaRPr>
          </a:p>
        </p:txBody>
      </p:sp>
      <p:sp>
        <p:nvSpPr>
          <p:cNvPr id="3" name="Substituent conținut 2"/>
          <p:cNvSpPr>
            <a:spLocks noGrp="1"/>
          </p:cNvSpPr>
          <p:nvPr>
            <p:ph idx="1"/>
          </p:nvPr>
        </p:nvSpPr>
        <p:spPr>
          <a:xfrm>
            <a:off x="432582" y="1447800"/>
            <a:ext cx="8229600" cy="3352799"/>
          </a:xfrm>
        </p:spPr>
        <p:txBody>
          <a:bodyPr>
            <a:normAutofit/>
          </a:bodyPr>
          <a:lstStyle/>
          <a:p>
            <a:r>
              <a:rPr lang="en-US" sz="2000" dirty="0"/>
              <a:t>Wikipedia</a:t>
            </a:r>
          </a:p>
          <a:p>
            <a:r>
              <a:rPr lang="en-US" sz="2000" dirty="0"/>
              <a:t>www.everyculture.com</a:t>
            </a:r>
          </a:p>
          <a:p>
            <a:r>
              <a:rPr lang="en-US" sz="2000" dirty="0"/>
              <a:t>www.discovertunisia.com</a:t>
            </a:r>
          </a:p>
          <a:p>
            <a:r>
              <a:rPr lang="en-US" sz="2000" dirty="0"/>
              <a:t>Pinterest</a:t>
            </a:r>
          </a:p>
          <a:p>
            <a:r>
              <a:rPr lang="en-US" sz="2000" dirty="0"/>
              <a:t>A Brief History of the World (by Peter N. Stearns)</a:t>
            </a:r>
          </a:p>
          <a:p>
            <a:r>
              <a:rPr lang="en-US" sz="2000" dirty="0"/>
              <a:t>www.ranker.com</a:t>
            </a:r>
          </a:p>
          <a:p>
            <a:r>
              <a:rPr lang="en-US" sz="2000" dirty="0"/>
              <a:t>www.worldatlas.com</a:t>
            </a:r>
          </a:p>
          <a:p>
            <a:r>
              <a:rPr lang="en-US" sz="2000" dirty="0"/>
              <a:t>Tunisian Traditional </a:t>
            </a:r>
            <a:r>
              <a:rPr lang="en-US" sz="2000" dirty="0" err="1"/>
              <a:t>Lookbook</a:t>
            </a:r>
            <a:endParaRPr lang="ro-RO" sz="2000" dirty="0"/>
          </a:p>
        </p:txBody>
      </p:sp>
    </p:spTree>
    <p:extLst>
      <p:ext uri="{BB962C8B-B14F-4D97-AF65-F5344CB8AC3E}">
        <p14:creationId xmlns:p14="http://schemas.microsoft.com/office/powerpoint/2010/main" val="1488150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0B2E0CD-5914-4D99-94E8-37C4EBFFFE97}"/>
              </a:ext>
            </a:extLst>
          </p:cNvPr>
          <p:cNvSpPr>
            <a:spLocks noGrp="1"/>
          </p:cNvSpPr>
          <p:nvPr>
            <p:ph idx="1"/>
          </p:nvPr>
        </p:nvSpPr>
        <p:spPr/>
        <p:txBody>
          <a:bodyPr/>
          <a:lstStyle/>
          <a:p>
            <a:endParaRPr lang="en-US"/>
          </a:p>
        </p:txBody>
      </p:sp>
      <p:pic>
        <p:nvPicPr>
          <p:cNvPr id="1028" name="Picture 4" descr="Imagini pentru the end">
            <a:extLst>
              <a:ext uri="{FF2B5EF4-FFF2-40B4-BE49-F238E27FC236}">
                <a16:creationId xmlns:a16="http://schemas.microsoft.com/office/drawing/2014/main" xmlns="" id="{13602B92-B97D-4596-8719-422A01526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2A6EB534-9A7E-4634-9389-7CF03987CBC9}"/>
              </a:ext>
            </a:extLst>
          </p:cNvPr>
          <p:cNvPicPr>
            <a:picLocks noChangeAspect="1"/>
          </p:cNvPicPr>
          <p:nvPr/>
        </p:nvPicPr>
        <p:blipFill>
          <a:blip r:embed="rId3"/>
          <a:stretch>
            <a:fillRect/>
          </a:stretch>
        </p:blipFill>
        <p:spPr>
          <a:xfrm>
            <a:off x="1600200" y="4419600"/>
            <a:ext cx="8230313" cy="1146147"/>
          </a:xfrm>
          <a:prstGeom prst="rect">
            <a:avLst/>
          </a:prstGeom>
        </p:spPr>
      </p:pic>
      <p:pic>
        <p:nvPicPr>
          <p:cNvPr id="5" name="Picture 4">
            <a:extLst>
              <a:ext uri="{FF2B5EF4-FFF2-40B4-BE49-F238E27FC236}">
                <a16:creationId xmlns:a16="http://schemas.microsoft.com/office/drawing/2014/main" xmlns="" id="{DF2CC326-B697-4457-9825-2D17E4BB16F7}"/>
              </a:ext>
            </a:extLst>
          </p:cNvPr>
          <p:cNvPicPr>
            <a:picLocks noChangeAspect="1"/>
          </p:cNvPicPr>
          <p:nvPr/>
        </p:nvPicPr>
        <p:blipFill>
          <a:blip r:embed="rId3"/>
          <a:stretch>
            <a:fillRect/>
          </a:stretch>
        </p:blipFill>
        <p:spPr>
          <a:xfrm>
            <a:off x="-2438400" y="4800600"/>
            <a:ext cx="8230313" cy="1146147"/>
          </a:xfrm>
          <a:prstGeom prst="rect">
            <a:avLst/>
          </a:prstGeom>
        </p:spPr>
      </p:pic>
      <p:sp>
        <p:nvSpPr>
          <p:cNvPr id="9" name="Title 1">
            <a:extLst>
              <a:ext uri="{FF2B5EF4-FFF2-40B4-BE49-F238E27FC236}">
                <a16:creationId xmlns:a16="http://schemas.microsoft.com/office/drawing/2014/main" xmlns="" id="{9207CA0C-8D68-4E80-B0EB-CA13F9EFE58F}"/>
              </a:ext>
            </a:extLst>
          </p:cNvPr>
          <p:cNvSpPr>
            <a:spLocks noGrp="1"/>
          </p:cNvSpPr>
          <p:nvPr>
            <p:ph type="title"/>
          </p:nvPr>
        </p:nvSpPr>
        <p:spPr>
          <a:xfrm>
            <a:off x="609600" y="1079559"/>
            <a:ext cx="8229600" cy="2479646"/>
          </a:xfrm>
        </p:spPr>
        <p:txBody>
          <a:bodyPr>
            <a:prstTxWarp prst="textArchUp">
              <a:avLst>
                <a:gd name="adj" fmla="val 10383382"/>
              </a:avLst>
            </a:prstTxWarp>
            <a:scene3d>
              <a:camera prst="orthographicFront"/>
              <a:lightRig rig="soft" dir="t">
                <a:rot lat="0" lon="0" rev="15600000"/>
              </a:lightRig>
            </a:scene3d>
            <a:sp3d extrusionH="57150" prstMaterial="softEdge">
              <a:bevelT w="25400" h="38100"/>
            </a:sp3d>
          </a:bodyPr>
          <a:lstStyle/>
          <a:p>
            <a:r>
              <a:rPr lang="en-US" b="1" spc="50" dirty="0">
                <a:ln w="0"/>
                <a:solidFill>
                  <a:schemeClr val="bg2"/>
                </a:solidFill>
                <a:effectLst>
                  <a:innerShdw blurRad="63500" dist="50800" dir="13500000">
                    <a:srgbClr val="000000">
                      <a:alpha val="50000"/>
                    </a:srgbClr>
                  </a:innerShdw>
                </a:effectLst>
              </a:rPr>
              <a:t>THANKS FOR YOUR ATTENTION!</a:t>
            </a:r>
          </a:p>
        </p:txBody>
      </p:sp>
    </p:spTree>
    <p:extLst>
      <p:ext uri="{BB962C8B-B14F-4D97-AF65-F5344CB8AC3E}">
        <p14:creationId xmlns:p14="http://schemas.microsoft.com/office/powerpoint/2010/main" val="341393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0"/>
            <a:ext cx="9144000" cy="1295399"/>
          </a:xfrm>
          <a:gradFill flip="none" rotWithShape="1">
            <a:gsLst>
              <a:gs pos="47000">
                <a:srgbClr val="FA4444"/>
              </a:gs>
              <a:gs pos="70000">
                <a:srgbClr val="FC6060">
                  <a:alpha val="91000"/>
                </a:srgbClr>
              </a:gs>
              <a:gs pos="94000">
                <a:srgbClr val="EDB2B1">
                  <a:alpha val="83000"/>
                </a:srgbClr>
              </a:gs>
              <a:gs pos="0">
                <a:srgbClr val="C00000">
                  <a:alpha val="96000"/>
                  <a:lumMod val="94000"/>
                  <a:lumOff val="6000"/>
                </a:srgbClr>
              </a:gs>
              <a:gs pos="23000">
                <a:srgbClr val="FF0000"/>
              </a:gs>
              <a:gs pos="100000">
                <a:schemeClr val="bg1"/>
              </a:gs>
            </a:gsLst>
            <a:lin ang="0" scaled="0"/>
            <a:tileRect/>
          </a:gradFill>
          <a:ln>
            <a:noFill/>
          </a:ln>
        </p:spPr>
        <p:txBody>
          <a:bodyPr>
            <a:normAutofit/>
          </a:bodyPr>
          <a:lstStyle/>
          <a:p>
            <a:r>
              <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eestyle Script" panose="030804020302050B0404" pitchFamily="66" charset="0"/>
              </a:rPr>
              <a:t>Population of Tunisia</a:t>
            </a:r>
            <a:endParaRPr lang="ro-RO"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eestyle Script" panose="030804020302050B0404" pitchFamily="66" charset="0"/>
            </a:endParaRPr>
          </a:p>
        </p:txBody>
      </p:sp>
      <p:sp>
        <p:nvSpPr>
          <p:cNvPr id="4" name="Titlu 1">
            <a:extLst>
              <a:ext uri="{FF2B5EF4-FFF2-40B4-BE49-F238E27FC236}">
                <a16:creationId xmlns:a16="http://schemas.microsoft.com/office/drawing/2014/main" xmlns="" id="{DAE956F9-C60E-48F8-B0D6-C132625AE60C}"/>
              </a:ext>
            </a:extLst>
          </p:cNvPr>
          <p:cNvSpPr txBox="1">
            <a:spLocks/>
          </p:cNvSpPr>
          <p:nvPr/>
        </p:nvSpPr>
        <p:spPr>
          <a:xfrm>
            <a:off x="3142" y="1295399"/>
            <a:ext cx="9144000" cy="5562601"/>
          </a:xfrm>
          <a:prstGeom prst="rect">
            <a:avLst/>
          </a:prstGeom>
          <a:gradFill flip="none" rotWithShape="1">
            <a:gsLst>
              <a:gs pos="47000">
                <a:srgbClr val="FA4444"/>
              </a:gs>
              <a:gs pos="70000">
                <a:srgbClr val="FC6060">
                  <a:alpha val="91000"/>
                </a:srgbClr>
              </a:gs>
              <a:gs pos="94000">
                <a:srgbClr val="EDB2B1">
                  <a:alpha val="83000"/>
                </a:srgbClr>
              </a:gs>
              <a:gs pos="0">
                <a:srgbClr val="C00000">
                  <a:alpha val="96000"/>
                  <a:lumMod val="94000"/>
                  <a:lumOff val="6000"/>
                </a:srgbClr>
              </a:gs>
              <a:gs pos="23000">
                <a:srgbClr val="FF0000"/>
              </a:gs>
              <a:gs pos="100000">
                <a:schemeClr val="bg1"/>
              </a:gs>
            </a:gsLst>
            <a:lin ang="0" scaled="0"/>
            <a:tileRect/>
          </a:gradFill>
          <a:ln>
            <a:noFill/>
          </a:ln>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400" b="1" dirty="0">
                <a:ln w="10160">
                  <a:solidFill>
                    <a:schemeClr val="accent5"/>
                  </a:solidFill>
                  <a:prstDash val="solid"/>
                </a:ln>
                <a:solidFill>
                  <a:srgbClr val="FFFFFF"/>
                </a:solidFill>
                <a:latin typeface="Segoe UI" panose="020B0502040204020203" pitchFamily="34" charset="0"/>
                <a:cs typeface="Segoe UI" panose="020B0502040204020203" pitchFamily="34" charset="0"/>
              </a:rPr>
              <a:t>      </a:t>
            </a:r>
            <a:r>
              <a:rPr lang="en-US" sz="5400" b="1" dirty="0">
                <a:ln w="6600">
                  <a:solidFill>
                    <a:schemeClr val="accent2"/>
                  </a:solidFill>
                  <a:prstDash val="solid"/>
                </a:ln>
                <a:solidFill>
                  <a:srgbClr val="FFFFFF"/>
                </a:solidFill>
                <a:effectLst>
                  <a:outerShdw dist="38100" dir="2700000" algn="tl" rotWithShape="0">
                    <a:schemeClr val="accent2"/>
                  </a:outerShdw>
                </a:effectLst>
                <a:latin typeface="Segoe UI" panose="020B0502040204020203" pitchFamily="34" charset="0"/>
                <a:cs typeface="Segoe UI" panose="020B0502040204020203" pitchFamily="34" charset="0"/>
              </a:rPr>
              <a:t>In Tunisia, the </a:t>
            </a:r>
            <a:r>
              <a:rPr lang="en-US" sz="5400" b="1" dirty="0" smtClean="0">
                <a:ln w="6600">
                  <a:solidFill>
                    <a:schemeClr val="accent2"/>
                  </a:solidFill>
                  <a:prstDash val="solid"/>
                </a:ln>
                <a:solidFill>
                  <a:srgbClr val="FFFFFF"/>
                </a:solidFill>
                <a:effectLst>
                  <a:outerShdw dist="38100" dir="2700000" algn="tl" rotWithShape="0">
                    <a:schemeClr val="accent2"/>
                  </a:outerShdw>
                </a:effectLst>
                <a:latin typeface="Segoe UI" panose="020B0502040204020203" pitchFamily="34" charset="0"/>
                <a:cs typeface="Segoe UI" panose="020B0502040204020203" pitchFamily="34" charset="0"/>
              </a:rPr>
              <a:t>A</a:t>
            </a:r>
            <a:r>
              <a:rPr lang="en-US" sz="5400" b="1" dirty="0" smtClean="0">
                <a:ln w="6600">
                  <a:solidFill>
                    <a:schemeClr val="accent2"/>
                  </a:solidFill>
                  <a:prstDash val="solid"/>
                </a:ln>
                <a:solidFill>
                  <a:srgbClr val="FFFFFF"/>
                </a:solidFill>
                <a:effectLst>
                  <a:outerShdw dist="38100" dir="2700000" algn="tl" rotWithShape="0">
                    <a:schemeClr val="accent2"/>
                  </a:outerShdw>
                </a:effectLst>
                <a:latin typeface="Segoe UI" panose="020B0502040204020203" pitchFamily="34" charset="0"/>
                <a:cs typeface="Segoe UI" panose="020B0502040204020203" pitchFamily="34" charset="0"/>
              </a:rPr>
              <a:t>rab people </a:t>
            </a:r>
            <a:r>
              <a:rPr lang="en-US" sz="5400" b="1" dirty="0">
                <a:ln w="6600">
                  <a:solidFill>
                    <a:schemeClr val="accent2"/>
                  </a:solidFill>
                  <a:prstDash val="solid"/>
                </a:ln>
                <a:solidFill>
                  <a:srgbClr val="FFFFFF"/>
                </a:solidFill>
                <a:effectLst>
                  <a:outerShdw dist="38100" dir="2700000" algn="tl" rotWithShape="0">
                    <a:schemeClr val="accent2"/>
                  </a:outerShdw>
                </a:effectLst>
                <a:latin typeface="Segoe UI" panose="020B0502040204020203" pitchFamily="34" charset="0"/>
                <a:cs typeface="Segoe UI" panose="020B0502040204020203" pitchFamily="34" charset="0"/>
              </a:rPr>
              <a:t>are predominant : Arab 98%, European 1%, Jewish and other 1%.</a:t>
            </a:r>
          </a:p>
          <a:p>
            <a:pPr algn="l"/>
            <a:endParaRPr lang="en-US" sz="5400" b="1" dirty="0">
              <a:ln w="6600">
                <a:solidFill>
                  <a:schemeClr val="accent2"/>
                </a:solidFill>
                <a:prstDash val="solid"/>
              </a:ln>
              <a:solidFill>
                <a:srgbClr val="FFFFFF"/>
              </a:solidFill>
              <a:effectLst>
                <a:outerShdw dist="38100" dir="2700000" algn="tl" rotWithShape="0">
                  <a:schemeClr val="accent2"/>
                </a:outerShdw>
              </a:effectLst>
              <a:latin typeface="Segoe UI" panose="020B0502040204020203" pitchFamily="34" charset="0"/>
              <a:cs typeface="Segoe UI" panose="020B0502040204020203" pitchFamily="34" charset="0"/>
            </a:endParaRPr>
          </a:p>
          <a:p>
            <a:pPr algn="just"/>
            <a:r>
              <a:rPr lang="en-US" sz="5400" b="1" dirty="0">
                <a:ln w="6600">
                  <a:solidFill>
                    <a:schemeClr val="accent2"/>
                  </a:solidFill>
                  <a:prstDash val="solid"/>
                </a:ln>
                <a:solidFill>
                  <a:srgbClr val="FFFFFF"/>
                </a:solidFill>
                <a:effectLst>
                  <a:outerShdw dist="38100" dir="2700000" algn="tl" rotWithShape="0">
                    <a:schemeClr val="accent2"/>
                  </a:outerShdw>
                </a:effectLst>
                <a:latin typeface="Segoe UI" panose="020B0502040204020203" pitchFamily="34" charset="0"/>
                <a:cs typeface="Segoe UI" panose="020B0502040204020203" pitchFamily="34" charset="0"/>
              </a:rPr>
              <a:t> 	According to the 1956 Tunisian census, Tunisia had a population at the time of 3,783,000 residents, of which mainly Berbers and Arabs. The proportion of speakers of Berber dialects was at 2% of the population . According to another source the population of Arabs is estimated to be &lt;40% to 98%, and that of Berbers at 1% to over 60%.</a:t>
            </a:r>
            <a:endParaRPr lang="ro-RO" sz="5400" b="1" dirty="0">
              <a:ln w="6600">
                <a:solidFill>
                  <a:schemeClr val="accent2"/>
                </a:solidFill>
                <a:prstDash val="solid"/>
              </a:ln>
              <a:solidFill>
                <a:srgbClr val="FFFFFF"/>
              </a:solidFill>
              <a:effectLst>
                <a:outerShdw dist="38100" dir="2700000" algn="tl" rotWithShape="0">
                  <a:schemeClr val="accent2"/>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92321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419600" y="2133600"/>
            <a:ext cx="5257800" cy="3276599"/>
          </a:xfrm>
          <a:noFill/>
        </p:spPr>
        <p:txBody>
          <a:bodyPr>
            <a:prstTxWarp prst="textArchUp">
              <a:avLst>
                <a:gd name="adj" fmla="val 9819624"/>
              </a:avLst>
            </a:prstTxWarp>
            <a:normAutofit/>
            <a:scene3d>
              <a:camera prst="orthographicFront"/>
              <a:lightRig rig="harsh" dir="t"/>
            </a:scene3d>
            <a:sp3d extrusionH="57150" prstMaterial="matte">
              <a:bevelT w="63500" h="12700" prst="angle"/>
              <a:contourClr>
                <a:schemeClr val="bg1">
                  <a:lumMod val="65000"/>
                </a:schemeClr>
              </a:contourClr>
            </a:sp3d>
          </a:bodyPr>
          <a:lstStyle/>
          <a:p>
            <a:r>
              <a:rPr lang="en-US" sz="8000" b="1" dirty="0">
                <a:ln/>
                <a:solidFill>
                  <a:srgbClr val="0070C0"/>
                </a:solidFill>
                <a:latin typeface="Freestyle Script" pitchFamily="66" charset="0"/>
              </a:rPr>
              <a:t>Brief History</a:t>
            </a:r>
            <a:endParaRPr lang="ro-RO" sz="8000" b="1" dirty="0">
              <a:ln/>
              <a:solidFill>
                <a:srgbClr val="0070C0"/>
              </a:solidFill>
              <a:latin typeface="Freestyle Script" pitchFamily="66" charset="0"/>
            </a:endParaRPr>
          </a:p>
        </p:txBody>
      </p:sp>
      <p:sp>
        <p:nvSpPr>
          <p:cNvPr id="4" name="Rectangle 3">
            <a:extLst>
              <a:ext uri="{FF2B5EF4-FFF2-40B4-BE49-F238E27FC236}">
                <a16:creationId xmlns:a16="http://schemas.microsoft.com/office/drawing/2014/main" xmlns="" id="{F8D081B6-9C53-4448-B719-59EBCB891A6A}"/>
              </a:ext>
            </a:extLst>
          </p:cNvPr>
          <p:cNvSpPr/>
          <p:nvPr/>
        </p:nvSpPr>
        <p:spPr>
          <a:xfrm>
            <a:off x="0" y="4259967"/>
            <a:ext cx="4876800" cy="261610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spAutoFit/>
          </a:bodyPr>
          <a:lstStyle/>
          <a:p>
            <a:pPr algn="ctr"/>
            <a:endParaRPr lang="en-US" sz="2800" b="1" dirty="0">
              <a:solidFill>
                <a:schemeClr val="accent1">
                  <a:lumMod val="75000"/>
                </a:schemeClr>
              </a:solidFill>
              <a:latin typeface="Aharoni" pitchFamily="2" charset="-79"/>
              <a:cs typeface="Aharoni" pitchFamily="2" charset="-79"/>
            </a:endParaRPr>
          </a:p>
          <a:p>
            <a:pPr algn="ctr"/>
            <a:r>
              <a:rPr lang="en-US" b="1" dirty="0">
                <a:solidFill>
                  <a:schemeClr val="accent1">
                    <a:lumMod val="75000"/>
                  </a:schemeClr>
                </a:solidFill>
                <a:latin typeface="Aharoni" pitchFamily="2" charset="-79"/>
                <a:cs typeface="Aharoni" pitchFamily="2" charset="-79"/>
              </a:rPr>
              <a:t>From Arab Center to French Protectorate</a:t>
            </a:r>
          </a:p>
          <a:p>
            <a:endParaRPr lang="en-US" sz="1400" b="1" dirty="0">
              <a:solidFill>
                <a:schemeClr val="accent1">
                  <a:lumMod val="75000"/>
                </a:schemeClr>
              </a:solidFill>
              <a:latin typeface="Aharoni" pitchFamily="2" charset="-79"/>
              <a:cs typeface="Aharoni" pitchFamily="2" charset="-79"/>
            </a:endParaRPr>
          </a:p>
          <a:p>
            <a:r>
              <a:rPr lang="en-US" sz="1400" b="1" dirty="0">
                <a:solidFill>
                  <a:schemeClr val="accent1">
                    <a:lumMod val="75000"/>
                  </a:schemeClr>
                </a:solidFill>
                <a:latin typeface="Aharoni" pitchFamily="2" charset="-79"/>
                <a:cs typeface="Aharoni" pitchFamily="2" charset="-79"/>
              </a:rPr>
              <a:t>               Tunisia became a center of Arab culture and learning and was assimilated into the Turkish Ottoman Empire in the 16th century. It was a French protectorate from 1881 until independence in 1956 and retains close political, economic, and cultural ties with France.</a:t>
            </a:r>
          </a:p>
          <a:p>
            <a:endParaRPr lang="en-US" sz="1400" b="1" dirty="0">
              <a:solidFill>
                <a:schemeClr val="accent1">
                  <a:lumMod val="75000"/>
                </a:schemeClr>
              </a:solidFill>
              <a:latin typeface="Aharoni" pitchFamily="2" charset="-79"/>
              <a:cs typeface="Aharoni" pitchFamily="2" charset="-79"/>
            </a:endParaRPr>
          </a:p>
          <a:p>
            <a:endParaRPr lang="en-US" sz="2000" dirty="0">
              <a:latin typeface="Aharoni" pitchFamily="2" charset="-79"/>
              <a:cs typeface="Aharoni" pitchFamily="2" charset="-79"/>
            </a:endParaRPr>
          </a:p>
        </p:txBody>
      </p:sp>
      <p:sp>
        <p:nvSpPr>
          <p:cNvPr id="8" name="Substituent conținut 2">
            <a:extLst>
              <a:ext uri="{FF2B5EF4-FFF2-40B4-BE49-F238E27FC236}">
                <a16:creationId xmlns:a16="http://schemas.microsoft.com/office/drawing/2014/main" xmlns="" id="{6FF1F5D9-435A-40D8-BB4D-4052BB034639}"/>
              </a:ext>
            </a:extLst>
          </p:cNvPr>
          <p:cNvSpPr txBox="1">
            <a:spLocks/>
          </p:cNvSpPr>
          <p:nvPr/>
        </p:nvSpPr>
        <p:spPr>
          <a:xfrm>
            <a:off x="0" y="0"/>
            <a:ext cx="4876800" cy="4572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	</a:t>
            </a:r>
            <a:endParaRPr lang="en-US" dirty="0">
              <a:solidFill>
                <a:schemeClr val="accent1">
                  <a:lumMod val="75000"/>
                </a:schemeClr>
              </a:solidFill>
            </a:endParaRPr>
          </a:p>
          <a:p>
            <a:pPr marL="0" indent="0">
              <a:buFont typeface="Arial" pitchFamily="34" charset="0"/>
              <a:buNone/>
            </a:pPr>
            <a:r>
              <a:rPr lang="en-US" sz="3700" dirty="0">
                <a:solidFill>
                  <a:schemeClr val="accent1">
                    <a:lumMod val="75000"/>
                  </a:schemeClr>
                </a:solidFill>
                <a:latin typeface="Aharoni" pitchFamily="2" charset="-79"/>
                <a:cs typeface="Aharoni" pitchFamily="2" charset="-79"/>
              </a:rPr>
              <a:t>	</a:t>
            </a:r>
            <a:r>
              <a:rPr lang="en-US" sz="4300" b="1" dirty="0">
                <a:solidFill>
                  <a:schemeClr val="accent1">
                    <a:lumMod val="75000"/>
                  </a:schemeClr>
                </a:solidFill>
                <a:latin typeface="Aharoni" pitchFamily="2" charset="-79"/>
                <a:cs typeface="Aharoni" pitchFamily="2" charset="-79"/>
              </a:rPr>
              <a:t>Modern Tunisians are the descendants of indigenous Berbers and of people from numerous civilizations that have invaded, migrated to, and been assimilated into the population over the millennia. Recorded history in Tunisia begins with the arrival of Phoenicians, who founded Carthage and other North African settlements in the 8th century B.C. Carthage became a major sea power, clashing with Rome for control of the Mediterranean until it was defeated and captured by the Romans in 146 B.C. </a:t>
            </a:r>
          </a:p>
          <a:p>
            <a:pPr marL="0" indent="0">
              <a:buFont typeface="Arial" pitchFamily="34" charset="0"/>
              <a:buNone/>
            </a:pPr>
            <a:r>
              <a:rPr lang="en-US" sz="4300" b="1" dirty="0">
                <a:solidFill>
                  <a:schemeClr val="accent1">
                    <a:lumMod val="75000"/>
                  </a:schemeClr>
                </a:solidFill>
                <a:latin typeface="Aharoni" pitchFamily="2" charset="-79"/>
                <a:cs typeface="Aharoni" pitchFamily="2" charset="-79"/>
              </a:rPr>
              <a:t>   </a:t>
            </a:r>
          </a:p>
          <a:p>
            <a:pPr marL="0" indent="0">
              <a:buFont typeface="Arial" pitchFamily="34" charset="0"/>
              <a:buNone/>
            </a:pPr>
            <a:r>
              <a:rPr lang="en-US" sz="4300" b="1" dirty="0">
                <a:solidFill>
                  <a:schemeClr val="accent1">
                    <a:lumMod val="75000"/>
                  </a:schemeClr>
                </a:solidFill>
                <a:latin typeface="Aharoni" pitchFamily="2" charset="-79"/>
                <a:cs typeface="Aharoni" pitchFamily="2" charset="-79"/>
              </a:rPr>
              <a:t>              </a:t>
            </a:r>
          </a:p>
          <a:p>
            <a:pPr marL="0" indent="0" algn="ctr">
              <a:buFont typeface="Arial" pitchFamily="34" charset="0"/>
              <a:buNone/>
            </a:pPr>
            <a:r>
              <a:rPr lang="en-US" sz="5500" b="1" dirty="0">
                <a:solidFill>
                  <a:schemeClr val="accent1">
                    <a:lumMod val="75000"/>
                  </a:schemeClr>
                </a:solidFill>
                <a:latin typeface="Aharoni" pitchFamily="2" charset="-79"/>
                <a:cs typeface="Aharoni" pitchFamily="2" charset="-79"/>
              </a:rPr>
              <a:t>Muslim Conquest</a:t>
            </a:r>
            <a:br>
              <a:rPr lang="en-US" sz="5500" b="1" dirty="0">
                <a:solidFill>
                  <a:schemeClr val="accent1">
                    <a:lumMod val="75000"/>
                  </a:schemeClr>
                </a:solidFill>
                <a:latin typeface="Aharoni" pitchFamily="2" charset="-79"/>
                <a:cs typeface="Aharoni" pitchFamily="2" charset="-79"/>
              </a:rPr>
            </a:br>
            <a:endParaRPr lang="en-US" sz="5500" b="1" dirty="0">
              <a:solidFill>
                <a:schemeClr val="accent1">
                  <a:lumMod val="75000"/>
                </a:schemeClr>
              </a:solidFill>
              <a:latin typeface="Aharoni" pitchFamily="2" charset="-79"/>
              <a:cs typeface="Aharoni" pitchFamily="2" charset="-79"/>
            </a:endParaRPr>
          </a:p>
          <a:p>
            <a:pPr marL="0" indent="0">
              <a:buFont typeface="Arial" pitchFamily="34" charset="0"/>
              <a:buNone/>
            </a:pPr>
            <a:r>
              <a:rPr lang="en-US" sz="4300" b="1" dirty="0">
                <a:solidFill>
                  <a:schemeClr val="accent1">
                    <a:lumMod val="75000"/>
                  </a:schemeClr>
                </a:solidFill>
                <a:latin typeface="Aharoni" pitchFamily="2" charset="-79"/>
                <a:cs typeface="Aharoni" pitchFamily="2" charset="-79"/>
              </a:rPr>
              <a:t>	The Romans ruled and settled in North Africa until the 5th century, when the Roman Empire fell and Tunisia was invaded by European tribes, including the Vandals. The Muslim conquest in the 7th century transformed Tunisia and the make-up of its population, with subsequent waves of migration from around the Arab and Ottoman world, including significant numbers of Spanish Muslims and Jews at the end of the 15th century.</a:t>
            </a:r>
          </a:p>
          <a:p>
            <a:pPr marL="0" indent="0">
              <a:buFont typeface="Arial" pitchFamily="34" charset="0"/>
              <a:buNone/>
            </a:pPr>
            <a:endParaRPr lang="ro-RO" sz="3700" dirty="0">
              <a:latin typeface="Aharoni" pitchFamily="2" charset="-79"/>
              <a:cs typeface="Aharoni" pitchFamily="2" charset="-79"/>
            </a:endParaRPr>
          </a:p>
        </p:txBody>
      </p:sp>
    </p:spTree>
    <p:extLst>
      <p:ext uri="{BB962C8B-B14F-4D97-AF65-F5344CB8AC3E}">
        <p14:creationId xmlns:p14="http://schemas.microsoft.com/office/powerpoint/2010/main" val="215190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0" y="0"/>
            <a:ext cx="48768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rgbClr val="FFFFFF"/>
            </a:solidFill>
          </a:ln>
        </p:spPr>
        <p:txBody>
          <a:bodyPr>
            <a:normAutofit lnSpcReduction="10000"/>
          </a:bodyPr>
          <a:lstStyle/>
          <a:p>
            <a:pPr marL="0" indent="0">
              <a:buNone/>
            </a:pPr>
            <a:endParaRPr lang="en-US" sz="1600" b="1" dirty="0">
              <a:solidFill>
                <a:schemeClr val="accent1">
                  <a:lumMod val="75000"/>
                </a:schemeClr>
              </a:solidFill>
            </a:endParaRPr>
          </a:p>
          <a:p>
            <a:pPr marL="0" indent="0" algn="ctr">
              <a:buNone/>
            </a:pPr>
            <a:r>
              <a:rPr lang="en-US" sz="2400" b="1" dirty="0">
                <a:solidFill>
                  <a:schemeClr val="accent1">
                    <a:lumMod val="75000"/>
                  </a:schemeClr>
                </a:solidFill>
                <a:latin typeface="Aharoni" pitchFamily="2" charset="-79"/>
                <a:cs typeface="Aharoni" pitchFamily="2" charset="-79"/>
              </a:rPr>
              <a:t> Independence for Tunisia</a:t>
            </a:r>
            <a:endParaRPr lang="en-US" sz="1400" b="1" dirty="0">
              <a:solidFill>
                <a:schemeClr val="accent1">
                  <a:lumMod val="75000"/>
                </a:schemeClr>
              </a:solidFill>
              <a:latin typeface="Aharoni" pitchFamily="2" charset="-79"/>
              <a:cs typeface="Aharoni" pitchFamily="2" charset="-79"/>
            </a:endParaRPr>
          </a:p>
          <a:p>
            <a:pPr marL="0" indent="0" algn="just">
              <a:buNone/>
            </a:pPr>
            <a:endParaRPr lang="en-US" sz="1800" b="1" dirty="0">
              <a:solidFill>
                <a:schemeClr val="accent1">
                  <a:lumMod val="75000"/>
                </a:schemeClr>
              </a:solidFill>
              <a:latin typeface="Aharoni" pitchFamily="2" charset="-79"/>
              <a:cs typeface="Aharoni" pitchFamily="2" charset="-79"/>
            </a:endParaRPr>
          </a:p>
          <a:p>
            <a:pPr marL="0" indent="0" algn="just">
              <a:buNone/>
            </a:pPr>
            <a:r>
              <a:rPr lang="en-US" sz="1500" b="1" dirty="0">
                <a:solidFill>
                  <a:schemeClr val="accent1">
                    <a:lumMod val="75000"/>
                  </a:schemeClr>
                </a:solidFill>
                <a:latin typeface="Aharoni" pitchFamily="2" charset="-79"/>
                <a:cs typeface="Aharoni" pitchFamily="2" charset="-79"/>
              </a:rPr>
              <a:t>            Tunisia's independence from France in 1956 ended the protectorate established in 1881. President </a:t>
            </a:r>
            <a:r>
              <a:rPr lang="en-US" sz="1500" b="1" dirty="0" err="1">
                <a:solidFill>
                  <a:schemeClr val="accent1">
                    <a:lumMod val="75000"/>
                  </a:schemeClr>
                </a:solidFill>
                <a:latin typeface="Aharoni" pitchFamily="2" charset="-79"/>
                <a:cs typeface="Aharoni" pitchFamily="2" charset="-79"/>
              </a:rPr>
              <a:t>Habib</a:t>
            </a:r>
            <a:r>
              <a:rPr lang="en-US" sz="1500" b="1" dirty="0">
                <a:solidFill>
                  <a:schemeClr val="accent1">
                    <a:lumMod val="75000"/>
                  </a:schemeClr>
                </a:solidFill>
                <a:latin typeface="Aharoni" pitchFamily="2" charset="-79"/>
                <a:cs typeface="Aharoni" pitchFamily="2" charset="-79"/>
              </a:rPr>
              <a:t> Ali </a:t>
            </a:r>
            <a:r>
              <a:rPr lang="en-US" sz="1500" b="1" dirty="0" err="1">
                <a:solidFill>
                  <a:schemeClr val="accent1">
                    <a:lumMod val="75000"/>
                  </a:schemeClr>
                </a:solidFill>
                <a:latin typeface="Aharoni" pitchFamily="2" charset="-79"/>
                <a:cs typeface="Aharoni" pitchFamily="2" charset="-79"/>
              </a:rPr>
              <a:t>Bourguiba</a:t>
            </a:r>
            <a:r>
              <a:rPr lang="en-US" sz="1500" b="1" dirty="0">
                <a:solidFill>
                  <a:schemeClr val="accent1">
                    <a:lumMod val="75000"/>
                  </a:schemeClr>
                </a:solidFill>
                <a:latin typeface="Aharoni" pitchFamily="2" charset="-79"/>
                <a:cs typeface="Aharoni" pitchFamily="2" charset="-79"/>
              </a:rPr>
              <a:t>, who had been the leader of the independence movement, declared Tunisia a republic in 1957, ending the nominal rule of the Ottoman </a:t>
            </a:r>
            <a:r>
              <a:rPr lang="en-US" sz="1500" b="1" dirty="0" err="1">
                <a:solidFill>
                  <a:schemeClr val="accent1">
                    <a:lumMod val="75000"/>
                  </a:schemeClr>
                </a:solidFill>
                <a:latin typeface="Aharoni" pitchFamily="2" charset="-79"/>
                <a:cs typeface="Aharoni" pitchFamily="2" charset="-79"/>
              </a:rPr>
              <a:t>Beys</a:t>
            </a:r>
            <a:r>
              <a:rPr lang="en-US" sz="1500" b="1" dirty="0">
                <a:solidFill>
                  <a:schemeClr val="accent1">
                    <a:lumMod val="75000"/>
                  </a:schemeClr>
                </a:solidFill>
                <a:latin typeface="Aharoni" pitchFamily="2" charset="-79"/>
                <a:cs typeface="Aharoni" pitchFamily="2" charset="-79"/>
              </a:rPr>
              <a:t>. In June 1959, Tunisia adopted a constitution modeled on the French system, which established the basic outline of the highly centralized presidential system that continues today</a:t>
            </a:r>
            <a:r>
              <a:rPr lang="en-US" sz="1600" b="1" dirty="0">
                <a:solidFill>
                  <a:schemeClr val="accent1">
                    <a:lumMod val="75000"/>
                  </a:schemeClr>
                </a:solidFill>
                <a:latin typeface="Aharoni" pitchFamily="2" charset="-79"/>
                <a:cs typeface="Aharoni" pitchFamily="2" charset="-79"/>
              </a:rPr>
              <a:t>. </a:t>
            </a:r>
          </a:p>
          <a:p>
            <a:pPr marL="0" indent="0" algn="just">
              <a:buNone/>
            </a:pPr>
            <a:endParaRPr lang="en-US" sz="1600" b="1" dirty="0">
              <a:solidFill>
                <a:schemeClr val="accent1">
                  <a:lumMod val="75000"/>
                </a:schemeClr>
              </a:solidFill>
              <a:latin typeface="Aharoni" pitchFamily="2" charset="-79"/>
              <a:cs typeface="Aharoni" pitchFamily="2" charset="-79"/>
            </a:endParaRPr>
          </a:p>
          <a:p>
            <a:pPr marL="0" indent="0" algn="ctr">
              <a:buNone/>
            </a:pPr>
            <a:r>
              <a:rPr lang="en-US" dirty="0"/>
              <a:t> </a:t>
            </a:r>
            <a:r>
              <a:rPr lang="en-US" sz="2400" b="1" dirty="0">
                <a:solidFill>
                  <a:schemeClr val="accent1">
                    <a:lumMod val="75000"/>
                  </a:schemeClr>
                </a:solidFill>
                <a:latin typeface="Aharoni" panose="02010803020104030203" pitchFamily="2" charset="-79"/>
                <a:cs typeface="Aharoni" panose="02010803020104030203" pitchFamily="2" charset="-79"/>
              </a:rPr>
              <a:t>A Strong and Healthy Beginning</a:t>
            </a:r>
          </a:p>
          <a:p>
            <a:pPr marL="0" indent="0" algn="just">
              <a:buNone/>
            </a:pPr>
            <a:endParaRPr lang="en-US" sz="1800" b="1" dirty="0">
              <a:solidFill>
                <a:schemeClr val="accent1">
                  <a:lumMod val="75000"/>
                </a:schemeClr>
              </a:solidFill>
              <a:latin typeface="Aharoni" panose="02010803020104030203" pitchFamily="2" charset="-79"/>
              <a:cs typeface="Aharoni" panose="02010803020104030203" pitchFamily="2" charset="-79"/>
            </a:endParaRPr>
          </a:p>
          <a:p>
            <a:pPr marL="0" indent="0" algn="just">
              <a:buNone/>
            </a:pPr>
            <a:r>
              <a:rPr lang="en-US" sz="1500" b="1" dirty="0">
                <a:solidFill>
                  <a:schemeClr val="accent1">
                    <a:lumMod val="75000"/>
                  </a:schemeClr>
                </a:solidFill>
                <a:latin typeface="Aharoni" panose="02010803020104030203" pitchFamily="2" charset="-79"/>
                <a:cs typeface="Aharoni" panose="02010803020104030203" pitchFamily="2" charset="-79"/>
              </a:rPr>
              <a:t>            Starting from independence, President Bourguiba placed a strong emphasis on economic and social development, especially education, the status of women, and the creation of jobs, policies that continued under Zine El </a:t>
            </a:r>
            <a:r>
              <a:rPr lang="en-US" sz="1500" b="1" dirty="0" err="1">
                <a:solidFill>
                  <a:schemeClr val="accent1">
                    <a:lumMod val="75000"/>
                  </a:schemeClr>
                </a:solidFill>
                <a:latin typeface="Aharoni" panose="02010803020104030203" pitchFamily="2" charset="-79"/>
                <a:cs typeface="Aharoni" panose="02010803020104030203" pitchFamily="2" charset="-79"/>
              </a:rPr>
              <a:t>Abidine</a:t>
            </a:r>
            <a:r>
              <a:rPr lang="en-US" sz="1500" b="1" dirty="0">
                <a:solidFill>
                  <a:schemeClr val="accent1">
                    <a:lumMod val="75000"/>
                  </a:schemeClr>
                </a:solidFill>
                <a:latin typeface="Aharoni" panose="02010803020104030203" pitchFamily="2" charset="-79"/>
                <a:cs typeface="Aharoni" panose="02010803020104030203" pitchFamily="2" charset="-79"/>
              </a:rPr>
              <a:t> Ben Ali's administration. The result was strong social progress and generally steady economic growth. These pragmatic policies have contributed to social and political stability.</a:t>
            </a:r>
          </a:p>
          <a:p>
            <a:pPr marL="0" indent="0" algn="just">
              <a:buNone/>
            </a:pPr>
            <a:endParaRPr lang="en-US" sz="1600" b="1" dirty="0">
              <a:solidFill>
                <a:srgbClr val="0070C0"/>
              </a:solidFill>
              <a:latin typeface="Aharoni" pitchFamily="2" charset="-79"/>
              <a:cs typeface="Aharoni" pitchFamily="2" charset="-79"/>
            </a:endParaRPr>
          </a:p>
          <a:p>
            <a:pPr marL="0" indent="0" algn="just">
              <a:buNone/>
            </a:pPr>
            <a:endParaRPr lang="en-US" sz="1600" b="1" dirty="0">
              <a:solidFill>
                <a:schemeClr val="accent1">
                  <a:lumMod val="75000"/>
                </a:schemeClr>
              </a:solidFill>
              <a:latin typeface="Aharoni" pitchFamily="2" charset="-79"/>
              <a:cs typeface="Aharoni" pitchFamily="2" charset="-79"/>
            </a:endParaRPr>
          </a:p>
          <a:p>
            <a:pPr marL="0" indent="0">
              <a:buNone/>
            </a:pPr>
            <a:endParaRPr lang="ro-RO" sz="2400" dirty="0"/>
          </a:p>
        </p:txBody>
      </p:sp>
      <p:sp>
        <p:nvSpPr>
          <p:cNvPr id="4" name="Titlu 1">
            <a:extLst>
              <a:ext uri="{FF2B5EF4-FFF2-40B4-BE49-F238E27FC236}">
                <a16:creationId xmlns:a16="http://schemas.microsoft.com/office/drawing/2014/main" xmlns="" id="{197BAD20-9C1B-4D40-BAC7-FEDC6D673DC5}"/>
              </a:ext>
            </a:extLst>
          </p:cNvPr>
          <p:cNvSpPr>
            <a:spLocks noGrp="1"/>
          </p:cNvSpPr>
          <p:nvPr>
            <p:ph type="title"/>
          </p:nvPr>
        </p:nvSpPr>
        <p:spPr>
          <a:xfrm>
            <a:off x="4419600" y="2133600"/>
            <a:ext cx="5257800" cy="3276599"/>
          </a:xfrm>
          <a:noFill/>
        </p:spPr>
        <p:txBody>
          <a:bodyPr>
            <a:prstTxWarp prst="textArchUp">
              <a:avLst>
                <a:gd name="adj" fmla="val 9819624"/>
              </a:avLst>
            </a:prstTxWarp>
            <a:normAutofit/>
            <a:scene3d>
              <a:camera prst="orthographicFront"/>
              <a:lightRig rig="harsh" dir="t"/>
            </a:scene3d>
            <a:sp3d extrusionH="57150" prstMaterial="matte">
              <a:bevelT w="63500" h="12700" prst="angle"/>
              <a:contourClr>
                <a:schemeClr val="bg1">
                  <a:lumMod val="65000"/>
                </a:schemeClr>
              </a:contourClr>
            </a:sp3d>
          </a:bodyPr>
          <a:lstStyle/>
          <a:p>
            <a:r>
              <a:rPr lang="en-US" sz="8000" b="1" dirty="0">
                <a:ln/>
                <a:solidFill>
                  <a:srgbClr val="0070C0"/>
                </a:solidFill>
                <a:latin typeface="Freestyle Script" pitchFamily="66" charset="0"/>
              </a:rPr>
              <a:t>Brief History</a:t>
            </a:r>
            <a:endParaRPr lang="ro-RO" sz="8000" b="1" dirty="0">
              <a:ln/>
              <a:solidFill>
                <a:srgbClr val="0070C0"/>
              </a:solidFill>
              <a:latin typeface="Freestyle Script" pitchFamily="66" charset="0"/>
            </a:endParaRPr>
          </a:p>
        </p:txBody>
      </p:sp>
    </p:spTree>
    <p:extLst>
      <p:ext uri="{BB962C8B-B14F-4D97-AF65-F5344CB8AC3E}">
        <p14:creationId xmlns:p14="http://schemas.microsoft.com/office/powerpoint/2010/main" val="249830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362200" y="0"/>
            <a:ext cx="8229600" cy="1143000"/>
          </a:xfrm>
        </p:spPr>
        <p:txBody>
          <a:bodyPr>
            <a:normAutofit/>
          </a:bodyPr>
          <a:lstStyle/>
          <a:p>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Freestyle Script" panose="030804020302050B0404" pitchFamily="66" charset="0"/>
              </a:rPr>
              <a:t>Flag and Currency</a:t>
            </a:r>
            <a:endParaRPr lang="ro-RO"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Freestyle Script" panose="030804020302050B0404" pitchFamily="66" charset="0"/>
            </a:endParaRPr>
          </a:p>
        </p:txBody>
      </p:sp>
      <p:sp>
        <p:nvSpPr>
          <p:cNvPr id="3" name="Substituent conținut 2"/>
          <p:cNvSpPr>
            <a:spLocks noGrp="1"/>
          </p:cNvSpPr>
          <p:nvPr>
            <p:ph idx="1"/>
          </p:nvPr>
        </p:nvSpPr>
        <p:spPr>
          <a:xfrm>
            <a:off x="76200" y="76200"/>
            <a:ext cx="3429000" cy="4648200"/>
          </a:xfrm>
        </p:spPr>
        <p:txBody>
          <a:bodyPr>
            <a:normAutofit fontScale="70000" lnSpcReduction="20000"/>
          </a:bodyPr>
          <a:lstStyle/>
          <a:p>
            <a:pPr marL="0" indent="0" algn="just">
              <a:buNone/>
            </a:pPr>
            <a:r>
              <a:rPr lang="en-US" sz="2600" dirty="0"/>
              <a:t>    </a:t>
            </a:r>
            <a:r>
              <a:rPr lang="en-US" sz="2900" dirty="0"/>
              <a:t>The flag is red and has a white circle in the middle which contains a red moon and star. </a:t>
            </a:r>
          </a:p>
          <a:p>
            <a:pPr marL="0" indent="0" algn="just">
              <a:buNone/>
            </a:pPr>
            <a:r>
              <a:rPr lang="en-US" sz="2900" dirty="0"/>
              <a:t>     An interpretation is that the "red </a:t>
            </a:r>
            <a:r>
              <a:rPr lang="en-US" sz="2900" dirty="0" err="1"/>
              <a:t>Beylical</a:t>
            </a:r>
            <a:r>
              <a:rPr lang="en-US" sz="2900" dirty="0"/>
              <a:t> flag spread light throughout the Muslim world". The white symbolizes peace, the disk symbolizes the radiance of the nation as the sun, while the crescent and five-pointed star represent unity of all Muslims and the Five Pillars of Islam</a:t>
            </a:r>
          </a:p>
          <a:p>
            <a:pPr marL="0" indent="0" algn="just">
              <a:buNone/>
            </a:pPr>
            <a:r>
              <a:rPr lang="en-US" sz="2900" dirty="0"/>
              <a:t>     Tunisian Dinar is the official currency.</a:t>
            </a:r>
          </a:p>
          <a:p>
            <a:pPr marL="0" indent="0" algn="just">
              <a:buNone/>
            </a:pPr>
            <a:r>
              <a:rPr lang="en-US" sz="2900" dirty="0"/>
              <a:t> 1 DT = 0.32 EURO</a:t>
            </a:r>
          </a:p>
        </p:txBody>
      </p:sp>
      <p:pic>
        <p:nvPicPr>
          <p:cNvPr id="4106" name="Picture 10" descr="Imagini pentru tunisian currency&quot;">
            <a:extLst>
              <a:ext uri="{FF2B5EF4-FFF2-40B4-BE49-F238E27FC236}">
                <a16:creationId xmlns:a16="http://schemas.microsoft.com/office/drawing/2014/main" xmlns="" id="{ABE64B7E-F730-495F-8B17-B3CB50DF4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251" y="1073641"/>
            <a:ext cx="4196499" cy="31867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ini pentru flag of tunisia png&quot;">
            <a:extLst>
              <a:ext uri="{FF2B5EF4-FFF2-40B4-BE49-F238E27FC236}">
                <a16:creationId xmlns:a16="http://schemas.microsoft.com/office/drawing/2014/main" xmlns="" id="{BF060C57-E375-49BF-8400-A21EA39BA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447799"/>
            <a:ext cx="18764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90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88623" y="131902"/>
            <a:ext cx="8229600" cy="1143000"/>
          </a:xfrm>
        </p:spPr>
        <p:txBody>
          <a:bodyPr>
            <a:normAutofit/>
            <a:scene3d>
              <a:camera prst="orthographicFront"/>
              <a:lightRig rig="soft" dir="t">
                <a:rot lat="0" lon="0" rev="15600000"/>
              </a:lightRig>
            </a:scene3d>
            <a:sp3d extrusionH="57150" prstMaterial="softEdge">
              <a:bevelT w="25400" h="38100"/>
            </a:sp3d>
          </a:bodyPr>
          <a:lstStyle/>
          <a:p>
            <a:r>
              <a:rPr lang="en-US" sz="6000" b="1" dirty="0">
                <a:ln/>
                <a:solidFill>
                  <a:schemeClr val="accent4"/>
                </a:solidFill>
                <a:latin typeface="Freestyle Script" panose="030804020302050B0404" pitchFamily="66" charset="0"/>
              </a:rPr>
              <a:t>Typical Dishes</a:t>
            </a:r>
            <a:endParaRPr lang="ro-RO" sz="6000" b="1" dirty="0">
              <a:ln/>
              <a:solidFill>
                <a:schemeClr val="accent4"/>
              </a:solidFill>
              <a:latin typeface="Freestyle Script" panose="030804020302050B0404" pitchFamily="66" charset="0"/>
            </a:endParaRPr>
          </a:p>
        </p:txBody>
      </p:sp>
      <p:sp>
        <p:nvSpPr>
          <p:cNvPr id="3" name="Substituent conținut 2"/>
          <p:cNvSpPr>
            <a:spLocks noGrp="1"/>
          </p:cNvSpPr>
          <p:nvPr>
            <p:ph idx="1"/>
          </p:nvPr>
        </p:nvSpPr>
        <p:spPr>
          <a:xfrm>
            <a:off x="455629" y="1434135"/>
            <a:ext cx="8229600" cy="2743200"/>
          </a:xfrm>
        </p:spPr>
        <p:txBody>
          <a:bodyPr>
            <a:normAutofit fontScale="92500" lnSpcReduction="20000"/>
          </a:bodyPr>
          <a:lstStyle/>
          <a:p>
            <a:r>
              <a:rPr lang="en-US" b="1" dirty="0" err="1"/>
              <a:t>Brik</a:t>
            </a:r>
            <a:r>
              <a:rPr lang="en-US" dirty="0"/>
              <a:t> = </a:t>
            </a:r>
            <a:r>
              <a:rPr lang="en-US" sz="2000" dirty="0"/>
              <a:t>It is a delicate pastry dough called </a:t>
            </a:r>
            <a:r>
              <a:rPr lang="en-US" sz="2000" dirty="0" err="1"/>
              <a:t>Malsouka</a:t>
            </a:r>
            <a:r>
              <a:rPr lang="en-US" sz="2000" dirty="0"/>
              <a:t>, which is fried and stuffed with egg, parsley and tuna. It is served with lemon</a:t>
            </a:r>
          </a:p>
          <a:p>
            <a:pPr marL="0" indent="0">
              <a:buNone/>
            </a:pPr>
            <a:endParaRPr lang="en-US" sz="2000" dirty="0"/>
          </a:p>
          <a:p>
            <a:r>
              <a:rPr lang="en-US" b="1" dirty="0" err="1"/>
              <a:t>Bambalouni</a:t>
            </a:r>
            <a:r>
              <a:rPr lang="en-US" dirty="0"/>
              <a:t> = </a:t>
            </a:r>
            <a:r>
              <a:rPr lang="en-US" sz="2000" dirty="0"/>
              <a:t>It is a round-shaped flour dough fried in oil and sprinkled with sugar or honey.</a:t>
            </a:r>
          </a:p>
          <a:p>
            <a:endParaRPr lang="en-US" sz="2000" dirty="0"/>
          </a:p>
          <a:p>
            <a:r>
              <a:rPr lang="en-US" b="1" dirty="0" err="1"/>
              <a:t>Fricassé</a:t>
            </a:r>
            <a:r>
              <a:rPr lang="en-US" dirty="0"/>
              <a:t> = </a:t>
            </a:r>
            <a:r>
              <a:rPr lang="en-US" sz="2000" dirty="0"/>
              <a:t>It is a </a:t>
            </a:r>
            <a:r>
              <a:rPr lang="en-US" sz="2000" dirty="0" err="1"/>
              <a:t>savoury</a:t>
            </a:r>
            <a:r>
              <a:rPr lang="en-US" sz="2000" dirty="0"/>
              <a:t> fried doughnut filled with tuna, boiled egg, olives, </a:t>
            </a:r>
            <a:r>
              <a:rPr lang="en-US" sz="2000" dirty="0" err="1"/>
              <a:t>harissa</a:t>
            </a:r>
            <a:r>
              <a:rPr lang="en-US" sz="2000" dirty="0"/>
              <a:t>, and boiled potato.</a:t>
            </a:r>
          </a:p>
        </p:txBody>
      </p:sp>
      <p:pic>
        <p:nvPicPr>
          <p:cNvPr id="5122" name="Picture 2" descr="Imagini pentru brik&quot;">
            <a:extLst>
              <a:ext uri="{FF2B5EF4-FFF2-40B4-BE49-F238E27FC236}">
                <a16:creationId xmlns:a16="http://schemas.microsoft.com/office/drawing/2014/main" xmlns="" id="{89A04C06-B4ED-4FD9-9470-5C5B5A47AB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95800"/>
            <a:ext cx="3124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ini pentru bambalouni&quot;">
            <a:extLst>
              <a:ext uri="{FF2B5EF4-FFF2-40B4-BE49-F238E27FC236}">
                <a16:creationId xmlns:a16="http://schemas.microsoft.com/office/drawing/2014/main" xmlns="" id="{849B8310-2E25-4E10-91DD-B76DB4A2A5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495800"/>
            <a:ext cx="3124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ini pentru fricasse&quot;">
            <a:extLst>
              <a:ext uri="{FF2B5EF4-FFF2-40B4-BE49-F238E27FC236}">
                <a16:creationId xmlns:a16="http://schemas.microsoft.com/office/drawing/2014/main" xmlns="" id="{8CBEFAE4-9E86-47D8-867F-1C65316D2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495801"/>
            <a:ext cx="2900313"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82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5"/>
          <p:cNvSpPr>
            <a:spLocks noGrp="1"/>
          </p:cNvSpPr>
          <p:nvPr>
            <p:ph type="title"/>
          </p:nvPr>
        </p:nvSpPr>
        <p:spPr>
          <a:xfrm>
            <a:off x="0" y="208054"/>
            <a:ext cx="8229600" cy="1143000"/>
          </a:xfrm>
        </p:spPr>
        <p:txBody>
          <a:bodyPr>
            <a:normAutofit fontScale="90000"/>
          </a:bodyPr>
          <a:lstStyle/>
          <a:p>
            <a:r>
              <a:rPr lang="en-US" dirty="0"/>
              <a:t>	  </a:t>
            </a:r>
            <a:r>
              <a:rPr lang="ro-RO" sz="7200" dirty="0" err="1">
                <a:latin typeface="French Script MT" pitchFamily="66" charset="0"/>
              </a:rPr>
              <a:t>Culture</a:t>
            </a:r>
            <a:r>
              <a:rPr lang="ro-RO" sz="7200" dirty="0">
                <a:latin typeface="French Script MT" pitchFamily="66" charset="0"/>
              </a:rPr>
              <a:t> of Tunisia</a:t>
            </a:r>
            <a:r>
              <a:rPr lang="ro-RO" dirty="0"/>
              <a:t/>
            </a:r>
            <a:br>
              <a:rPr lang="ro-RO" dirty="0"/>
            </a:br>
            <a:endParaRPr lang="ro-RO" dirty="0"/>
          </a:p>
        </p:txBody>
      </p:sp>
      <p:sp>
        <p:nvSpPr>
          <p:cNvPr id="7" name="Substituent conținut 6"/>
          <p:cNvSpPr>
            <a:spLocks noGrp="1"/>
          </p:cNvSpPr>
          <p:nvPr>
            <p:ph idx="1"/>
          </p:nvPr>
        </p:nvSpPr>
        <p:spPr>
          <a:xfrm>
            <a:off x="304799" y="990600"/>
            <a:ext cx="8534400" cy="3229616"/>
          </a:xfrm>
        </p:spPr>
        <p:txBody>
          <a:bodyPr>
            <a:normAutofit/>
          </a:bodyPr>
          <a:lstStyle/>
          <a:p>
            <a:pPr marL="68580" indent="0" algn="just">
              <a:buNone/>
            </a:pPr>
            <a:r>
              <a:rPr lang="en-US" sz="2000" dirty="0">
                <a:ln w="0"/>
                <a:solidFill>
                  <a:schemeClr val="accent1"/>
                </a:solidFill>
                <a:effectLst>
                  <a:outerShdw blurRad="38100" dist="25400" dir="5400000" algn="ctr" rotWithShape="0">
                    <a:srgbClr val="6E747A">
                      <a:alpha val="43000"/>
                    </a:srgbClr>
                  </a:outerShdw>
                </a:effectLst>
              </a:rPr>
              <a:t>      Tunisian culture is a product of more than three thousand years of history and an important multi-ethnic influx. Ancient Tunisia was a major civilization crossing through history, different cultures, civilizations and multiple successive dynasties contributed to the culture of the country over centuries with a varying degrees of influence. Among these cultures were the Carthaginian – their native civilization, Roman, Vandal,  Jewish, Christian,  Arab,  Islamic, Turkish, and French, in addition to native </a:t>
            </a:r>
            <a:r>
              <a:rPr lang="en-US" sz="2000" dirty="0" err="1">
                <a:ln w="0"/>
                <a:solidFill>
                  <a:schemeClr val="accent1"/>
                </a:solidFill>
                <a:effectLst>
                  <a:outerShdw blurRad="38100" dist="25400" dir="5400000" algn="ctr" rotWithShape="0">
                    <a:srgbClr val="6E747A">
                      <a:alpha val="43000"/>
                    </a:srgbClr>
                  </a:outerShdw>
                </a:effectLst>
              </a:rPr>
              <a:t>Amazigh</a:t>
            </a:r>
            <a:r>
              <a:rPr lang="en-US" sz="2000" dirty="0">
                <a:ln w="0"/>
                <a:solidFill>
                  <a:schemeClr val="accent1"/>
                </a:solidFill>
                <a:effectLst>
                  <a:outerShdw blurRad="38100" dist="25400" dir="5400000" algn="ctr" rotWithShape="0">
                    <a:srgbClr val="6E747A">
                      <a:alpha val="43000"/>
                    </a:srgbClr>
                  </a:outerShdw>
                </a:effectLst>
              </a:rPr>
              <a:t>. This unique mixture of cultures made Tunisia, with its strategic geographical location in the Mediterranean, the core of some great civilizations of Mare Nostrum.</a:t>
            </a:r>
            <a:endParaRPr lang="ro-RO" sz="2000" dirty="0">
              <a:ln w="0"/>
              <a:solidFill>
                <a:schemeClr val="accent1"/>
              </a:solidFill>
              <a:effectLst>
                <a:outerShdw blurRad="38100" dist="25400" dir="5400000" algn="ctr" rotWithShape="0">
                  <a:srgbClr val="6E747A">
                    <a:alpha val="43000"/>
                  </a:srgbClr>
                </a:outerShdw>
              </a:effectLst>
            </a:endParaRPr>
          </a:p>
        </p:txBody>
      </p:sp>
      <p:pic>
        <p:nvPicPr>
          <p:cNvPr id="6146" name="Picture 2" descr="Imagini pentru map of tunisia&quot;">
            <a:extLst>
              <a:ext uri="{FF2B5EF4-FFF2-40B4-BE49-F238E27FC236}">
                <a16:creationId xmlns:a16="http://schemas.microsoft.com/office/drawing/2014/main" xmlns="" id="{A7AAE2D8-4DE4-4EA1-99CF-483794898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991318"/>
            <a:ext cx="4295776" cy="28643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ini pentru culture of tunisia&quot;">
            <a:extLst>
              <a:ext uri="{FF2B5EF4-FFF2-40B4-BE49-F238E27FC236}">
                <a16:creationId xmlns:a16="http://schemas.microsoft.com/office/drawing/2014/main" xmlns="" id="{FE430E64-F7B0-44F9-AAE3-AABF5A121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775" y="3991318"/>
            <a:ext cx="4848223" cy="286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49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p:cNvSpPr txBox="1"/>
          <p:nvPr/>
        </p:nvSpPr>
        <p:spPr>
          <a:xfrm>
            <a:off x="1655676" y="153554"/>
            <a:ext cx="5544616" cy="1015663"/>
          </a:xfrm>
          <a:prstGeom prst="rect">
            <a:avLst/>
          </a:prstGeom>
          <a:noFill/>
        </p:spPr>
        <p:txBody>
          <a:bodyPr wrap="square" rtlCol="0">
            <a:spAutoFit/>
          </a:bodyPr>
          <a:lstStyle/>
          <a:p>
            <a:r>
              <a:rPr lang="en-US" sz="4800" dirty="0">
                <a:latin typeface="French Script MT" pitchFamily="66" charset="0"/>
              </a:rPr>
              <a:t>		</a:t>
            </a:r>
            <a:r>
              <a:rPr lang="en-US" sz="6000" dirty="0">
                <a:latin typeface="French Script MT" pitchFamily="66" charset="0"/>
              </a:rPr>
              <a:t>Religion</a:t>
            </a:r>
            <a:endParaRPr lang="ro-RO" sz="4800" dirty="0">
              <a:latin typeface="French Script MT" pitchFamily="66" charset="0"/>
            </a:endParaRPr>
          </a:p>
        </p:txBody>
      </p:sp>
      <p:sp>
        <p:nvSpPr>
          <p:cNvPr id="3" name="CasetăText 2"/>
          <p:cNvSpPr txBox="1"/>
          <p:nvPr/>
        </p:nvSpPr>
        <p:spPr>
          <a:xfrm>
            <a:off x="434642" y="1143000"/>
            <a:ext cx="8229600" cy="110799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b="1" dirty="0">
                <a:ln/>
                <a:solidFill>
                  <a:schemeClr val="accent4"/>
                </a:solidFill>
              </a:rPr>
              <a:t>        </a:t>
            </a:r>
            <a:r>
              <a:rPr lang="en-US" sz="1600" b="1" dirty="0">
                <a:ln/>
                <a:solidFill>
                  <a:schemeClr val="accent4"/>
                </a:solidFill>
              </a:rPr>
              <a:t>The Tunisian Constitution provides freedom of thoughts and beliefs, as well as the free exercise of religion, as long as it does not affect public order.</a:t>
            </a:r>
          </a:p>
          <a:p>
            <a:r>
              <a:rPr lang="en-US" sz="1600" b="1" dirty="0">
                <a:ln/>
                <a:solidFill>
                  <a:schemeClr val="accent4"/>
                </a:solidFill>
              </a:rPr>
              <a:t>         The government generally respects this right but do not allow the establishment of political parties based on religion.</a:t>
            </a:r>
            <a:endParaRPr lang="ro-RO" sz="1600" b="1" dirty="0">
              <a:ln/>
              <a:solidFill>
                <a:schemeClr val="accent4"/>
              </a:solidFill>
            </a:endParaRPr>
          </a:p>
        </p:txBody>
      </p:sp>
      <p:pic>
        <p:nvPicPr>
          <p:cNvPr id="4" name="I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91296"/>
            <a:ext cx="2895600" cy="4166704"/>
          </a:xfrm>
          <a:prstGeom prst="rect">
            <a:avLst/>
          </a:prstGeom>
        </p:spPr>
      </p:pic>
      <p:sp>
        <p:nvSpPr>
          <p:cNvPr id="5" name="CasetăText 4"/>
          <p:cNvSpPr txBox="1"/>
          <p:nvPr/>
        </p:nvSpPr>
        <p:spPr>
          <a:xfrm>
            <a:off x="2895600" y="2266384"/>
            <a:ext cx="6248400" cy="206210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just"/>
            <a:r>
              <a:rPr lang="en-US" sz="1600" b="1" dirty="0">
                <a:ln/>
                <a:solidFill>
                  <a:schemeClr val="accent4"/>
                </a:solidFill>
              </a:rPr>
              <a:t>        Islam is the main official religion of Tunisia with a rate of around 70% of the population.</a:t>
            </a:r>
            <a:r>
              <a:rPr lang="en-US" sz="1600" b="1" baseline="30000" dirty="0">
                <a:ln/>
                <a:solidFill>
                  <a:schemeClr val="accent4"/>
                </a:solidFill>
              </a:rPr>
              <a:t> </a:t>
            </a:r>
            <a:r>
              <a:rPr lang="en-US" sz="1600" b="1" dirty="0">
                <a:ln/>
                <a:solidFill>
                  <a:schemeClr val="accent4"/>
                </a:solidFill>
              </a:rPr>
              <a:t>99% of Tunisians are Sunni Muslims of the Maliki rite, the rest being attached to the </a:t>
            </a:r>
            <a:r>
              <a:rPr lang="en-US" sz="1600" b="1" dirty="0" err="1">
                <a:ln/>
                <a:solidFill>
                  <a:schemeClr val="accent4"/>
                </a:solidFill>
              </a:rPr>
              <a:t>Hanafi</a:t>
            </a:r>
            <a:r>
              <a:rPr lang="en-US" sz="1600" b="1" dirty="0">
                <a:ln/>
                <a:solidFill>
                  <a:schemeClr val="accent4"/>
                </a:solidFill>
              </a:rPr>
              <a:t> cult. </a:t>
            </a:r>
          </a:p>
          <a:p>
            <a:pPr algn="just"/>
            <a:r>
              <a:rPr lang="en-US" sz="1600" b="1" dirty="0">
                <a:ln/>
                <a:solidFill>
                  <a:schemeClr val="accent4"/>
                </a:solidFill>
              </a:rPr>
              <a:t>        There is also a small community of Muslim Sufis but there are no statistics regarding its size. The country is also dotted with small white mausoleums scattered in rural and urban areas and called </a:t>
            </a:r>
            <a:r>
              <a:rPr lang="en-US" sz="1600" b="1" dirty="0" err="1">
                <a:ln/>
                <a:solidFill>
                  <a:schemeClr val="accent4"/>
                </a:solidFill>
              </a:rPr>
              <a:t>marabouts</a:t>
            </a:r>
            <a:r>
              <a:rPr lang="en-US" sz="1600" b="1" dirty="0">
                <a:ln/>
                <a:solidFill>
                  <a:schemeClr val="accent4"/>
                </a:solidFill>
              </a:rPr>
              <a:t>. These tombs of saints, often male, are usually housed in places such as caves, hills, springs or points on the coast. </a:t>
            </a:r>
            <a:endParaRPr lang="ro-RO" sz="1600" b="1" dirty="0">
              <a:ln/>
              <a:solidFill>
                <a:schemeClr val="accent4"/>
              </a:solidFill>
            </a:endParaRPr>
          </a:p>
        </p:txBody>
      </p:sp>
    </p:spTree>
    <p:extLst>
      <p:ext uri="{BB962C8B-B14F-4D97-AF65-F5344CB8AC3E}">
        <p14:creationId xmlns:p14="http://schemas.microsoft.com/office/powerpoint/2010/main" val="658427313"/>
      </p:ext>
    </p:extLst>
  </p:cSld>
  <p:clrMapOvr>
    <a:masterClrMapping/>
  </p:clrMapOvr>
</p:sld>
</file>

<file path=ppt/theme/theme1.xml><?xml version="1.0" encoding="utf-8"?>
<a:theme xmlns:a="http://schemas.openxmlformats.org/drawingml/2006/main" name="Tunisia-PowerPoint-Template-93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Tunisia-PowerPoint-Template-935</Template>
  <TotalTime>153</TotalTime>
  <Words>950</Words>
  <Application>Microsoft Office PowerPoint</Application>
  <PresentationFormat>On-screen Show (4:3)</PresentationFormat>
  <Paragraphs>100</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Tunisia-PowerPoint-Template-935</vt:lpstr>
      <vt:lpstr>Presentation made by Romanian Students (Tudor Delia, Radu Robert, Strulia Alexandra, Balea Andrei, Mihalache Denis, Dinca Gabriel)</vt:lpstr>
      <vt:lpstr>PowerPoint Presentation</vt:lpstr>
      <vt:lpstr>Population of Tunisia</vt:lpstr>
      <vt:lpstr>Brief History</vt:lpstr>
      <vt:lpstr>Brief History</vt:lpstr>
      <vt:lpstr>Flag and Currency</vt:lpstr>
      <vt:lpstr>Typical Dishes</vt:lpstr>
      <vt:lpstr>   Culture of Tunisia </vt:lpstr>
      <vt:lpstr>PowerPoint Presentation</vt:lpstr>
      <vt:lpstr>PowerPoint Presentation</vt:lpstr>
      <vt:lpstr>Monuments, museums, ruins</vt:lpstr>
      <vt:lpstr>EL Jem Amphitheatre</vt:lpstr>
      <vt:lpstr>La Malga Cisterns  </vt:lpstr>
      <vt:lpstr>Djerba </vt:lpstr>
      <vt:lpstr>Sidi Bou Said </vt:lpstr>
      <vt:lpstr>Grand Erg Oriental </vt:lpstr>
      <vt:lpstr>Chott el Djerid </vt:lpstr>
      <vt:lpstr> Monastir Ribat </vt:lpstr>
      <vt:lpstr>Claudia Cardinale</vt:lpstr>
      <vt:lpstr>Erno Crisa </vt:lpstr>
      <vt:lpstr>Chaker Zouaghi</vt:lpstr>
      <vt:lpstr>Lassaâd Ouertani</vt:lpstr>
      <vt:lpstr>Latifa</vt:lpstr>
      <vt:lpstr>PowerPoint Presentation</vt:lpstr>
      <vt:lpstr>PowerPoint Presentation</vt:lpstr>
      <vt:lpstr>PowerPoint Presentation</vt:lpstr>
      <vt:lpstr>Sources</vt:lpstr>
      <vt:lpstr>THANKS FOR YOUR ATTENTION!</vt:lpstr>
    </vt:vector>
  </TitlesOfParts>
  <Company>Unitate Scolara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scoala</dc:creator>
  <cp:lastModifiedBy>User</cp:lastModifiedBy>
  <cp:revision>24</cp:revision>
  <dcterms:created xsi:type="dcterms:W3CDTF">2020-02-04T16:33:31Z</dcterms:created>
  <dcterms:modified xsi:type="dcterms:W3CDTF">2020-02-08T04:46:12Z</dcterms:modified>
</cp:coreProperties>
</file>